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1" r:id="rId2"/>
    <p:sldId id="257" r:id="rId3"/>
    <p:sldId id="262" r:id="rId4"/>
    <p:sldId id="271" r:id="rId5"/>
    <p:sldId id="264" r:id="rId6"/>
    <p:sldId id="265" r:id="rId7"/>
    <p:sldId id="266" r:id="rId8"/>
    <p:sldId id="270" r:id="rId9"/>
    <p:sldId id="267" r:id="rId10"/>
    <p:sldId id="268" r:id="rId11"/>
    <p:sldId id="269" r:id="rId12"/>
    <p:sldId id="259" r:id="rId13"/>
  </p:sldIdLst>
  <p:sldSz cx="12192000" cy="6858000"/>
  <p:notesSz cx="6858000" cy="9144000"/>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594" y="6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FB0C46-70CF-40D1-86FB-90F50DD5F655}" type="doc">
      <dgm:prSet loTypeId="urn:microsoft.com/office/officeart/2005/8/layout/cycle3" loCatId="cycle" qsTypeId="urn:microsoft.com/office/officeart/2005/8/quickstyle/simple1" qsCatId="simple" csTypeId="urn:microsoft.com/office/officeart/2005/8/colors/colorful2" csCatId="colorful" phldr="1"/>
      <dgm:spPr/>
      <dgm:t>
        <a:bodyPr/>
        <a:lstStyle/>
        <a:p>
          <a:endParaRPr lang="lv-LV"/>
        </a:p>
      </dgm:t>
    </dgm:pt>
    <dgm:pt modelId="{4951A23D-0C94-4B40-AC27-0135AA1A8970}">
      <dgm:prSet phldrT="[Teksts]"/>
      <dgm:spPr/>
      <dgm:t>
        <a:bodyPr/>
        <a:lstStyle/>
        <a:p>
          <a:r>
            <a:rPr lang="lv-LV" dirty="0"/>
            <a:t>Tulkojuma pieprasījums/saskaņošana</a:t>
          </a:r>
        </a:p>
      </dgm:t>
    </dgm:pt>
    <dgm:pt modelId="{2C1F33B4-F1FC-49E5-A4A3-6B2F46417FA9}" type="parTrans" cxnId="{CAD22C05-4517-4264-B765-1DF29A4C7862}">
      <dgm:prSet/>
      <dgm:spPr/>
      <dgm:t>
        <a:bodyPr/>
        <a:lstStyle/>
        <a:p>
          <a:endParaRPr lang="lv-LV"/>
        </a:p>
      </dgm:t>
    </dgm:pt>
    <dgm:pt modelId="{930E9830-2B59-42BE-B838-4CDE081F29A1}" type="sibTrans" cxnId="{CAD22C05-4517-4264-B765-1DF29A4C7862}">
      <dgm:prSet/>
      <dgm:spPr/>
      <dgm:t>
        <a:bodyPr/>
        <a:lstStyle/>
        <a:p>
          <a:endParaRPr lang="lv-LV"/>
        </a:p>
      </dgm:t>
    </dgm:pt>
    <dgm:pt modelId="{88EC36E9-999B-4FDD-9687-E32DA63680B8}">
      <dgm:prSet phldrT="[Teksts]"/>
      <dgm:spPr/>
      <dgm:t>
        <a:bodyPr/>
        <a:lstStyle/>
        <a:p>
          <a:r>
            <a:rPr lang="lv-LV" dirty="0"/>
            <a:t>Tulkojamā dokumenta saņemšana/apstrāde</a:t>
          </a:r>
        </a:p>
      </dgm:t>
    </dgm:pt>
    <dgm:pt modelId="{2AD280F1-AA74-43D2-985E-BCEA8C74A273}" type="parTrans" cxnId="{C6575533-5FF8-43AA-B5E1-558B11C97BDE}">
      <dgm:prSet/>
      <dgm:spPr/>
      <dgm:t>
        <a:bodyPr/>
        <a:lstStyle/>
        <a:p>
          <a:endParaRPr lang="lv-LV"/>
        </a:p>
      </dgm:t>
    </dgm:pt>
    <dgm:pt modelId="{D7FFC8C5-17BB-46DB-BD18-8C6D5221E93A}" type="sibTrans" cxnId="{C6575533-5FF8-43AA-B5E1-558B11C97BDE}">
      <dgm:prSet/>
      <dgm:spPr/>
      <dgm:t>
        <a:bodyPr/>
        <a:lstStyle/>
        <a:p>
          <a:endParaRPr lang="lv-LV"/>
        </a:p>
      </dgm:t>
    </dgm:pt>
    <dgm:pt modelId="{D97D16CF-CFD2-4BD3-BC3C-FF47A42F4B35}">
      <dgm:prSet phldrT="[Teksts]"/>
      <dgm:spPr/>
      <dgm:t>
        <a:bodyPr/>
        <a:lstStyle/>
        <a:p>
          <a:r>
            <a:rPr lang="lv-LV" dirty="0"/>
            <a:t>Terminologs</a:t>
          </a:r>
        </a:p>
      </dgm:t>
    </dgm:pt>
    <dgm:pt modelId="{17034076-591D-4958-9BB2-B1992BB92CF8}" type="parTrans" cxnId="{191D65FE-C94F-426D-A2F9-E759CB07B0D1}">
      <dgm:prSet/>
      <dgm:spPr/>
      <dgm:t>
        <a:bodyPr/>
        <a:lstStyle/>
        <a:p>
          <a:endParaRPr lang="lv-LV"/>
        </a:p>
      </dgm:t>
    </dgm:pt>
    <dgm:pt modelId="{FC105075-5489-45BC-B951-C0CFCF733613}" type="sibTrans" cxnId="{191D65FE-C94F-426D-A2F9-E759CB07B0D1}">
      <dgm:prSet/>
      <dgm:spPr/>
      <dgm:t>
        <a:bodyPr/>
        <a:lstStyle/>
        <a:p>
          <a:endParaRPr lang="lv-LV"/>
        </a:p>
      </dgm:t>
    </dgm:pt>
    <dgm:pt modelId="{6A48C939-316A-4BD1-987A-B7FDBE817059}">
      <dgm:prSet phldrT="[Teksts]"/>
      <dgm:spPr/>
      <dgm:t>
        <a:bodyPr/>
        <a:lstStyle/>
        <a:p>
          <a:r>
            <a:rPr lang="lv-LV" dirty="0"/>
            <a:t>Tulkojuma vērtējums</a:t>
          </a:r>
        </a:p>
      </dgm:t>
    </dgm:pt>
    <dgm:pt modelId="{076CDD3B-2F16-4F5F-932A-B3CFCA2CC149}" type="parTrans" cxnId="{A0C1C067-DBEC-47D0-BABD-0DB197B56C94}">
      <dgm:prSet/>
      <dgm:spPr/>
      <dgm:t>
        <a:bodyPr/>
        <a:lstStyle/>
        <a:p>
          <a:endParaRPr lang="lv-LV"/>
        </a:p>
      </dgm:t>
    </dgm:pt>
    <dgm:pt modelId="{295D34BA-A66F-4323-A062-632AABD7BEA4}" type="sibTrans" cxnId="{A0C1C067-DBEC-47D0-BABD-0DB197B56C94}">
      <dgm:prSet/>
      <dgm:spPr/>
      <dgm:t>
        <a:bodyPr/>
        <a:lstStyle/>
        <a:p>
          <a:endParaRPr lang="lv-LV"/>
        </a:p>
      </dgm:t>
    </dgm:pt>
    <dgm:pt modelId="{050A6270-C52A-4CEE-9076-7E80BCD2B3EE}">
      <dgm:prSet phldrT="[Teksts]"/>
      <dgm:spPr/>
      <dgm:t>
        <a:bodyPr/>
        <a:lstStyle/>
        <a:p>
          <a:r>
            <a:rPr lang="lv-LV" dirty="0"/>
            <a:t>Redaktors</a:t>
          </a:r>
        </a:p>
      </dgm:t>
    </dgm:pt>
    <dgm:pt modelId="{58DCE991-C787-417D-84A5-3AD843506E8D}" type="parTrans" cxnId="{DBFB7900-7C65-45B9-86FF-E22AA9816A63}">
      <dgm:prSet/>
      <dgm:spPr/>
      <dgm:t>
        <a:bodyPr/>
        <a:lstStyle/>
        <a:p>
          <a:endParaRPr lang="lv-LV"/>
        </a:p>
      </dgm:t>
    </dgm:pt>
    <dgm:pt modelId="{F6E7963A-9BE1-4349-BA97-4887E2E97E12}" type="sibTrans" cxnId="{DBFB7900-7C65-45B9-86FF-E22AA9816A63}">
      <dgm:prSet/>
      <dgm:spPr/>
      <dgm:t>
        <a:bodyPr/>
        <a:lstStyle/>
        <a:p>
          <a:endParaRPr lang="lv-LV"/>
        </a:p>
      </dgm:t>
    </dgm:pt>
    <dgm:pt modelId="{87D9EA72-D072-409D-93E9-B9E0A742883E}">
      <dgm:prSet phldrT="[Teksts]"/>
      <dgm:spPr/>
      <dgm:t>
        <a:bodyPr/>
        <a:lstStyle/>
        <a:p>
          <a:r>
            <a:rPr lang="lv-LV" dirty="0"/>
            <a:t>Rediģētā tulkojuma vērtējums</a:t>
          </a:r>
        </a:p>
      </dgm:t>
    </dgm:pt>
    <dgm:pt modelId="{252F83BF-AB55-44BA-946E-E5A767FF4192}" type="parTrans" cxnId="{EAC1B74C-F250-47AA-B65D-198A44A8AC39}">
      <dgm:prSet/>
      <dgm:spPr/>
      <dgm:t>
        <a:bodyPr/>
        <a:lstStyle/>
        <a:p>
          <a:endParaRPr lang="lv-LV"/>
        </a:p>
      </dgm:t>
    </dgm:pt>
    <dgm:pt modelId="{DB4DA16F-4E9B-4F7E-8B6B-0D3060CB607B}" type="sibTrans" cxnId="{EAC1B74C-F250-47AA-B65D-198A44A8AC39}">
      <dgm:prSet/>
      <dgm:spPr/>
      <dgm:t>
        <a:bodyPr/>
        <a:lstStyle/>
        <a:p>
          <a:endParaRPr lang="lv-LV"/>
        </a:p>
      </dgm:t>
    </dgm:pt>
    <dgm:pt modelId="{422D6E6C-5958-4AFE-A7AC-FA31BFA41723}">
      <dgm:prSet phldrT="[Teksts]"/>
      <dgm:spPr/>
      <dgm:t>
        <a:bodyPr/>
        <a:lstStyle/>
        <a:p>
          <a:r>
            <a:rPr lang="lv-LV" dirty="0"/>
            <a:t>Tulkojuma apstrāde</a:t>
          </a:r>
        </a:p>
      </dgm:t>
    </dgm:pt>
    <dgm:pt modelId="{74C44729-0B99-43F7-A346-E1015037E6F7}" type="parTrans" cxnId="{37E1E997-969B-485F-80B2-7780F6D1E7EF}">
      <dgm:prSet/>
      <dgm:spPr/>
      <dgm:t>
        <a:bodyPr/>
        <a:lstStyle/>
        <a:p>
          <a:endParaRPr lang="lv-LV"/>
        </a:p>
      </dgm:t>
    </dgm:pt>
    <dgm:pt modelId="{1A7C0F34-D3D7-4EFA-B1BF-1A0A12DE62AA}" type="sibTrans" cxnId="{37E1E997-969B-485F-80B2-7780F6D1E7EF}">
      <dgm:prSet/>
      <dgm:spPr/>
      <dgm:t>
        <a:bodyPr/>
        <a:lstStyle/>
        <a:p>
          <a:endParaRPr lang="lv-LV"/>
        </a:p>
      </dgm:t>
    </dgm:pt>
    <dgm:pt modelId="{9639284B-C19D-4E46-9A0E-FFC535306D53}">
      <dgm:prSet phldrT="[Teksts]"/>
      <dgm:spPr/>
      <dgm:t>
        <a:bodyPr/>
        <a:lstStyle/>
        <a:p>
          <a:r>
            <a:rPr lang="lv-LV" dirty="0"/>
            <a:t>Nodošana pasūtītājam</a:t>
          </a:r>
        </a:p>
      </dgm:t>
    </dgm:pt>
    <dgm:pt modelId="{273D78F5-81FF-4862-AE7C-13279F98E921}" type="parTrans" cxnId="{7D723424-1FBC-487E-BB2A-034E8670EF33}">
      <dgm:prSet/>
      <dgm:spPr/>
      <dgm:t>
        <a:bodyPr/>
        <a:lstStyle/>
        <a:p>
          <a:endParaRPr lang="lv-LV"/>
        </a:p>
      </dgm:t>
    </dgm:pt>
    <dgm:pt modelId="{1DA48BD3-2E5A-4D05-ACC7-596E2A01C2B6}" type="sibTrans" cxnId="{7D723424-1FBC-487E-BB2A-034E8670EF33}">
      <dgm:prSet/>
      <dgm:spPr/>
      <dgm:t>
        <a:bodyPr/>
        <a:lstStyle/>
        <a:p>
          <a:endParaRPr lang="lv-LV"/>
        </a:p>
      </dgm:t>
    </dgm:pt>
    <dgm:pt modelId="{EF2BB5C8-FA9B-469E-BE55-0E61B1B68610}">
      <dgm:prSet phldrT="[Teksts]"/>
      <dgm:spPr/>
      <dgm:t>
        <a:bodyPr/>
        <a:lstStyle/>
        <a:p>
          <a:r>
            <a:rPr lang="lv-LV" dirty="0"/>
            <a:t>Saskaņošana</a:t>
          </a:r>
        </a:p>
      </dgm:t>
    </dgm:pt>
    <dgm:pt modelId="{A3608E13-D52D-45FD-B1B2-243AE96A78CD}" type="parTrans" cxnId="{527C99EC-9493-4B84-BF75-9F15A8352E54}">
      <dgm:prSet/>
      <dgm:spPr/>
      <dgm:t>
        <a:bodyPr/>
        <a:lstStyle/>
        <a:p>
          <a:endParaRPr lang="lv-LV"/>
        </a:p>
      </dgm:t>
    </dgm:pt>
    <dgm:pt modelId="{AB5DE0EB-D431-44AA-AFAB-7ED818BE09F5}" type="sibTrans" cxnId="{527C99EC-9493-4B84-BF75-9F15A8352E54}">
      <dgm:prSet/>
      <dgm:spPr/>
      <dgm:t>
        <a:bodyPr/>
        <a:lstStyle/>
        <a:p>
          <a:endParaRPr lang="lv-LV"/>
        </a:p>
      </dgm:t>
    </dgm:pt>
    <dgm:pt modelId="{85C4565F-443F-4BC9-9AD6-1EDE6DB82B0F}">
      <dgm:prSet phldrT="[Teksts]"/>
      <dgm:spPr/>
      <dgm:t>
        <a:bodyPr/>
        <a:lstStyle/>
        <a:p>
          <a:r>
            <a:rPr lang="lv-LV" dirty="0"/>
            <a:t>Publicēšana</a:t>
          </a:r>
        </a:p>
      </dgm:t>
    </dgm:pt>
    <dgm:pt modelId="{1915F341-20BF-4C63-B48F-3AC1CAE13C43}" type="sibTrans" cxnId="{EF7BF0B5-7601-4146-96C6-52B8F21B0322}">
      <dgm:prSet/>
      <dgm:spPr/>
      <dgm:t>
        <a:bodyPr/>
        <a:lstStyle/>
        <a:p>
          <a:endParaRPr lang="lv-LV"/>
        </a:p>
      </dgm:t>
    </dgm:pt>
    <dgm:pt modelId="{A260D93A-19E8-4681-902A-D02C4DE7043D}" type="parTrans" cxnId="{EF7BF0B5-7601-4146-96C6-52B8F21B0322}">
      <dgm:prSet/>
      <dgm:spPr/>
      <dgm:t>
        <a:bodyPr/>
        <a:lstStyle/>
        <a:p>
          <a:endParaRPr lang="lv-LV"/>
        </a:p>
      </dgm:t>
    </dgm:pt>
    <dgm:pt modelId="{C45B5D44-7E12-450B-8F89-EF70C0405511}">
      <dgm:prSet phldrT="[Teksts]"/>
      <dgm:spPr/>
      <dgm:t>
        <a:bodyPr/>
        <a:lstStyle/>
        <a:p>
          <a:r>
            <a:rPr lang="lv-LV" dirty="0"/>
            <a:t>Tulkotājs</a:t>
          </a:r>
        </a:p>
      </dgm:t>
    </dgm:pt>
    <dgm:pt modelId="{4261CCB7-7046-477E-943A-8F38C0D13E01}" type="parTrans" cxnId="{833D408A-57C8-46E6-8AED-7A82DC958418}">
      <dgm:prSet/>
      <dgm:spPr/>
      <dgm:t>
        <a:bodyPr/>
        <a:lstStyle/>
        <a:p>
          <a:endParaRPr lang="lv-LV"/>
        </a:p>
      </dgm:t>
    </dgm:pt>
    <dgm:pt modelId="{B872D6BE-641A-4C94-9097-16E07D6BAA2B}" type="sibTrans" cxnId="{833D408A-57C8-46E6-8AED-7A82DC958418}">
      <dgm:prSet/>
      <dgm:spPr/>
      <dgm:t>
        <a:bodyPr/>
        <a:lstStyle/>
        <a:p>
          <a:endParaRPr lang="lv-LV"/>
        </a:p>
      </dgm:t>
    </dgm:pt>
    <dgm:pt modelId="{A7FBA79C-549D-4096-AC44-CEDBBD5C8186}" type="pres">
      <dgm:prSet presAssocID="{92FB0C46-70CF-40D1-86FB-90F50DD5F655}" presName="Name0" presStyleCnt="0">
        <dgm:presLayoutVars>
          <dgm:dir/>
          <dgm:resizeHandles val="exact"/>
        </dgm:presLayoutVars>
      </dgm:prSet>
      <dgm:spPr/>
    </dgm:pt>
    <dgm:pt modelId="{4C9B6033-1CFF-4476-BCDD-8C714A11958C}" type="pres">
      <dgm:prSet presAssocID="{92FB0C46-70CF-40D1-86FB-90F50DD5F655}" presName="cycle" presStyleCnt="0"/>
      <dgm:spPr/>
    </dgm:pt>
    <dgm:pt modelId="{2756BBC2-ED08-49A6-A574-90CAD9F4C722}" type="pres">
      <dgm:prSet presAssocID="{4951A23D-0C94-4B40-AC27-0135AA1A8970}" presName="nodeFirstNode" presStyleLbl="node1" presStyleIdx="0" presStyleCnt="11" custScaleX="140285" custScaleY="229561" custRadScaleRad="99875" custRadScaleInc="0">
        <dgm:presLayoutVars>
          <dgm:bulletEnabled val="1"/>
        </dgm:presLayoutVars>
      </dgm:prSet>
      <dgm:spPr/>
    </dgm:pt>
    <dgm:pt modelId="{85042066-E83A-4562-8F7F-7AC17831896E}" type="pres">
      <dgm:prSet presAssocID="{930E9830-2B59-42BE-B838-4CDE081F29A1}" presName="sibTransFirstNode" presStyleLbl="bgShp" presStyleIdx="0" presStyleCnt="1"/>
      <dgm:spPr/>
    </dgm:pt>
    <dgm:pt modelId="{08801075-FB45-4372-BAB3-BD33156604FC}" type="pres">
      <dgm:prSet presAssocID="{88EC36E9-999B-4FDD-9687-E32DA63680B8}" presName="nodeFollowingNodes" presStyleLbl="node1" presStyleIdx="1" presStyleCnt="11" custScaleX="116805" custScaleY="178542" custRadScaleRad="102633" custRadScaleInc="50735">
        <dgm:presLayoutVars>
          <dgm:bulletEnabled val="1"/>
        </dgm:presLayoutVars>
      </dgm:prSet>
      <dgm:spPr/>
    </dgm:pt>
    <dgm:pt modelId="{69411906-C3FA-460C-8F49-51DB3769DFA3}" type="pres">
      <dgm:prSet presAssocID="{D97D16CF-CFD2-4BD3-BC3C-FF47A42F4B35}" presName="nodeFollowingNodes" presStyleLbl="node1" presStyleIdx="2" presStyleCnt="11" custRadScaleRad="29715" custRadScaleInc="381818">
        <dgm:presLayoutVars>
          <dgm:bulletEnabled val="1"/>
        </dgm:presLayoutVars>
      </dgm:prSet>
      <dgm:spPr/>
    </dgm:pt>
    <dgm:pt modelId="{C4425F2B-0FE5-43A5-B1F0-278EA830FFA4}" type="pres">
      <dgm:prSet presAssocID="{6A48C939-316A-4BD1-987A-B7FDBE817059}" presName="nodeFollowingNodes" presStyleLbl="node1" presStyleIdx="3" presStyleCnt="11" custRadScaleRad="104143" custRadScaleInc="53770">
        <dgm:presLayoutVars>
          <dgm:bulletEnabled val="1"/>
        </dgm:presLayoutVars>
      </dgm:prSet>
      <dgm:spPr/>
    </dgm:pt>
    <dgm:pt modelId="{9A0DC23B-7011-4FE6-88A4-9C7EFCD7E4E9}" type="pres">
      <dgm:prSet presAssocID="{050A6270-C52A-4CEE-9076-7E80BCD2B3EE}" presName="nodeFollowingNodes" presStyleLbl="node1" presStyleIdx="4" presStyleCnt="11" custRadScaleRad="104141" custRadScaleInc="63514">
        <dgm:presLayoutVars>
          <dgm:bulletEnabled val="1"/>
        </dgm:presLayoutVars>
      </dgm:prSet>
      <dgm:spPr/>
    </dgm:pt>
    <dgm:pt modelId="{6EA3BCAC-4F83-4FDF-9E71-B5A727FB8EFD}" type="pres">
      <dgm:prSet presAssocID="{87D9EA72-D072-409D-93E9-B9E0A742883E}" presName="nodeFollowingNodes" presStyleLbl="node1" presStyleIdx="5" presStyleCnt="11" custRadScaleRad="101411" custRadScaleInc="132003">
        <dgm:presLayoutVars>
          <dgm:bulletEnabled val="1"/>
        </dgm:presLayoutVars>
      </dgm:prSet>
      <dgm:spPr/>
    </dgm:pt>
    <dgm:pt modelId="{C306EFF1-A173-4A8C-9C0A-20152FA6F8AB}" type="pres">
      <dgm:prSet presAssocID="{422D6E6C-5958-4AFE-A7AC-FA31BFA41723}" presName="nodeFollowingNodes" presStyleLbl="node1" presStyleIdx="6" presStyleCnt="11" custRadScaleRad="106499" custRadScaleInc="139623">
        <dgm:presLayoutVars>
          <dgm:bulletEnabled val="1"/>
        </dgm:presLayoutVars>
      </dgm:prSet>
      <dgm:spPr/>
    </dgm:pt>
    <dgm:pt modelId="{B8FD5458-4F63-4A37-A970-B4B7F826669A}" type="pres">
      <dgm:prSet presAssocID="{9639284B-C19D-4E46-9A0E-FFC535306D53}" presName="nodeFollowingNodes" presStyleLbl="node1" presStyleIdx="7" presStyleCnt="11" custRadScaleRad="105553" custRadScaleInc="125918">
        <dgm:presLayoutVars>
          <dgm:bulletEnabled val="1"/>
        </dgm:presLayoutVars>
      </dgm:prSet>
      <dgm:spPr/>
    </dgm:pt>
    <dgm:pt modelId="{E515A9CF-1389-447D-BB63-971B177996FA}" type="pres">
      <dgm:prSet presAssocID="{EF2BB5C8-FA9B-469E-BE55-0E61B1B68610}" presName="nodeFollowingNodes" presStyleLbl="node1" presStyleIdx="8" presStyleCnt="11" custRadScaleRad="105477" custRadScaleInc="99121">
        <dgm:presLayoutVars>
          <dgm:bulletEnabled val="1"/>
        </dgm:presLayoutVars>
      </dgm:prSet>
      <dgm:spPr/>
    </dgm:pt>
    <dgm:pt modelId="{A67EF0F1-84E7-425B-97A0-011C343CF817}" type="pres">
      <dgm:prSet presAssocID="{85C4565F-443F-4BC9-9AD6-1EDE6DB82B0F}" presName="nodeFollowingNodes" presStyleLbl="node1" presStyleIdx="9" presStyleCnt="11" custRadScaleRad="102254" custRadScaleInc="83360">
        <dgm:presLayoutVars>
          <dgm:bulletEnabled val="1"/>
        </dgm:presLayoutVars>
      </dgm:prSet>
      <dgm:spPr/>
    </dgm:pt>
    <dgm:pt modelId="{742BECAA-8F63-4DF9-9669-38E6F1AD7AC8}" type="pres">
      <dgm:prSet presAssocID="{C45B5D44-7E12-450B-8F89-EF70C0405511}" presName="nodeFollowingNodes" presStyleLbl="node1" presStyleIdx="10" presStyleCnt="11" custRadScaleRad="107210" custRadScaleInc="373896">
        <dgm:presLayoutVars>
          <dgm:bulletEnabled val="1"/>
        </dgm:presLayoutVars>
      </dgm:prSet>
      <dgm:spPr/>
    </dgm:pt>
  </dgm:ptLst>
  <dgm:cxnLst>
    <dgm:cxn modelId="{DBFB7900-7C65-45B9-86FF-E22AA9816A63}" srcId="{92FB0C46-70CF-40D1-86FB-90F50DD5F655}" destId="{050A6270-C52A-4CEE-9076-7E80BCD2B3EE}" srcOrd="4" destOrd="0" parTransId="{58DCE991-C787-417D-84A5-3AD843506E8D}" sibTransId="{F6E7963A-9BE1-4349-BA97-4887E2E97E12}"/>
    <dgm:cxn modelId="{CAD22C05-4517-4264-B765-1DF29A4C7862}" srcId="{92FB0C46-70CF-40D1-86FB-90F50DD5F655}" destId="{4951A23D-0C94-4B40-AC27-0135AA1A8970}" srcOrd="0" destOrd="0" parTransId="{2C1F33B4-F1FC-49E5-A4A3-6B2F46417FA9}" sibTransId="{930E9830-2B59-42BE-B838-4CDE081F29A1}"/>
    <dgm:cxn modelId="{AF92890E-A49E-426D-8996-1B18393B39B5}" type="presOf" srcId="{6A48C939-316A-4BD1-987A-B7FDBE817059}" destId="{C4425F2B-0FE5-43A5-B1F0-278EA830FFA4}" srcOrd="0" destOrd="0" presId="urn:microsoft.com/office/officeart/2005/8/layout/cycle3"/>
    <dgm:cxn modelId="{7D723424-1FBC-487E-BB2A-034E8670EF33}" srcId="{92FB0C46-70CF-40D1-86FB-90F50DD5F655}" destId="{9639284B-C19D-4E46-9A0E-FFC535306D53}" srcOrd="7" destOrd="0" parTransId="{273D78F5-81FF-4862-AE7C-13279F98E921}" sibTransId="{1DA48BD3-2E5A-4D05-ACC7-596E2A01C2B6}"/>
    <dgm:cxn modelId="{C6575533-5FF8-43AA-B5E1-558B11C97BDE}" srcId="{92FB0C46-70CF-40D1-86FB-90F50DD5F655}" destId="{88EC36E9-999B-4FDD-9687-E32DA63680B8}" srcOrd="1" destOrd="0" parTransId="{2AD280F1-AA74-43D2-985E-BCEA8C74A273}" sibTransId="{D7FFC8C5-17BB-46DB-BD18-8C6D5221E93A}"/>
    <dgm:cxn modelId="{D56B6C34-F1F1-4578-B473-A0A2CE302F4D}" type="presOf" srcId="{4951A23D-0C94-4B40-AC27-0135AA1A8970}" destId="{2756BBC2-ED08-49A6-A574-90CAD9F4C722}" srcOrd="0" destOrd="0" presId="urn:microsoft.com/office/officeart/2005/8/layout/cycle3"/>
    <dgm:cxn modelId="{6D8BD438-0295-4D89-BF9A-8A39A1791B8C}" type="presOf" srcId="{87D9EA72-D072-409D-93E9-B9E0A742883E}" destId="{6EA3BCAC-4F83-4FDF-9E71-B5A727FB8EFD}" srcOrd="0" destOrd="0" presId="urn:microsoft.com/office/officeart/2005/8/layout/cycle3"/>
    <dgm:cxn modelId="{A0C1C067-DBEC-47D0-BABD-0DB197B56C94}" srcId="{92FB0C46-70CF-40D1-86FB-90F50DD5F655}" destId="{6A48C939-316A-4BD1-987A-B7FDBE817059}" srcOrd="3" destOrd="0" parTransId="{076CDD3B-2F16-4F5F-932A-B3CFCA2CC149}" sibTransId="{295D34BA-A66F-4323-A062-632AABD7BEA4}"/>
    <dgm:cxn modelId="{D2CE034A-B678-4ACB-9A2C-664EBB4453F2}" type="presOf" srcId="{D97D16CF-CFD2-4BD3-BC3C-FF47A42F4B35}" destId="{69411906-C3FA-460C-8F49-51DB3769DFA3}" srcOrd="0" destOrd="0" presId="urn:microsoft.com/office/officeart/2005/8/layout/cycle3"/>
    <dgm:cxn modelId="{EAC1B74C-F250-47AA-B65D-198A44A8AC39}" srcId="{92FB0C46-70CF-40D1-86FB-90F50DD5F655}" destId="{87D9EA72-D072-409D-93E9-B9E0A742883E}" srcOrd="5" destOrd="0" parTransId="{252F83BF-AB55-44BA-946E-E5A767FF4192}" sibTransId="{DB4DA16F-4E9B-4F7E-8B6B-0D3060CB607B}"/>
    <dgm:cxn modelId="{CBADB972-2733-411E-B463-89F34201AE42}" type="presOf" srcId="{C45B5D44-7E12-450B-8F89-EF70C0405511}" destId="{742BECAA-8F63-4DF9-9669-38E6F1AD7AC8}" srcOrd="0" destOrd="0" presId="urn:microsoft.com/office/officeart/2005/8/layout/cycle3"/>
    <dgm:cxn modelId="{7005F47E-C36F-42FC-BE60-E2625819F39E}" type="presOf" srcId="{EF2BB5C8-FA9B-469E-BE55-0E61B1B68610}" destId="{E515A9CF-1389-447D-BB63-971B177996FA}" srcOrd="0" destOrd="0" presId="urn:microsoft.com/office/officeart/2005/8/layout/cycle3"/>
    <dgm:cxn modelId="{3A808C86-B203-4E9B-9DF1-C8DC8278E304}" type="presOf" srcId="{88EC36E9-999B-4FDD-9687-E32DA63680B8}" destId="{08801075-FB45-4372-BAB3-BD33156604FC}" srcOrd="0" destOrd="0" presId="urn:microsoft.com/office/officeart/2005/8/layout/cycle3"/>
    <dgm:cxn modelId="{09F6F688-EB1C-4B65-922D-9B2B172F7674}" type="presOf" srcId="{422D6E6C-5958-4AFE-A7AC-FA31BFA41723}" destId="{C306EFF1-A173-4A8C-9C0A-20152FA6F8AB}" srcOrd="0" destOrd="0" presId="urn:microsoft.com/office/officeart/2005/8/layout/cycle3"/>
    <dgm:cxn modelId="{833D408A-57C8-46E6-8AED-7A82DC958418}" srcId="{92FB0C46-70CF-40D1-86FB-90F50DD5F655}" destId="{C45B5D44-7E12-450B-8F89-EF70C0405511}" srcOrd="10" destOrd="0" parTransId="{4261CCB7-7046-477E-943A-8F38C0D13E01}" sibTransId="{B872D6BE-641A-4C94-9097-16E07D6BAA2B}"/>
    <dgm:cxn modelId="{282CCA8E-964D-46F2-95EF-843D65830620}" type="presOf" srcId="{050A6270-C52A-4CEE-9076-7E80BCD2B3EE}" destId="{9A0DC23B-7011-4FE6-88A4-9C7EFCD7E4E9}" srcOrd="0" destOrd="0" presId="urn:microsoft.com/office/officeart/2005/8/layout/cycle3"/>
    <dgm:cxn modelId="{37E1E997-969B-485F-80B2-7780F6D1E7EF}" srcId="{92FB0C46-70CF-40D1-86FB-90F50DD5F655}" destId="{422D6E6C-5958-4AFE-A7AC-FA31BFA41723}" srcOrd="6" destOrd="0" parTransId="{74C44729-0B99-43F7-A346-E1015037E6F7}" sibTransId="{1A7C0F34-D3D7-4EFA-B1BF-1A0A12DE62AA}"/>
    <dgm:cxn modelId="{667592A6-32E9-4735-B969-5DA64940C0BF}" type="presOf" srcId="{85C4565F-443F-4BC9-9AD6-1EDE6DB82B0F}" destId="{A67EF0F1-84E7-425B-97A0-011C343CF817}" srcOrd="0" destOrd="0" presId="urn:microsoft.com/office/officeart/2005/8/layout/cycle3"/>
    <dgm:cxn modelId="{EF7BF0B5-7601-4146-96C6-52B8F21B0322}" srcId="{92FB0C46-70CF-40D1-86FB-90F50DD5F655}" destId="{85C4565F-443F-4BC9-9AD6-1EDE6DB82B0F}" srcOrd="9" destOrd="0" parTransId="{A260D93A-19E8-4681-902A-D02C4DE7043D}" sibTransId="{1915F341-20BF-4C63-B48F-3AC1CAE13C43}"/>
    <dgm:cxn modelId="{656C90BF-305C-4B97-8D3F-8C79C7EBB148}" type="presOf" srcId="{930E9830-2B59-42BE-B838-4CDE081F29A1}" destId="{85042066-E83A-4562-8F7F-7AC17831896E}" srcOrd="0" destOrd="0" presId="urn:microsoft.com/office/officeart/2005/8/layout/cycle3"/>
    <dgm:cxn modelId="{9A61C7C6-2FB2-42D2-8274-E77233D9CC03}" type="presOf" srcId="{92FB0C46-70CF-40D1-86FB-90F50DD5F655}" destId="{A7FBA79C-549D-4096-AC44-CEDBBD5C8186}" srcOrd="0" destOrd="0" presId="urn:microsoft.com/office/officeart/2005/8/layout/cycle3"/>
    <dgm:cxn modelId="{527C99EC-9493-4B84-BF75-9F15A8352E54}" srcId="{92FB0C46-70CF-40D1-86FB-90F50DD5F655}" destId="{EF2BB5C8-FA9B-469E-BE55-0E61B1B68610}" srcOrd="8" destOrd="0" parTransId="{A3608E13-D52D-45FD-B1B2-243AE96A78CD}" sibTransId="{AB5DE0EB-D431-44AA-AFAB-7ED818BE09F5}"/>
    <dgm:cxn modelId="{AEE7FAF4-F342-4860-95DB-E5DC8A23B845}" type="presOf" srcId="{9639284B-C19D-4E46-9A0E-FFC535306D53}" destId="{B8FD5458-4F63-4A37-A970-B4B7F826669A}" srcOrd="0" destOrd="0" presId="urn:microsoft.com/office/officeart/2005/8/layout/cycle3"/>
    <dgm:cxn modelId="{191D65FE-C94F-426D-A2F9-E759CB07B0D1}" srcId="{92FB0C46-70CF-40D1-86FB-90F50DD5F655}" destId="{D97D16CF-CFD2-4BD3-BC3C-FF47A42F4B35}" srcOrd="2" destOrd="0" parTransId="{17034076-591D-4958-9BB2-B1992BB92CF8}" sibTransId="{FC105075-5489-45BC-B951-C0CFCF733613}"/>
    <dgm:cxn modelId="{B1B768F0-1B15-4F61-97C4-15246D3EED00}" type="presParOf" srcId="{A7FBA79C-549D-4096-AC44-CEDBBD5C8186}" destId="{4C9B6033-1CFF-4476-BCDD-8C714A11958C}" srcOrd="0" destOrd="0" presId="urn:microsoft.com/office/officeart/2005/8/layout/cycle3"/>
    <dgm:cxn modelId="{A0CB6D01-F0DB-4A5E-B4EB-9CBE9F792DA8}" type="presParOf" srcId="{4C9B6033-1CFF-4476-BCDD-8C714A11958C}" destId="{2756BBC2-ED08-49A6-A574-90CAD9F4C722}" srcOrd="0" destOrd="0" presId="urn:microsoft.com/office/officeart/2005/8/layout/cycle3"/>
    <dgm:cxn modelId="{6A7595E8-DBF4-4DDD-8611-7DFCC234F88B}" type="presParOf" srcId="{4C9B6033-1CFF-4476-BCDD-8C714A11958C}" destId="{85042066-E83A-4562-8F7F-7AC17831896E}" srcOrd="1" destOrd="0" presId="urn:microsoft.com/office/officeart/2005/8/layout/cycle3"/>
    <dgm:cxn modelId="{A1FDFFB7-E7D0-4360-B365-DEDA3B3123C0}" type="presParOf" srcId="{4C9B6033-1CFF-4476-BCDD-8C714A11958C}" destId="{08801075-FB45-4372-BAB3-BD33156604FC}" srcOrd="2" destOrd="0" presId="urn:microsoft.com/office/officeart/2005/8/layout/cycle3"/>
    <dgm:cxn modelId="{0BB1328A-DD38-4226-A08E-09237DFA9DE8}" type="presParOf" srcId="{4C9B6033-1CFF-4476-BCDD-8C714A11958C}" destId="{69411906-C3FA-460C-8F49-51DB3769DFA3}" srcOrd="3" destOrd="0" presId="urn:microsoft.com/office/officeart/2005/8/layout/cycle3"/>
    <dgm:cxn modelId="{C1934465-FCC1-4CF5-A05A-969DF30F7F6F}" type="presParOf" srcId="{4C9B6033-1CFF-4476-BCDD-8C714A11958C}" destId="{C4425F2B-0FE5-43A5-B1F0-278EA830FFA4}" srcOrd="4" destOrd="0" presId="urn:microsoft.com/office/officeart/2005/8/layout/cycle3"/>
    <dgm:cxn modelId="{17F674CA-669D-4CA2-8323-4E64EE6229BF}" type="presParOf" srcId="{4C9B6033-1CFF-4476-BCDD-8C714A11958C}" destId="{9A0DC23B-7011-4FE6-88A4-9C7EFCD7E4E9}" srcOrd="5" destOrd="0" presId="urn:microsoft.com/office/officeart/2005/8/layout/cycle3"/>
    <dgm:cxn modelId="{4AC6E6E0-1D6E-4A76-AC56-C75D2891BA4A}" type="presParOf" srcId="{4C9B6033-1CFF-4476-BCDD-8C714A11958C}" destId="{6EA3BCAC-4F83-4FDF-9E71-B5A727FB8EFD}" srcOrd="6" destOrd="0" presId="urn:microsoft.com/office/officeart/2005/8/layout/cycle3"/>
    <dgm:cxn modelId="{32A35C51-C6C9-4A1A-8770-4E5FFAA62DC1}" type="presParOf" srcId="{4C9B6033-1CFF-4476-BCDD-8C714A11958C}" destId="{C306EFF1-A173-4A8C-9C0A-20152FA6F8AB}" srcOrd="7" destOrd="0" presId="urn:microsoft.com/office/officeart/2005/8/layout/cycle3"/>
    <dgm:cxn modelId="{6AF55248-DB1D-48EC-BD42-8986F2D7C541}" type="presParOf" srcId="{4C9B6033-1CFF-4476-BCDD-8C714A11958C}" destId="{B8FD5458-4F63-4A37-A970-B4B7F826669A}" srcOrd="8" destOrd="0" presId="urn:microsoft.com/office/officeart/2005/8/layout/cycle3"/>
    <dgm:cxn modelId="{07B4BCE8-8CC9-427E-9CFE-A401B21DC553}" type="presParOf" srcId="{4C9B6033-1CFF-4476-BCDD-8C714A11958C}" destId="{E515A9CF-1389-447D-BB63-971B177996FA}" srcOrd="9" destOrd="0" presId="urn:microsoft.com/office/officeart/2005/8/layout/cycle3"/>
    <dgm:cxn modelId="{847A6BBE-C8ED-4274-8FC3-0B628F48ED29}" type="presParOf" srcId="{4C9B6033-1CFF-4476-BCDD-8C714A11958C}" destId="{A67EF0F1-84E7-425B-97A0-011C343CF817}" srcOrd="10" destOrd="0" presId="urn:microsoft.com/office/officeart/2005/8/layout/cycle3"/>
    <dgm:cxn modelId="{00CE3D8A-4662-448E-A0FD-4A05BBC22272}" type="presParOf" srcId="{4C9B6033-1CFF-4476-BCDD-8C714A11958C}" destId="{742BECAA-8F63-4DF9-9669-38E6F1AD7AC8}" srcOrd="11"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42066-E83A-4562-8F7F-7AC17831896E}">
      <dsp:nvSpPr>
        <dsp:cNvPr id="0" name=""/>
        <dsp:cNvSpPr/>
      </dsp:nvSpPr>
      <dsp:spPr>
        <a:xfrm>
          <a:off x="2624114" y="35639"/>
          <a:ext cx="4962571" cy="4962571"/>
        </a:xfrm>
        <a:prstGeom prst="circularArrow">
          <a:avLst>
            <a:gd name="adj1" fmla="val 5544"/>
            <a:gd name="adj2" fmla="val 330680"/>
            <a:gd name="adj3" fmla="val 14532631"/>
            <a:gd name="adj4" fmla="val 16940598"/>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56BBC2-ED08-49A6-A574-90CAD9F4C722}">
      <dsp:nvSpPr>
        <dsp:cNvPr id="0" name=""/>
        <dsp:cNvSpPr/>
      </dsp:nvSpPr>
      <dsp:spPr>
        <a:xfrm>
          <a:off x="4342152" y="-171863"/>
          <a:ext cx="1526494" cy="12489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Tulkojuma pieprasījums/saskaņošana</a:t>
          </a:r>
        </a:p>
      </dsp:txBody>
      <dsp:txXfrm>
        <a:off x="4403122" y="-110893"/>
        <a:ext cx="1404554" cy="1127030"/>
      </dsp:txXfrm>
    </dsp:sp>
    <dsp:sp modelId="{08801075-FB45-4372-BAB3-BD33156604FC}">
      <dsp:nvSpPr>
        <dsp:cNvPr id="0" name=""/>
        <dsp:cNvSpPr/>
      </dsp:nvSpPr>
      <dsp:spPr>
        <a:xfrm>
          <a:off x="6082652" y="625723"/>
          <a:ext cx="1270999" cy="971391"/>
        </a:xfrm>
        <a:prstGeom prst="roundRect">
          <a:avLst/>
        </a:prstGeom>
        <a:solidFill>
          <a:schemeClr val="accent2">
            <a:hueOff val="468152"/>
            <a:satOff val="-584"/>
            <a:lumOff val="1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Tulkojamā dokumenta saņemšana/apstrāde</a:t>
          </a:r>
        </a:p>
      </dsp:txBody>
      <dsp:txXfrm>
        <a:off x="6130071" y="673142"/>
        <a:ext cx="1176161" cy="876553"/>
      </dsp:txXfrm>
    </dsp:sp>
    <dsp:sp modelId="{69411906-C3FA-460C-8F49-51DB3769DFA3}">
      <dsp:nvSpPr>
        <dsp:cNvPr id="0" name=""/>
        <dsp:cNvSpPr/>
      </dsp:nvSpPr>
      <dsp:spPr>
        <a:xfrm>
          <a:off x="4561331" y="2923016"/>
          <a:ext cx="1088138" cy="544069"/>
        </a:xfrm>
        <a:prstGeom prst="roundRect">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Terminologs</a:t>
          </a:r>
        </a:p>
      </dsp:txBody>
      <dsp:txXfrm>
        <a:off x="4587890" y="2949575"/>
        <a:ext cx="1035020" cy="490951"/>
      </dsp:txXfrm>
    </dsp:sp>
    <dsp:sp modelId="{C4425F2B-0FE5-43A5-B1F0-278EA830FFA4}">
      <dsp:nvSpPr>
        <dsp:cNvPr id="0" name=""/>
        <dsp:cNvSpPr/>
      </dsp:nvSpPr>
      <dsp:spPr>
        <a:xfrm>
          <a:off x="6569779" y="3201567"/>
          <a:ext cx="1088138" cy="544069"/>
        </a:xfrm>
        <a:prstGeom prst="roundRect">
          <a:avLst/>
        </a:prstGeom>
        <a:solidFill>
          <a:schemeClr val="accent2">
            <a:hueOff val="1404456"/>
            <a:satOff val="-1752"/>
            <a:lumOff val="41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Tulkojuma vērtējums</a:t>
          </a:r>
        </a:p>
      </dsp:txBody>
      <dsp:txXfrm>
        <a:off x="6596338" y="3228126"/>
        <a:ext cx="1035020" cy="490951"/>
      </dsp:txXfrm>
    </dsp:sp>
    <dsp:sp modelId="{9A0DC23B-7011-4FE6-88A4-9C7EFCD7E4E9}">
      <dsp:nvSpPr>
        <dsp:cNvPr id="0" name=""/>
        <dsp:cNvSpPr/>
      </dsp:nvSpPr>
      <dsp:spPr>
        <a:xfrm>
          <a:off x="5664487" y="4150181"/>
          <a:ext cx="1088138" cy="544069"/>
        </a:xfrm>
        <a:prstGeom prst="roundRect">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Redaktors</a:t>
          </a:r>
        </a:p>
      </dsp:txBody>
      <dsp:txXfrm>
        <a:off x="5691046" y="4176740"/>
        <a:ext cx="1035020" cy="490951"/>
      </dsp:txXfrm>
    </dsp:sp>
    <dsp:sp modelId="{6EA3BCAC-4F83-4FDF-9E71-B5A727FB8EFD}">
      <dsp:nvSpPr>
        <dsp:cNvPr id="0" name=""/>
        <dsp:cNvSpPr/>
      </dsp:nvSpPr>
      <dsp:spPr>
        <a:xfrm>
          <a:off x="3714611" y="4266179"/>
          <a:ext cx="1088138" cy="544069"/>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Rediģētā tulkojuma vērtējums</a:t>
          </a:r>
        </a:p>
      </dsp:txBody>
      <dsp:txXfrm>
        <a:off x="3741170" y="4292738"/>
        <a:ext cx="1035020" cy="490951"/>
      </dsp:txXfrm>
    </dsp:sp>
    <dsp:sp modelId="{C306EFF1-A173-4A8C-9C0A-20152FA6F8AB}">
      <dsp:nvSpPr>
        <dsp:cNvPr id="0" name=""/>
        <dsp:cNvSpPr/>
      </dsp:nvSpPr>
      <dsp:spPr>
        <a:xfrm>
          <a:off x="2644822" y="3480124"/>
          <a:ext cx="1088138" cy="544069"/>
        </a:xfrm>
        <a:prstGeom prst="roundRect">
          <a:avLst/>
        </a:prstGeom>
        <a:solidFill>
          <a:schemeClr val="accent2">
            <a:hueOff val="2808911"/>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Tulkojuma apstrāde</a:t>
          </a:r>
        </a:p>
      </dsp:txBody>
      <dsp:txXfrm>
        <a:off x="2671381" y="3506683"/>
        <a:ext cx="1035020" cy="490951"/>
      </dsp:txXfrm>
    </dsp:sp>
    <dsp:sp modelId="{B8FD5458-4F63-4A37-A970-B4B7F826669A}">
      <dsp:nvSpPr>
        <dsp:cNvPr id="0" name=""/>
        <dsp:cNvSpPr/>
      </dsp:nvSpPr>
      <dsp:spPr>
        <a:xfrm>
          <a:off x="2330921" y="2416287"/>
          <a:ext cx="1088138" cy="544069"/>
        </a:xfrm>
        <a:prstGeom prst="roundRect">
          <a:avLst/>
        </a:prstGeom>
        <a:solidFill>
          <a:schemeClr val="accent2">
            <a:hueOff val="3277063"/>
            <a:satOff val="-4087"/>
            <a:lumOff val="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Nodošana pasūtītājam</a:t>
          </a:r>
        </a:p>
      </dsp:txBody>
      <dsp:txXfrm>
        <a:off x="2357480" y="2442846"/>
        <a:ext cx="1035020" cy="490951"/>
      </dsp:txXfrm>
    </dsp:sp>
    <dsp:sp modelId="{E515A9CF-1389-447D-BB63-971B177996FA}">
      <dsp:nvSpPr>
        <dsp:cNvPr id="0" name=""/>
        <dsp:cNvSpPr/>
      </dsp:nvSpPr>
      <dsp:spPr>
        <a:xfrm>
          <a:off x="2485286" y="1474120"/>
          <a:ext cx="1088138" cy="544069"/>
        </a:xfrm>
        <a:prstGeom prst="roundRect">
          <a:avLst/>
        </a:prstGeom>
        <a:solidFill>
          <a:schemeClr val="accent2">
            <a:hueOff val="3745215"/>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Saskaņošana</a:t>
          </a:r>
        </a:p>
      </dsp:txBody>
      <dsp:txXfrm>
        <a:off x="2511845" y="1500679"/>
        <a:ext cx="1035020" cy="490951"/>
      </dsp:txXfrm>
    </dsp:sp>
    <dsp:sp modelId="{A67EF0F1-84E7-425B-97A0-011C343CF817}">
      <dsp:nvSpPr>
        <dsp:cNvPr id="0" name=""/>
        <dsp:cNvSpPr/>
      </dsp:nvSpPr>
      <dsp:spPr>
        <a:xfrm>
          <a:off x="3157503" y="647397"/>
          <a:ext cx="1088138" cy="544069"/>
        </a:xfrm>
        <a:prstGeom prst="roundRect">
          <a:avLst/>
        </a:prstGeom>
        <a:solidFill>
          <a:schemeClr val="accent2">
            <a:hueOff val="4213367"/>
            <a:satOff val="-5255"/>
            <a:lumOff val="123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Publicēšana</a:t>
          </a:r>
        </a:p>
      </dsp:txBody>
      <dsp:txXfrm>
        <a:off x="3184062" y="673956"/>
        <a:ext cx="1035020" cy="490951"/>
      </dsp:txXfrm>
    </dsp:sp>
    <dsp:sp modelId="{742BECAA-8F63-4DF9-9669-38E6F1AD7AC8}">
      <dsp:nvSpPr>
        <dsp:cNvPr id="0" name=""/>
        <dsp:cNvSpPr/>
      </dsp:nvSpPr>
      <dsp:spPr>
        <a:xfrm>
          <a:off x="6791732" y="1878442"/>
          <a:ext cx="1088138" cy="544069"/>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Tulkotājs</a:t>
          </a:r>
        </a:p>
      </dsp:txBody>
      <dsp:txXfrm>
        <a:off x="6818291" y="1905001"/>
        <a:ext cx="1035020" cy="490951"/>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8B0190-AB26-45BA-9728-4B31236091C6}" type="datetimeFigureOut">
              <a:rPr lang="lv-LV" smtClean="0"/>
              <a:t>2020.11.05.</a:t>
            </a:fld>
            <a:endParaRPr lang="lv-LV"/>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279CF9-1BEB-4BD2-BFB6-79C9D6052C24}" type="slidenum">
              <a:rPr lang="lv-LV" smtClean="0"/>
              <a:t>‹#›</a:t>
            </a:fld>
            <a:endParaRPr lang="lv-LV"/>
          </a:p>
        </p:txBody>
      </p:sp>
    </p:spTree>
    <p:extLst>
      <p:ext uri="{BB962C8B-B14F-4D97-AF65-F5344CB8AC3E}">
        <p14:creationId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termini.gov.lv/"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termini.gov.lv/"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lvl="0"/>
            <a:r>
              <a:rPr lang="lv-LV" sz="1200" kern="1200" dirty="0">
                <a:solidFill>
                  <a:schemeClr val="tx1"/>
                </a:solidFill>
                <a:effectLst/>
                <a:latin typeface="+mn-lt"/>
                <a:ea typeface="+mn-ea"/>
                <a:cs typeface="+mn-cs"/>
              </a:rPr>
              <a:t>Pastāvīgi sniedz augsta līmeņa tulkošanas pakalpojumus ministrijām un citām valsts pārvaldes iestādēm, veicot oficiālos tiesību aktu tulkojumus;</a:t>
            </a:r>
          </a:p>
          <a:p>
            <a:pPr lvl="0"/>
            <a:r>
              <a:rPr lang="lv-LV" sz="1200" kern="1200" dirty="0">
                <a:solidFill>
                  <a:schemeClr val="tx1"/>
                </a:solidFill>
                <a:effectLst/>
                <a:latin typeface="+mn-lt"/>
                <a:ea typeface="+mn-ea"/>
                <a:cs typeface="+mn-cs"/>
              </a:rPr>
              <a:t>Izstrādā terminoloģiju, saskaņo to ar attiecīgās nozares ekspertiem un nodrošina tās vispārēju pieejamību Latvijas Nacionālajā terminoloģijas portālā </a:t>
            </a:r>
            <a:r>
              <a:rPr lang="lv-LV" sz="1200" u="sng" kern="1200" dirty="0">
                <a:solidFill>
                  <a:schemeClr val="tx1"/>
                </a:solidFill>
                <a:effectLst/>
                <a:latin typeface="+mn-lt"/>
                <a:ea typeface="+mn-ea"/>
                <a:cs typeface="+mn-cs"/>
                <a:hlinkClick r:id="rId3"/>
              </a:rPr>
              <a:t>https://termini.gov.lv/</a:t>
            </a:r>
            <a:r>
              <a:rPr lang="lv-LV" sz="1200" kern="1200" dirty="0">
                <a:solidFill>
                  <a:schemeClr val="tx1"/>
                </a:solidFill>
                <a:effectLst/>
                <a:latin typeface="+mn-lt"/>
                <a:ea typeface="+mn-ea"/>
                <a:cs typeface="+mn-cs"/>
              </a:rPr>
              <a:t>;</a:t>
            </a:r>
          </a:p>
          <a:p>
            <a:pPr lvl="0"/>
            <a:r>
              <a:rPr lang="lv-LV" sz="1200" kern="1200" dirty="0">
                <a:solidFill>
                  <a:schemeClr val="tx1"/>
                </a:solidFill>
                <a:effectLst/>
                <a:latin typeface="+mn-lt"/>
                <a:ea typeface="+mn-ea"/>
                <a:cs typeface="+mn-cs"/>
              </a:rPr>
              <a:t>Terminoloģijas izstrādes jomā sadarbojas ar Eiropas Savienības iestāžu tulkošanas dienestiem un citām institūcijām, ārvalstu iestādēm un starptautiskajām organizācijām, sniedz konsultācijas pēc Eiropas Savienības tulkošanas dienestu pieprasījuma, apkopo priekšlikumus, veido ekspertu darba grupas, kā arī organizē valsts iestāžu sadarbību un konsultē tās, lai veicinātu vienotas terminoloģijas lietojumu tiesību aktos un citos dokumentos un to tulkojumos;</a:t>
            </a:r>
          </a:p>
          <a:p>
            <a:pPr lvl="0"/>
            <a:r>
              <a:rPr lang="lv-LV" sz="1200" kern="1200" dirty="0">
                <a:solidFill>
                  <a:schemeClr val="tx1"/>
                </a:solidFill>
                <a:effectLst/>
                <a:latin typeface="+mn-lt"/>
                <a:ea typeface="+mn-ea"/>
                <a:cs typeface="+mn-cs"/>
              </a:rPr>
              <a:t>Pēc ministriju pieprasījuma sniedz atzinumus par ierosinājumiem Eiropas Savienības dokumentu un to projektu tulkojumos konstatēto būtisko kļūdu labojumiem;</a:t>
            </a:r>
          </a:p>
          <a:p>
            <a:pPr lvl="0"/>
            <a:r>
              <a:rPr lang="lv-LV" sz="1200" kern="1200" dirty="0">
                <a:solidFill>
                  <a:schemeClr val="tx1"/>
                </a:solidFill>
                <a:effectLst/>
                <a:latin typeface="+mn-lt"/>
                <a:ea typeface="+mn-ea"/>
                <a:cs typeface="+mn-cs"/>
              </a:rPr>
              <a:t>Izstrādā un attīsta tiesību aktu tulkošanas metodiku.</a:t>
            </a:r>
          </a:p>
          <a:p>
            <a:endParaRPr lang="lv-LV" dirty="0"/>
          </a:p>
        </p:txBody>
      </p:sp>
      <p:sp>
        <p:nvSpPr>
          <p:cNvPr id="4" name="Slaida numura vietturis 3"/>
          <p:cNvSpPr>
            <a:spLocks noGrp="1"/>
          </p:cNvSpPr>
          <p:nvPr>
            <p:ph type="sldNum" sz="quarter" idx="10"/>
          </p:nvPr>
        </p:nvSpPr>
        <p:spPr/>
        <p:txBody>
          <a:bodyPr/>
          <a:lstStyle/>
          <a:p>
            <a:fld id="{1B279CF9-1BEB-4BD2-BFB6-79C9D6052C24}" type="slidenum">
              <a:rPr lang="lv-LV" smtClean="0"/>
              <a:t>3</a:t>
            </a:fld>
            <a:endParaRPr lang="lv-LV"/>
          </a:p>
        </p:txBody>
      </p:sp>
    </p:spTree>
    <p:extLst>
      <p:ext uri="{BB962C8B-B14F-4D97-AF65-F5344CB8AC3E}">
        <p14:creationId xmlns:p14="http://schemas.microsoft.com/office/powerpoint/2010/main" val="538635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lvl="0"/>
            <a:r>
              <a:rPr lang="lv-LV" sz="1200" kern="1200" dirty="0">
                <a:solidFill>
                  <a:schemeClr val="tx1"/>
                </a:solidFill>
                <a:effectLst/>
                <a:latin typeface="+mn-lt"/>
                <a:ea typeface="+mn-ea"/>
                <a:cs typeface="+mn-cs"/>
              </a:rPr>
              <a:t>Pastāvīgi sniedz augsta līmeņa tulkošanas pakalpojumus ministrijām un citām valsts pārvaldes iestādēm, veicot oficiālos tiesību aktu tulkojumus;</a:t>
            </a:r>
          </a:p>
          <a:p>
            <a:pPr lvl="0"/>
            <a:r>
              <a:rPr lang="lv-LV" sz="1200" kern="1200" dirty="0">
                <a:solidFill>
                  <a:schemeClr val="tx1"/>
                </a:solidFill>
                <a:effectLst/>
                <a:latin typeface="+mn-lt"/>
                <a:ea typeface="+mn-ea"/>
                <a:cs typeface="+mn-cs"/>
              </a:rPr>
              <a:t>Izstrādā terminoloģiju, saskaņo to ar attiecīgās nozares ekspertiem un nodrošina tās vispārēju pieejamību Latvijas Nacionālajā terminoloģijas portālā </a:t>
            </a:r>
            <a:r>
              <a:rPr lang="lv-LV" sz="1200" u="sng" kern="1200" dirty="0">
                <a:solidFill>
                  <a:schemeClr val="tx1"/>
                </a:solidFill>
                <a:effectLst/>
                <a:latin typeface="+mn-lt"/>
                <a:ea typeface="+mn-ea"/>
                <a:cs typeface="+mn-cs"/>
                <a:hlinkClick r:id="rId3"/>
              </a:rPr>
              <a:t>https://termini.gov.lv/</a:t>
            </a:r>
            <a:r>
              <a:rPr lang="lv-LV" sz="1200" kern="1200" dirty="0">
                <a:solidFill>
                  <a:schemeClr val="tx1"/>
                </a:solidFill>
                <a:effectLst/>
                <a:latin typeface="+mn-lt"/>
                <a:ea typeface="+mn-ea"/>
                <a:cs typeface="+mn-cs"/>
              </a:rPr>
              <a:t>;</a:t>
            </a:r>
          </a:p>
          <a:p>
            <a:pPr lvl="0"/>
            <a:r>
              <a:rPr lang="lv-LV" sz="1200" kern="1200" dirty="0">
                <a:solidFill>
                  <a:schemeClr val="tx1"/>
                </a:solidFill>
                <a:effectLst/>
                <a:latin typeface="+mn-lt"/>
                <a:ea typeface="+mn-ea"/>
                <a:cs typeface="+mn-cs"/>
              </a:rPr>
              <a:t>Terminoloģijas izstrādes jomā sadarbojas ar Eiropas Savienības iestāžu tulkošanas dienestiem un citām institūcijām, ārvalstu iestādēm un starptautiskajām organizācijām, sniedz konsultācijas pēc Eiropas Savienības tulkošanas dienestu pieprasījuma, apkopo priekšlikumus, veido ekspertu darba grupas, kā arī organizē valsts iestāžu sadarbību un konsultē tās, lai veicinātu vienotas terminoloģijas lietojumu tiesību aktos un citos dokumentos un to tulkojumos;</a:t>
            </a:r>
          </a:p>
          <a:p>
            <a:pPr lvl="0"/>
            <a:r>
              <a:rPr lang="lv-LV" sz="1200" kern="1200" dirty="0">
                <a:solidFill>
                  <a:schemeClr val="tx1"/>
                </a:solidFill>
                <a:effectLst/>
                <a:latin typeface="+mn-lt"/>
                <a:ea typeface="+mn-ea"/>
                <a:cs typeface="+mn-cs"/>
              </a:rPr>
              <a:t>Pēc ministriju pieprasījuma sniedz atzinumus par ierosinājumiem Eiropas Savienības dokumentu un to projektu tulkojumos konstatēto būtisko kļūdu labojumiem;</a:t>
            </a:r>
          </a:p>
          <a:p>
            <a:pPr lvl="0"/>
            <a:r>
              <a:rPr lang="lv-LV" sz="1200" kern="1200" dirty="0">
                <a:solidFill>
                  <a:schemeClr val="tx1"/>
                </a:solidFill>
                <a:effectLst/>
                <a:latin typeface="+mn-lt"/>
                <a:ea typeface="+mn-ea"/>
                <a:cs typeface="+mn-cs"/>
              </a:rPr>
              <a:t>Izstrādā un attīsta tiesību aktu tulkošanas metodiku.</a:t>
            </a:r>
          </a:p>
          <a:p>
            <a:endParaRPr lang="lv-LV" dirty="0"/>
          </a:p>
        </p:txBody>
      </p:sp>
      <p:sp>
        <p:nvSpPr>
          <p:cNvPr id="4" name="Slaida numura vietturis 3"/>
          <p:cNvSpPr>
            <a:spLocks noGrp="1"/>
          </p:cNvSpPr>
          <p:nvPr>
            <p:ph type="sldNum" sz="quarter" idx="10"/>
          </p:nvPr>
        </p:nvSpPr>
        <p:spPr/>
        <p:txBody>
          <a:bodyPr/>
          <a:lstStyle/>
          <a:p>
            <a:fld id="{1B279CF9-1BEB-4BD2-BFB6-79C9D6052C24}" type="slidenum">
              <a:rPr lang="lv-LV" smtClean="0"/>
              <a:t>4</a:t>
            </a:fld>
            <a:endParaRPr lang="lv-LV"/>
          </a:p>
        </p:txBody>
      </p:sp>
    </p:spTree>
    <p:extLst>
      <p:ext uri="{BB962C8B-B14F-4D97-AF65-F5344CB8AC3E}">
        <p14:creationId xmlns:p14="http://schemas.microsoft.com/office/powerpoint/2010/main" val="123791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a:t>https://likumi.lv/ta/id/102667-noteikumi-par-valodu-lietosanu-informacija</a:t>
            </a:r>
          </a:p>
        </p:txBody>
      </p:sp>
      <p:sp>
        <p:nvSpPr>
          <p:cNvPr id="4" name="Slaida numura vietturis 3"/>
          <p:cNvSpPr>
            <a:spLocks noGrp="1"/>
          </p:cNvSpPr>
          <p:nvPr>
            <p:ph type="sldNum" sz="quarter" idx="10"/>
          </p:nvPr>
        </p:nvSpPr>
        <p:spPr/>
        <p:txBody>
          <a:bodyPr/>
          <a:lstStyle/>
          <a:p>
            <a:fld id="{1B279CF9-1BEB-4BD2-BFB6-79C9D6052C24}" type="slidenum">
              <a:rPr lang="lv-LV" smtClean="0"/>
              <a:t>6</a:t>
            </a:fld>
            <a:endParaRPr lang="lv-LV"/>
          </a:p>
        </p:txBody>
      </p:sp>
    </p:spTree>
    <p:extLst>
      <p:ext uri="{BB962C8B-B14F-4D97-AF65-F5344CB8AC3E}">
        <p14:creationId xmlns:p14="http://schemas.microsoft.com/office/powerpoint/2010/main" val="2578513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LRTA 3500</a:t>
            </a:r>
          </a:p>
          <a:p>
            <a:r>
              <a:rPr lang="lv-LV" dirty="0"/>
              <a:t>STA 7000</a:t>
            </a:r>
          </a:p>
          <a:p>
            <a:r>
              <a:rPr lang="lv-LV" dirty="0"/>
              <a:t>MV 1600</a:t>
            </a:r>
          </a:p>
        </p:txBody>
      </p:sp>
      <p:sp>
        <p:nvSpPr>
          <p:cNvPr id="4" name="Slide Number Placeholder 3"/>
          <p:cNvSpPr>
            <a:spLocks noGrp="1"/>
          </p:cNvSpPr>
          <p:nvPr>
            <p:ph type="sldNum" sz="quarter" idx="5"/>
          </p:nvPr>
        </p:nvSpPr>
        <p:spPr/>
        <p:txBody>
          <a:bodyPr/>
          <a:lstStyle/>
          <a:p>
            <a:fld id="{1B279CF9-1BEB-4BD2-BFB6-79C9D6052C24}" type="slidenum">
              <a:rPr lang="lv-LV" smtClean="0"/>
              <a:t>9</a:t>
            </a:fld>
            <a:endParaRPr lang="lv-LV"/>
          </a:p>
        </p:txBody>
      </p:sp>
    </p:spTree>
    <p:extLst>
      <p:ext uri="{BB962C8B-B14F-4D97-AF65-F5344CB8AC3E}">
        <p14:creationId xmlns:p14="http://schemas.microsoft.com/office/powerpoint/2010/main" val="2162564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4"/>
            <a:ext cx="10363200" cy="1470023"/>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8"/>
            <a:ext cx="2743200" cy="58515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58"/>
            <a:ext cx="8026400" cy="58515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0" y="4406906"/>
            <a:ext cx="10363200" cy="1362075"/>
          </a:xfrm>
        </p:spPr>
        <p:txBody>
          <a:bodyPr anchor="t"/>
          <a:lstStyle>
            <a:lvl1pPr algn="l">
              <a:defRPr sz="4100" b="1" cap="all"/>
            </a:lvl1pPr>
          </a:lstStyle>
          <a:p>
            <a:r>
              <a:rPr lang="en-US"/>
              <a:t>Click to edit Master title style</a:t>
            </a:r>
          </a:p>
        </p:txBody>
      </p:sp>
      <p:sp>
        <p:nvSpPr>
          <p:cNvPr id="3" name="Text Placeholder 2"/>
          <p:cNvSpPr>
            <a:spLocks noGrp="1"/>
          </p:cNvSpPr>
          <p:nvPr>
            <p:ph type="body" idx="1"/>
          </p:nvPr>
        </p:nvSpPr>
        <p:spPr>
          <a:xfrm>
            <a:off x="963080" y="2906727"/>
            <a:ext cx="10363200" cy="1500188"/>
          </a:xfrm>
        </p:spPr>
        <p:txBody>
          <a:bodyPr anchor="b"/>
          <a:lstStyle>
            <a:lvl1pPr marL="0" indent="0">
              <a:buNone/>
              <a:defRPr sz="1900">
                <a:solidFill>
                  <a:schemeClr val="tx1">
                    <a:tint val="75000"/>
                  </a:schemeClr>
                </a:solidFill>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9"/>
            <a:ext cx="53848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9"/>
            <a:ext cx="53848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7" y="1535116"/>
            <a:ext cx="538692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7" y="2174881"/>
            <a:ext cx="538692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6"/>
            <a:ext cx="538904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3" y="2174881"/>
            <a:ext cx="538904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20" y="273054"/>
            <a:ext cx="4011080" cy="1162051"/>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4766740" y="273069"/>
            <a:ext cx="6815667" cy="5853113"/>
          </a:xfrm>
        </p:spPr>
        <p:txBody>
          <a:bodyPr/>
          <a:lstStyle>
            <a:lvl1pPr>
              <a:defRPr sz="3300"/>
            </a:lvl1pPr>
            <a:lvl2pPr>
              <a:defRPr sz="29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20" y="1435111"/>
            <a:ext cx="4011080" cy="46910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20" y="4800606"/>
            <a:ext cx="7315200" cy="566739"/>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2389720" y="612773"/>
            <a:ext cx="7315200" cy="4114800"/>
          </a:xfrm>
        </p:spPr>
        <p:txBody>
          <a:bodyPr/>
          <a:lstStyle>
            <a:lvl1pPr marL="0" indent="0">
              <a:buNone/>
              <a:defRPr sz="3300"/>
            </a:lvl1pPr>
            <a:lvl2pPr marL="469788" indent="0">
              <a:buNone/>
              <a:defRPr sz="2900"/>
            </a:lvl2pPr>
            <a:lvl3pPr marL="939575" indent="0">
              <a:buNone/>
              <a:defRPr sz="2500"/>
            </a:lvl3pPr>
            <a:lvl4pPr marL="1409365" indent="0">
              <a:buNone/>
              <a:defRPr sz="1900"/>
            </a:lvl4pPr>
            <a:lvl5pPr marL="1879152" indent="0">
              <a:buNone/>
              <a:defRPr sz="1900"/>
            </a:lvl5pPr>
            <a:lvl6pPr marL="2348940" indent="0">
              <a:buNone/>
              <a:defRPr sz="1900"/>
            </a:lvl6pPr>
            <a:lvl7pPr marL="2818729" indent="0">
              <a:buNone/>
              <a:defRPr sz="1900"/>
            </a:lvl7pPr>
            <a:lvl8pPr marL="3288515" indent="0">
              <a:buNone/>
              <a:defRPr sz="1900"/>
            </a:lvl8pPr>
            <a:lvl9pPr marL="3758305" indent="0">
              <a:buNone/>
              <a:defRPr sz="1900"/>
            </a:lvl9pPr>
          </a:lstStyle>
          <a:p>
            <a:endParaRPr lang="en-US"/>
          </a:p>
        </p:txBody>
      </p:sp>
      <p:sp>
        <p:nvSpPr>
          <p:cNvPr id="4" name="Text Placeholder 3"/>
          <p:cNvSpPr>
            <a:spLocks noGrp="1"/>
          </p:cNvSpPr>
          <p:nvPr>
            <p:ph type="body" sz="half" idx="2"/>
          </p:nvPr>
        </p:nvSpPr>
        <p:spPr>
          <a:xfrm>
            <a:off x="2389720" y="5367354"/>
            <a:ext cx="7315200" cy="8048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43"/>
            <a:ext cx="10972800" cy="1143000"/>
          </a:xfrm>
          <a:prstGeom prst="rect">
            <a:avLst/>
          </a:prstGeom>
        </p:spPr>
        <p:txBody>
          <a:bodyPr vert="horz" lIns="93957" tIns="46979" rIns="93957" bIns="46979" rtlCol="0" anchor="ctr">
            <a:normAutofit/>
          </a:bodyPr>
          <a:lstStyle/>
          <a:p>
            <a:r>
              <a:rPr lang="en-US"/>
              <a:t>Click to edit Master title style</a:t>
            </a:r>
          </a:p>
        </p:txBody>
      </p:sp>
      <p:sp>
        <p:nvSpPr>
          <p:cNvPr id="3" name="Text Placeholder 2"/>
          <p:cNvSpPr>
            <a:spLocks noGrp="1"/>
          </p:cNvSpPr>
          <p:nvPr>
            <p:ph type="body" idx="1"/>
          </p:nvPr>
        </p:nvSpPr>
        <p:spPr>
          <a:xfrm>
            <a:off x="609600" y="1600209"/>
            <a:ext cx="10972800" cy="4525965"/>
          </a:xfrm>
          <a:prstGeom prst="rect">
            <a:avLst/>
          </a:prstGeom>
        </p:spPr>
        <p:txBody>
          <a:bodyPr vert="horz" lIns="93957" tIns="46979" rIns="93957" bIns="469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70"/>
            <a:ext cx="2844800" cy="365123"/>
          </a:xfrm>
          <a:prstGeom prst="rect">
            <a:avLst/>
          </a:prstGeom>
        </p:spPr>
        <p:txBody>
          <a:bodyPr vert="horz" lIns="93957" tIns="46979" rIns="93957" bIns="46979" rtlCol="0" anchor="ctr"/>
          <a:lstStyle>
            <a:lvl1pPr algn="l">
              <a:defRPr sz="1200">
                <a:solidFill>
                  <a:schemeClr val="tx1">
                    <a:tint val="75000"/>
                  </a:schemeClr>
                </a:solidFill>
              </a:defRPr>
            </a:lvl1pPr>
          </a:lstStyle>
          <a:p>
            <a:fld id="{1D8BD707-D9CF-40AE-B4C6-C98DA3205C09}" type="datetimeFigureOut">
              <a:rPr lang="en-US" smtClean="0"/>
              <a:pPr/>
              <a:t>11/5/2020</a:t>
            </a:fld>
            <a:endParaRPr lang="en-US"/>
          </a:p>
        </p:txBody>
      </p:sp>
      <p:sp>
        <p:nvSpPr>
          <p:cNvPr id="5" name="Footer Placeholder 4"/>
          <p:cNvSpPr>
            <a:spLocks noGrp="1"/>
          </p:cNvSpPr>
          <p:nvPr>
            <p:ph type="ftr" sz="quarter" idx="3"/>
          </p:nvPr>
        </p:nvSpPr>
        <p:spPr>
          <a:xfrm>
            <a:off x="4165600" y="6356370"/>
            <a:ext cx="3860800" cy="365123"/>
          </a:xfrm>
          <a:prstGeom prst="rect">
            <a:avLst/>
          </a:prstGeom>
        </p:spPr>
        <p:txBody>
          <a:bodyPr vert="horz" lIns="93957" tIns="46979" rIns="93957" bIns="46979"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70"/>
            <a:ext cx="2844800" cy="365123"/>
          </a:xfrm>
          <a:prstGeom prst="rect">
            <a:avLst/>
          </a:prstGeom>
        </p:spPr>
        <p:txBody>
          <a:bodyPr vert="horz" lIns="93957" tIns="46979" rIns="93957" bIns="46979"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39575" rtl="0" eaLnBrk="1" latinLnBrk="0" hangingPunct="1">
        <a:spcBef>
          <a:spcPct val="0"/>
        </a:spcBef>
        <a:buNone/>
        <a:defRPr sz="4500" kern="1200">
          <a:solidFill>
            <a:schemeClr val="tx1"/>
          </a:solidFill>
          <a:latin typeface="+mj-lt"/>
          <a:ea typeface="+mj-ea"/>
          <a:cs typeface="+mj-cs"/>
        </a:defRPr>
      </a:lvl1pPr>
    </p:titleStyle>
    <p:bodyStyle>
      <a:lvl1pPr marL="352341" indent="-352341" algn="l" defTabSz="939575"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3404" indent="-293618" algn="l" defTabSz="939575"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4468" indent="-234893" algn="l" defTabSz="939575"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4259"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1404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rturs.krastins@vvc.gov.lv"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arturs.krastins@vvc.gov.lv" TargetMode="Externa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term.tilde.com/"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91000" y="1"/>
            <a:ext cx="3777632" cy="4166170"/>
          </a:xfrm>
          <a:prstGeom prst="rect">
            <a:avLst/>
          </a:prstGeom>
        </p:spPr>
      </p:pic>
      <p:sp>
        <p:nvSpPr>
          <p:cNvPr id="3" name="Subtitle 2"/>
          <p:cNvSpPr>
            <a:spLocks noGrp="1"/>
          </p:cNvSpPr>
          <p:nvPr>
            <p:ph type="subTitle" idx="1"/>
          </p:nvPr>
        </p:nvSpPr>
        <p:spPr>
          <a:xfrm>
            <a:off x="2895600" y="5105400"/>
            <a:ext cx="6400800" cy="838200"/>
          </a:xfrm>
        </p:spPr>
        <p:txBody>
          <a:bodyPr>
            <a:noAutofit/>
          </a:bodyPr>
          <a:lstStyle/>
          <a:p>
            <a:r>
              <a:rPr lang="lv-LV" sz="1400" dirty="0">
                <a:solidFill>
                  <a:schemeClr val="tx1"/>
                </a:solidFill>
                <a:latin typeface="Times New Roman" panose="02020603050405020304" pitchFamily="18" charset="0"/>
                <a:cs typeface="Times New Roman" panose="02020603050405020304" pitchFamily="18" charset="0"/>
              </a:rPr>
              <a:t>Arturs Krastiņš</a:t>
            </a:r>
          </a:p>
          <a:p>
            <a:r>
              <a:rPr lang="lv-LV" sz="1400" dirty="0">
                <a:solidFill>
                  <a:schemeClr val="tx1"/>
                </a:solidFill>
                <a:latin typeface="Times New Roman" panose="02020603050405020304" pitchFamily="18" charset="0"/>
                <a:cs typeface="Times New Roman" panose="02020603050405020304" pitchFamily="18" charset="0"/>
              </a:rPr>
              <a:t>Terminoloģijas un tiesību aktu tulkošanas departamenta vadītājs</a:t>
            </a:r>
          </a:p>
          <a:p>
            <a:r>
              <a:rPr lang="lv-LV" sz="1400" dirty="0">
                <a:solidFill>
                  <a:schemeClr val="tx1"/>
                </a:solidFill>
                <a:latin typeface="Times New Roman" panose="02020603050405020304" pitchFamily="18" charset="0"/>
                <a:cs typeface="Times New Roman" panose="02020603050405020304" pitchFamily="18" charset="0"/>
                <a:hlinkClick r:id="rId3"/>
              </a:rPr>
              <a:t>arturs.krastins@vvc.gov.lv</a:t>
            </a:r>
            <a:r>
              <a:rPr lang="lv-LV" sz="1400" dirty="0">
                <a:solidFill>
                  <a:schemeClr val="tx1"/>
                </a:solidFill>
                <a:latin typeface="Times New Roman" panose="02020603050405020304" pitchFamily="18" charset="0"/>
                <a:cs typeface="Times New Roman" panose="02020603050405020304" pitchFamily="18" charset="0"/>
              </a:rPr>
              <a:t>, 67336026</a:t>
            </a:r>
          </a:p>
        </p:txBody>
      </p:sp>
      <p:sp>
        <p:nvSpPr>
          <p:cNvPr id="6" name="Subtitle 2"/>
          <p:cNvSpPr txBox="1">
            <a:spLocks/>
          </p:cNvSpPr>
          <p:nvPr/>
        </p:nvSpPr>
        <p:spPr>
          <a:xfrm>
            <a:off x="2895600" y="6096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lv-LV" sz="1400" dirty="0">
                <a:solidFill>
                  <a:schemeClr val="tx1"/>
                </a:solidFill>
                <a:latin typeface="Times New Roman" panose="02020603050405020304" pitchFamily="18" charset="0"/>
                <a:cs typeface="Times New Roman" panose="02020603050405020304" pitchFamily="18" charset="0"/>
              </a:rPr>
              <a:t>Rīga, 13.11.2020.</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0" y="6622199"/>
            <a:ext cx="9144000" cy="244656"/>
          </a:xfrm>
          <a:prstGeom prst="rect">
            <a:avLst/>
          </a:prstGeom>
        </p:spPr>
      </p:pic>
      <p:sp>
        <p:nvSpPr>
          <p:cNvPr id="2" name="Title 1"/>
          <p:cNvSpPr>
            <a:spLocks noGrp="1"/>
          </p:cNvSpPr>
          <p:nvPr>
            <p:ph type="ctrTitle"/>
          </p:nvPr>
        </p:nvSpPr>
        <p:spPr>
          <a:xfrm>
            <a:off x="2209800" y="3657600"/>
            <a:ext cx="7772400" cy="838200"/>
          </a:xfrm>
        </p:spPr>
        <p:txBody>
          <a:bodyPr>
            <a:normAutofit fontScale="90000"/>
          </a:bodyPr>
          <a:lstStyle/>
          <a:p>
            <a:r>
              <a:rPr lang="lv-LV" sz="3200" b="1" dirty="0">
                <a:latin typeface="Times New Roman" panose="02020603050405020304" pitchFamily="18" charset="0"/>
                <a:cs typeface="Times New Roman" panose="02020603050405020304" pitchFamily="18" charset="0"/>
              </a:rPr>
              <a:t>Tiesību aktu tulkošana Valsts valodas centrā ārkārtējās situācijas laikā</a:t>
            </a:r>
          </a:p>
        </p:txBody>
      </p:sp>
    </p:spTree>
    <p:extLst>
      <p:ext uri="{BB962C8B-B14F-4D97-AF65-F5344CB8AC3E}">
        <p14:creationId xmlns:p14="http://schemas.microsoft.com/office/powerpoint/2010/main" val="390941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algn="just">
              <a:lnSpc>
                <a:spcPct val="90000"/>
              </a:lnSpc>
              <a:spcBef>
                <a:spcPts val="600"/>
              </a:spcBef>
            </a:pPr>
            <a:r>
              <a:rPr lang="lv-LV" sz="2000" dirty="0">
                <a:solidFill>
                  <a:schemeClr val="tx1"/>
                </a:solidFill>
                <a:latin typeface="Times New Roman" pitchFamily="18" charset="0"/>
                <a:cs typeface="Times New Roman" pitchFamily="18" charset="0"/>
              </a:rPr>
              <a:t>Secinājumi:</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ikdienā esam pilnīgi noslogoti un ārkārtas situācijās pārsniedzam savu kapacitāti;</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kopā ar iestādēm jāizvērtē, kurus tiesību aktus un grozījumus ir vērts tulkot steidzamības kārtā;</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lai nepieļautu darbinieku pārslodzi un izdegšanu, bet vienlaikus celtu darba efektivitāti, jāmeklē un jāievieš risinājumi, kas pilnīgi vai daļēji automatizē atsevišķus darba posmus;</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automatizācija ļaus darbiniekiem koncentrēties uz svarīgāko, kā arī samazinās tulkojumu izmaksas un nodrošinās efektīvu līdzekļu izlietojumu.</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10</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4. TTATD darba rezultāti un secinājumi (2)</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2825551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algn="just">
              <a:lnSpc>
                <a:spcPct val="90000"/>
              </a:lnSpc>
              <a:spcBef>
                <a:spcPts val="600"/>
              </a:spcBef>
            </a:pPr>
            <a:r>
              <a:rPr lang="lv-LV" sz="2000" dirty="0">
                <a:solidFill>
                  <a:schemeClr val="tx1"/>
                </a:solidFill>
                <a:latin typeface="Times New Roman" pitchFamily="18" charset="0"/>
                <a:cs typeface="Times New Roman" pitchFamily="18" charset="0"/>
              </a:rPr>
              <a:t>Modernizēts tulkošanas process:</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jaunu tulkošanas tehnoloģiju un risinājumu lietderīguma izpēte un ieviešana;</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atsevišķu darba posmu pilnīga vai daļēja automatizācija.</a:t>
            </a:r>
          </a:p>
          <a:p>
            <a:pPr algn="just">
              <a:lnSpc>
                <a:spcPct val="90000"/>
              </a:lnSpc>
              <a:spcBef>
                <a:spcPts val="600"/>
              </a:spcBef>
            </a:pPr>
            <a:endParaRPr lang="lv-LV" sz="2000" dirty="0">
              <a:solidFill>
                <a:schemeClr val="tx1"/>
              </a:solidFill>
              <a:latin typeface="Times New Roman" pitchFamily="18" charset="0"/>
              <a:cs typeface="Times New Roman" pitchFamily="18" charset="0"/>
            </a:endParaRPr>
          </a:p>
          <a:p>
            <a:pPr algn="just">
              <a:lnSpc>
                <a:spcPct val="90000"/>
              </a:lnSpc>
              <a:spcBef>
                <a:spcPts val="600"/>
              </a:spcBef>
            </a:pPr>
            <a:r>
              <a:rPr lang="lv-LV" sz="2000" dirty="0">
                <a:solidFill>
                  <a:schemeClr val="tx1"/>
                </a:solidFill>
                <a:latin typeface="Times New Roman" pitchFamily="18" charset="0"/>
                <a:cs typeface="Times New Roman" pitchFamily="18" charset="0"/>
              </a:rPr>
              <a:t>Elastīgs darba laiks un tehniskie risinājumi.</a:t>
            </a:r>
          </a:p>
          <a:p>
            <a:pPr algn="just">
              <a:lnSpc>
                <a:spcPct val="90000"/>
              </a:lnSpc>
              <a:spcBef>
                <a:spcPts val="600"/>
              </a:spcBef>
            </a:pPr>
            <a:endParaRPr lang="lv-LV" sz="2000" dirty="0">
              <a:solidFill>
                <a:schemeClr val="tx1"/>
              </a:solidFill>
              <a:latin typeface="Times New Roman" pitchFamily="18" charset="0"/>
              <a:cs typeface="Times New Roman" pitchFamily="18" charset="0"/>
            </a:endParaRPr>
          </a:p>
          <a:p>
            <a:pPr algn="just">
              <a:lnSpc>
                <a:spcPct val="90000"/>
              </a:lnSpc>
              <a:spcBef>
                <a:spcPts val="600"/>
              </a:spcBef>
            </a:pPr>
            <a:r>
              <a:rPr lang="lv-LV" sz="2000" dirty="0">
                <a:solidFill>
                  <a:schemeClr val="tx1"/>
                </a:solidFill>
                <a:latin typeface="Times New Roman" pitchFamily="18" charset="0"/>
                <a:cs typeface="Times New Roman" pitchFamily="18" charset="0"/>
              </a:rPr>
              <a:t>TTATD strādā augsti kvalificēti un vērtīgi speciālisti, tāpēc viņi nebūtu jāapgrūtina ar to, ko var paveikt jaunās tehnoloģijas.</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11</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5. Ieskats nākotnē</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242102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a:spLocks noGrp="1"/>
          </p:cNvSpPr>
          <p:nvPr>
            <p:ph type="subTitle" idx="1"/>
          </p:nvPr>
        </p:nvSpPr>
        <p:spPr>
          <a:xfrm>
            <a:off x="3810000" y="4343400"/>
            <a:ext cx="6400800" cy="838200"/>
          </a:xfrm>
        </p:spPr>
        <p:txBody>
          <a:bodyPr>
            <a:noAutofit/>
          </a:bodyPr>
          <a:lstStyle/>
          <a:p>
            <a:pPr algn="l"/>
            <a:r>
              <a:rPr lang="lv-LV" sz="1400" dirty="0">
                <a:solidFill>
                  <a:schemeClr val="tx1"/>
                </a:solidFill>
                <a:latin typeface="Times New Roman" panose="02020603050405020304" pitchFamily="18" charset="0"/>
                <a:cs typeface="Times New Roman" panose="02020603050405020304" pitchFamily="18" charset="0"/>
              </a:rPr>
              <a:t>Arturs Krastiņš</a:t>
            </a:r>
          </a:p>
          <a:p>
            <a:pPr algn="l"/>
            <a:r>
              <a:rPr lang="lv-LV" sz="1400" dirty="0">
                <a:solidFill>
                  <a:schemeClr val="tx1"/>
                </a:solidFill>
                <a:latin typeface="Times New Roman" panose="02020603050405020304" pitchFamily="18" charset="0"/>
                <a:cs typeface="Times New Roman" panose="02020603050405020304" pitchFamily="18" charset="0"/>
              </a:rPr>
              <a:t>Terminoloģijas un tiesību aktu tulkošanas departamenta vadītājs</a:t>
            </a:r>
          </a:p>
          <a:p>
            <a:pPr algn="l"/>
            <a:r>
              <a:rPr lang="lv-LV" sz="1400" dirty="0">
                <a:solidFill>
                  <a:schemeClr val="tx1"/>
                </a:solidFill>
                <a:latin typeface="Times New Roman" panose="02020603050405020304" pitchFamily="18" charset="0"/>
                <a:cs typeface="Times New Roman" panose="02020603050405020304" pitchFamily="18" charset="0"/>
                <a:hlinkClick r:id="rId2"/>
              </a:rPr>
              <a:t>arturs.krastins@vvc.gov.lv</a:t>
            </a:r>
            <a:r>
              <a:rPr lang="lv-LV" sz="1400" dirty="0">
                <a:solidFill>
                  <a:schemeClr val="tx1"/>
                </a:solidFill>
                <a:latin typeface="Times New Roman" panose="02020603050405020304" pitchFamily="18" charset="0"/>
                <a:cs typeface="Times New Roman" panose="02020603050405020304" pitchFamily="18" charset="0"/>
              </a:rPr>
              <a:t>, 67336026</a:t>
            </a:r>
          </a:p>
        </p:txBody>
      </p:sp>
      <p:sp>
        <p:nvSpPr>
          <p:cNvPr id="9" name="Subtitle 2"/>
          <p:cNvSpPr txBox="1">
            <a:spLocks/>
          </p:cNvSpPr>
          <p:nvPr/>
        </p:nvSpPr>
        <p:spPr>
          <a:xfrm>
            <a:off x="3810000" y="5334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lv-LV" sz="1400" dirty="0">
                <a:solidFill>
                  <a:schemeClr val="tx1"/>
                </a:solidFill>
                <a:latin typeface="Times New Roman" panose="02020603050405020304" pitchFamily="18" charset="0"/>
                <a:cs typeface="Times New Roman" panose="02020603050405020304" pitchFamily="18" charset="0"/>
              </a:rPr>
              <a:t>Rīga, 13.11.2020.</a:t>
            </a:r>
          </a:p>
        </p:txBody>
      </p:sp>
      <p:sp>
        <p:nvSpPr>
          <p:cNvPr id="16" name="Title 3"/>
          <p:cNvSpPr>
            <a:spLocks noGrp="1"/>
          </p:cNvSpPr>
          <p:nvPr>
            <p:ph type="ctrTitle"/>
          </p:nvPr>
        </p:nvSpPr>
        <p:spPr>
          <a:xfrm>
            <a:off x="3810000" y="1905000"/>
            <a:ext cx="6324600" cy="2362200"/>
          </a:xfrm>
        </p:spPr>
        <p:txBody>
          <a:bodyPr anchor="t">
            <a:noAutofit/>
          </a:bodyPr>
          <a:lstStyle/>
          <a:p>
            <a:pPr>
              <a:lnSpc>
                <a:spcPct val="90000"/>
              </a:lnSpc>
              <a:spcBef>
                <a:spcPts val="600"/>
              </a:spcBef>
              <a:tabLst>
                <a:tab pos="5741988" algn="l"/>
              </a:tabLst>
            </a:pPr>
            <a:r>
              <a:rPr lang="lv-LV" sz="2000" dirty="0">
                <a:latin typeface="Times New Roman" pitchFamily="18" charset="0"/>
                <a:cs typeface="Times New Roman" pitchFamily="18" charset="0"/>
              </a:rPr>
              <a:t>Paldies par uzmanību!</a:t>
            </a:r>
            <a:endParaRPr lang="en-US" sz="2000" dirty="0">
              <a:latin typeface="Times New Roman" pitchFamily="18" charset="0"/>
              <a:cs typeface="Times New Roman" pitchFamily="18" charset="0"/>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0" y="6622199"/>
            <a:ext cx="9144000" cy="24465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0601" y="1"/>
            <a:ext cx="2591484" cy="2879878"/>
          </a:xfrm>
          <a:prstGeom prst="rect">
            <a:avLst/>
          </a:prstGeom>
        </p:spPr>
      </p:pic>
    </p:spTree>
    <p:extLst>
      <p:ext uri="{BB962C8B-B14F-4D97-AF65-F5344CB8AC3E}">
        <p14:creationId xmlns:p14="http://schemas.microsoft.com/office/powerpoint/2010/main" val="4020285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marL="609600" indent="-609600" algn="l">
              <a:lnSpc>
                <a:spcPct val="90000"/>
              </a:lnSpc>
              <a:spcBef>
                <a:spcPts val="600"/>
              </a:spcBef>
              <a:buFont typeface="+mj-lt"/>
              <a:buAutoNum type="arabicPeriod"/>
            </a:pPr>
            <a:r>
              <a:rPr lang="lv-LV" sz="2000" dirty="0">
                <a:solidFill>
                  <a:schemeClr val="tx1"/>
                </a:solidFill>
                <a:latin typeface="Times New Roman" pitchFamily="18" charset="0"/>
                <a:cs typeface="Times New Roman" pitchFamily="18" charset="0"/>
              </a:rPr>
              <a:t>TTATD funkcijas un tulkojumu nodrošināšanas kārtība</a:t>
            </a:r>
          </a:p>
          <a:p>
            <a:pPr marL="609600" indent="-609600" algn="l">
              <a:lnSpc>
                <a:spcPct val="90000"/>
              </a:lnSpc>
              <a:spcBef>
                <a:spcPts val="600"/>
              </a:spcBef>
              <a:buFont typeface="+mj-lt"/>
              <a:buAutoNum type="arabicPeriod"/>
            </a:pPr>
            <a:r>
              <a:rPr lang="lv-LV" sz="2000" dirty="0">
                <a:solidFill>
                  <a:schemeClr val="tx1"/>
                </a:solidFill>
                <a:latin typeface="Times New Roman" pitchFamily="18" charset="0"/>
                <a:cs typeface="Times New Roman" pitchFamily="18" charset="0"/>
              </a:rPr>
              <a:t>Tulkojumu nodrošināšana ārkārtējā situācijā</a:t>
            </a:r>
          </a:p>
          <a:p>
            <a:pPr marL="609600" indent="-609600" algn="l">
              <a:lnSpc>
                <a:spcPct val="90000"/>
              </a:lnSpc>
              <a:spcBef>
                <a:spcPts val="600"/>
              </a:spcBef>
              <a:buFont typeface="+mj-lt"/>
              <a:buAutoNum type="arabicPeriod"/>
            </a:pPr>
            <a:r>
              <a:rPr lang="lv-LV" sz="2000" dirty="0">
                <a:solidFill>
                  <a:schemeClr val="tx1"/>
                </a:solidFill>
                <a:latin typeface="Times New Roman" pitchFamily="18" charset="0"/>
                <a:cs typeface="Times New Roman" pitchFamily="18" charset="0"/>
              </a:rPr>
              <a:t>Izmaiņas TTATD darbā</a:t>
            </a:r>
          </a:p>
          <a:p>
            <a:pPr marL="609600" indent="-609600" algn="l">
              <a:lnSpc>
                <a:spcPct val="90000"/>
              </a:lnSpc>
              <a:spcBef>
                <a:spcPts val="600"/>
              </a:spcBef>
              <a:buFont typeface="+mj-lt"/>
              <a:buAutoNum type="arabicPeriod"/>
            </a:pPr>
            <a:r>
              <a:rPr lang="lv-LV" sz="2000" dirty="0">
                <a:solidFill>
                  <a:schemeClr val="tx1"/>
                </a:solidFill>
                <a:latin typeface="Times New Roman" pitchFamily="18" charset="0"/>
                <a:cs typeface="Times New Roman" pitchFamily="18" charset="0"/>
              </a:rPr>
              <a:t>Darba rezultāti un secinājumi</a:t>
            </a:r>
          </a:p>
          <a:p>
            <a:pPr marL="609600" indent="-609600" algn="l">
              <a:lnSpc>
                <a:spcPct val="90000"/>
              </a:lnSpc>
              <a:spcBef>
                <a:spcPts val="600"/>
              </a:spcBef>
              <a:buFont typeface="+mj-lt"/>
              <a:buAutoNum type="arabicPeriod"/>
            </a:pPr>
            <a:r>
              <a:rPr lang="lv-LV" sz="2000" dirty="0">
                <a:solidFill>
                  <a:schemeClr val="tx1"/>
                </a:solidFill>
                <a:latin typeface="Times New Roman" pitchFamily="18" charset="0"/>
                <a:cs typeface="Times New Roman" pitchFamily="18" charset="0"/>
              </a:rPr>
              <a:t>Ieskats nākotnē</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2</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340328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marL="457200" indent="-457200" algn="just">
              <a:buFont typeface="Arial" panose="020B0604020202020204" pitchFamily="34" charset="0"/>
              <a:buChar char="•"/>
            </a:pPr>
            <a:r>
              <a:rPr lang="lv-LV" sz="2400" dirty="0">
                <a:solidFill>
                  <a:schemeClr val="tx1"/>
                </a:solidFill>
                <a:latin typeface="Times New Roman" panose="02020603050405020304" pitchFamily="18" charset="0"/>
                <a:cs typeface="Times New Roman" panose="02020603050405020304" pitchFamily="18" charset="0"/>
              </a:rPr>
              <a:t>Tiesību aktu tulkošana.</a:t>
            </a:r>
          </a:p>
          <a:p>
            <a:pPr marL="457200" indent="-457200" algn="just">
              <a:buFont typeface="Arial" panose="020B0604020202020204" pitchFamily="34" charset="0"/>
              <a:buChar char="•"/>
            </a:pPr>
            <a:r>
              <a:rPr lang="lv-LV" sz="2400" dirty="0">
                <a:solidFill>
                  <a:schemeClr val="tx1"/>
                </a:solidFill>
                <a:latin typeface="Times New Roman" panose="02020603050405020304" pitchFamily="18" charset="0"/>
                <a:cs typeface="Times New Roman" panose="02020603050405020304" pitchFamily="18" charset="0"/>
              </a:rPr>
              <a:t>Terminoloģijas izstrāde un publiskošana Latvijas Nacionālajā terminoloģijas portālā termini.gov.lv.</a:t>
            </a:r>
          </a:p>
          <a:p>
            <a:pPr marL="457200" indent="-457200" algn="just">
              <a:buFont typeface="Arial" panose="020B0604020202020204" pitchFamily="34" charset="0"/>
              <a:buChar char="•"/>
            </a:pPr>
            <a:r>
              <a:rPr lang="lv-LV" sz="2400" dirty="0">
                <a:solidFill>
                  <a:schemeClr val="tx1"/>
                </a:solidFill>
                <a:latin typeface="Times New Roman" panose="02020603050405020304" pitchFamily="18" charset="0"/>
                <a:cs typeface="Times New Roman" panose="02020603050405020304" pitchFamily="18" charset="0"/>
              </a:rPr>
              <a:t>Sadarbība ar Latvijas Republikas un ES iestādēm un starptautiskajām organizācijām terminoloģijas jomā, iesaistīto pušu viedokļu apkopošana, konsultēšana.</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3</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1. TTATD funkcijas un tulkojumu nodrošināšana (1)</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4245676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marL="457200" indent="-457200" algn="just">
              <a:buFont typeface="Arial" panose="020B0604020202020204" pitchFamily="34" charset="0"/>
              <a:buChar char="•"/>
            </a:pPr>
            <a:r>
              <a:rPr lang="lv-LV" sz="2400" i="1" dirty="0">
                <a:solidFill>
                  <a:schemeClr val="tx1"/>
                </a:solidFill>
                <a:latin typeface="Times New Roman" panose="02020603050405020304" pitchFamily="18" charset="0"/>
                <a:cs typeface="Times New Roman" panose="02020603050405020304" pitchFamily="18" charset="0"/>
              </a:rPr>
              <a:t>Corrigendum</a:t>
            </a:r>
            <a:r>
              <a:rPr lang="lv-LV" sz="2400" dirty="0">
                <a:solidFill>
                  <a:schemeClr val="tx1"/>
                </a:solidFill>
                <a:latin typeface="Times New Roman" panose="02020603050405020304" pitchFamily="18" charset="0"/>
                <a:cs typeface="Times New Roman" panose="02020603050405020304" pitchFamily="18" charset="0"/>
              </a:rPr>
              <a:t> atzinumu sniegšana.</a:t>
            </a:r>
          </a:p>
          <a:p>
            <a:pPr marL="457200" indent="-457200" algn="just">
              <a:buFont typeface="Arial" panose="020B0604020202020204" pitchFamily="34" charset="0"/>
              <a:buChar char="•"/>
            </a:pPr>
            <a:r>
              <a:rPr lang="lv-LV" sz="2400" dirty="0">
                <a:solidFill>
                  <a:schemeClr val="tx1"/>
                </a:solidFill>
                <a:latin typeface="Times New Roman" panose="02020603050405020304" pitchFamily="18" charset="0"/>
                <a:cs typeface="Times New Roman" panose="02020603050405020304" pitchFamily="18" charset="0"/>
              </a:rPr>
              <a:t>Tiesību aktu tulkošanas metodikas izstrāde un attīstīšana.</a:t>
            </a:r>
          </a:p>
          <a:p>
            <a:pPr marL="457200" indent="-457200" algn="just">
              <a:buFont typeface="Arial" panose="020B0604020202020204" pitchFamily="34" charset="0"/>
              <a:buChar char="•"/>
            </a:pPr>
            <a:r>
              <a:rPr lang="lv-LV" sz="2400" dirty="0">
                <a:solidFill>
                  <a:schemeClr val="tx1"/>
                </a:solidFill>
                <a:latin typeface="Times New Roman" panose="02020603050405020304" pitchFamily="18" charset="0"/>
                <a:cs typeface="Times New Roman" panose="02020603050405020304" pitchFamily="18" charset="0"/>
              </a:rPr>
              <a:t>Ar </a:t>
            </a:r>
            <a:r>
              <a:rPr lang="lv-LV" sz="2400" i="1" dirty="0">
                <a:solidFill>
                  <a:schemeClr val="tx1"/>
                </a:solidFill>
                <a:latin typeface="Times New Roman" panose="02020603050405020304" pitchFamily="18" charset="0"/>
                <a:cs typeface="Times New Roman" panose="02020603050405020304" pitchFamily="18" charset="0"/>
              </a:rPr>
              <a:t>Moneyval</a:t>
            </a:r>
            <a:r>
              <a:rPr lang="lv-LV" sz="2400" dirty="0">
                <a:solidFill>
                  <a:schemeClr val="tx1"/>
                </a:solidFill>
                <a:latin typeface="Times New Roman" panose="02020603050405020304" pitchFamily="18" charset="0"/>
                <a:cs typeface="Times New Roman" panose="02020603050405020304" pitchFamily="18" charset="0"/>
              </a:rPr>
              <a:t> saistīto normatīvo aktu tulkošana:</a:t>
            </a:r>
          </a:p>
          <a:p>
            <a:pPr marL="926988" lvl="1" indent="-457200" algn="just">
              <a:buFont typeface="Wingdings" panose="05000000000000000000" pitchFamily="2" charset="2"/>
              <a:buChar char="ü"/>
            </a:pPr>
            <a:r>
              <a:rPr lang="lv-LV" sz="2000" dirty="0">
                <a:solidFill>
                  <a:schemeClr val="tx1"/>
                </a:solidFill>
                <a:latin typeface="Times New Roman" panose="02020603050405020304" pitchFamily="18" charset="0"/>
                <a:cs typeface="Times New Roman" panose="02020603050405020304" pitchFamily="18" charset="0"/>
              </a:rPr>
              <a:t>iztulkoti svarīgākie Latvijas Republikas likumi;</a:t>
            </a:r>
          </a:p>
          <a:p>
            <a:pPr marL="926988" lvl="1" indent="-457200" algn="just">
              <a:buFont typeface="Wingdings" panose="05000000000000000000" pitchFamily="2" charset="2"/>
              <a:buChar char="ü"/>
            </a:pPr>
            <a:r>
              <a:rPr lang="lv-LV" sz="2000" dirty="0">
                <a:solidFill>
                  <a:schemeClr val="tx1"/>
                </a:solidFill>
                <a:latin typeface="Times New Roman" panose="02020603050405020304" pitchFamily="18" charset="0"/>
                <a:cs typeface="Times New Roman" panose="02020603050405020304" pitchFamily="18" charset="0"/>
              </a:rPr>
              <a:t>nākotnē centrs rūpējas par to, lai tulkojumi būtu aktualizēti.</a:t>
            </a:r>
          </a:p>
          <a:p>
            <a:pPr marL="926988" lvl="1" indent="-457200" algn="just">
              <a:buFont typeface="Wingdings" panose="05000000000000000000" pitchFamily="2" charset="2"/>
              <a:buChar char="ü"/>
            </a:pPr>
            <a:endParaRPr lang="lv-LV" sz="2000" dirty="0">
              <a:solidFill>
                <a:schemeClr val="tx1"/>
              </a:solidFill>
              <a:latin typeface="Times New Roman" panose="02020603050405020304" pitchFamily="18" charset="0"/>
              <a:cs typeface="Times New Roman" panose="02020603050405020304" pitchFamily="18" charset="0"/>
            </a:endParaRP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4</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1. TTATD funkcijas un tulkojumu nodrošināšana (2)</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2903826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5</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155184"/>
            <a:ext cx="6324600" cy="954911"/>
          </a:xfrm>
        </p:spPr>
        <p:txBody>
          <a:bodyPr anchor="b">
            <a:noAutofit/>
          </a:bodyPr>
          <a:lstStyle/>
          <a:p>
            <a:pPr algn="l"/>
            <a:r>
              <a:rPr lang="lv-LV" sz="2400" b="1" dirty="0">
                <a:latin typeface="Times New Roman" pitchFamily="18" charset="0"/>
                <a:cs typeface="Times New Roman" pitchFamily="18" charset="0"/>
              </a:rPr>
              <a:t>1. TTATD funkcijas un tulkojumu nodrošināšana (3)</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graphicFrame>
        <p:nvGraphicFramePr>
          <p:cNvPr id="8" name="Shēma 7"/>
          <p:cNvGraphicFramePr/>
          <p:nvPr>
            <p:extLst>
              <p:ext uri="{D42A27DB-BD31-4B8C-83A1-F6EECF244321}">
                <p14:modId xmlns:p14="http://schemas.microsoft.com/office/powerpoint/2010/main" val="4224017543"/>
              </p:ext>
            </p:extLst>
          </p:nvPr>
        </p:nvGraphicFramePr>
        <p:xfrm>
          <a:off x="1447800" y="1395343"/>
          <a:ext cx="10210800" cy="46942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0" name="Savienotājs: liekts 4"/>
          <p:cNvCxnSpPr/>
          <p:nvPr/>
        </p:nvCxnSpPr>
        <p:spPr>
          <a:xfrm flipV="1">
            <a:off x="7086600" y="3393812"/>
            <a:ext cx="1219200" cy="990600"/>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avienotājs: liekts 7"/>
          <p:cNvCxnSpPr/>
          <p:nvPr/>
        </p:nvCxnSpPr>
        <p:spPr>
          <a:xfrm rot="16200000" flipH="1">
            <a:off x="6858000" y="4932203"/>
            <a:ext cx="762000" cy="609600"/>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avienotājs: liekts 10"/>
          <p:cNvCxnSpPr/>
          <p:nvPr/>
        </p:nvCxnSpPr>
        <p:spPr>
          <a:xfrm rot="10800000">
            <a:off x="4876800" y="3381984"/>
            <a:ext cx="1219200" cy="961417"/>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0085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Valsts valodas centrs tulko Covid-19 grozījumus LV–EN virzienā,</a:t>
            </a:r>
          </a:p>
          <a:p>
            <a:pPr marL="360363" algn="just">
              <a:lnSpc>
                <a:spcPct val="90000"/>
              </a:lnSpc>
              <a:spcBef>
                <a:spcPts val="600"/>
              </a:spcBef>
            </a:pPr>
            <a:r>
              <a:rPr lang="lv-LV" sz="2000" dirty="0">
                <a:solidFill>
                  <a:schemeClr val="tx1"/>
                </a:solidFill>
                <a:latin typeface="Times New Roman" pitchFamily="18" charset="0"/>
                <a:cs typeface="Times New Roman" pitchFamily="18" charset="0"/>
              </a:rPr>
              <a:t>Administratīvā rajona tiesa un Daugavpils tiesa tulko LV–RU.</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Daudz dažādu steidzamu tiesību aktu un grozījumu tulkojumu.</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Tulkojumam jābūt ātri pieejamam.</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Vienlaikus jāturpina ieplānotie darbi.</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Operatīva informācijas apmaiņa ar iestādēm un «Latvijas Vēstnesi».</a:t>
            </a:r>
          </a:p>
          <a:p>
            <a:pPr marL="342900" indent="-342900" algn="just">
              <a:lnSpc>
                <a:spcPct val="90000"/>
              </a:lnSpc>
              <a:spcBef>
                <a:spcPts val="600"/>
              </a:spcBef>
              <a:buFont typeface="Arial" panose="020B0604020202020204" pitchFamily="34" charset="0"/>
              <a:buChar char="•"/>
            </a:pPr>
            <a:endParaRPr lang="lv-LV" sz="2000" dirty="0">
              <a:solidFill>
                <a:schemeClr val="tx1"/>
              </a:solidFill>
              <a:latin typeface="Times New Roman" pitchFamily="18" charset="0"/>
              <a:cs typeface="Times New Roman" pitchFamily="18" charset="0"/>
            </a:endParaRPr>
          </a:p>
          <a:p>
            <a:pPr marL="342900" indent="-342900" algn="just">
              <a:lnSpc>
                <a:spcPct val="90000"/>
              </a:lnSpc>
              <a:spcBef>
                <a:spcPts val="600"/>
              </a:spcBef>
              <a:buFont typeface="Arial" panose="020B0604020202020204" pitchFamily="34" charset="0"/>
              <a:buChar char="•"/>
            </a:pPr>
            <a:endParaRPr lang="lv-LV" sz="2000" dirty="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6</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2. </a:t>
            </a:r>
            <a:r>
              <a:rPr lang="en-US" sz="2400" b="1" dirty="0" err="1">
                <a:latin typeface="Times New Roman" pitchFamily="18" charset="0"/>
                <a:cs typeface="Times New Roman" pitchFamily="18" charset="0"/>
              </a:rPr>
              <a:t>Tulkojumu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nodrošināšana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ārkārtējā</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situācijā</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3553694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algn="just">
              <a:lnSpc>
                <a:spcPct val="90000"/>
              </a:lnSpc>
              <a:spcBef>
                <a:spcPts val="600"/>
              </a:spcBef>
            </a:pPr>
            <a:r>
              <a:rPr lang="lv-LV" sz="2000" dirty="0">
                <a:solidFill>
                  <a:schemeClr val="tx1"/>
                </a:solidFill>
                <a:latin typeface="Times New Roman" pitchFamily="18" charset="0"/>
                <a:cs typeface="Times New Roman" pitchFamily="18" charset="0"/>
              </a:rPr>
              <a:t>Līdz šim strādājām tikai klātienē, tāpēc attālinātais darbs bija liels pārbaudījums:</a:t>
            </a:r>
          </a:p>
          <a:p>
            <a:pPr marL="342900" indent="-342900" algn="just">
              <a:lnSpc>
                <a:spcPct val="90000"/>
              </a:lnSpc>
              <a:spcBef>
                <a:spcPts val="600"/>
              </a:spcBef>
              <a:buFont typeface="Courier New" panose="02070309020205020404" pitchFamily="49" charset="0"/>
              <a:buChar char="o"/>
            </a:pPr>
            <a:r>
              <a:rPr lang="lv-LV" sz="2000" dirty="0">
                <a:solidFill>
                  <a:schemeClr val="tx1"/>
                </a:solidFill>
                <a:latin typeface="Times New Roman" pitchFamily="18" charset="0"/>
                <a:cs typeface="Times New Roman" pitchFamily="18" charset="0"/>
              </a:rPr>
              <a:t>Vai esam tehniski nodrošināti?</a:t>
            </a:r>
          </a:p>
          <a:p>
            <a:pPr marL="342900" indent="-342900" algn="just">
              <a:lnSpc>
                <a:spcPct val="90000"/>
              </a:lnSpc>
              <a:spcBef>
                <a:spcPts val="600"/>
              </a:spcBef>
              <a:buFont typeface="Courier New" panose="02070309020205020404" pitchFamily="49" charset="0"/>
              <a:buChar char="o"/>
            </a:pPr>
            <a:r>
              <a:rPr lang="lv-LV" sz="2000" dirty="0">
                <a:solidFill>
                  <a:schemeClr val="tx1"/>
                </a:solidFill>
                <a:latin typeface="Times New Roman" pitchFamily="18" charset="0"/>
                <a:cs typeface="Times New Roman" pitchFamily="18" charset="0"/>
              </a:rPr>
              <a:t>Kā organizēt darbu?</a:t>
            </a:r>
          </a:p>
          <a:p>
            <a:pPr algn="just">
              <a:lnSpc>
                <a:spcPct val="90000"/>
              </a:lnSpc>
              <a:spcBef>
                <a:spcPts val="600"/>
              </a:spcBef>
            </a:pPr>
            <a:endParaRPr lang="lv-LV" sz="2000" dirty="0">
              <a:solidFill>
                <a:schemeClr val="tx1"/>
              </a:solidFill>
              <a:latin typeface="Times New Roman" pitchFamily="18" charset="0"/>
              <a:cs typeface="Times New Roman" pitchFamily="18" charset="0"/>
            </a:endParaRPr>
          </a:p>
          <a:p>
            <a:pPr>
              <a:lnSpc>
                <a:spcPct val="90000"/>
              </a:lnSpc>
              <a:spcBef>
                <a:spcPts val="600"/>
              </a:spcBef>
            </a:pPr>
            <a:r>
              <a:rPr lang="lv-LV" sz="2000" dirty="0">
                <a:solidFill>
                  <a:schemeClr val="tx1"/>
                </a:solidFill>
                <a:latin typeface="Times New Roman" pitchFamily="18" charset="0"/>
                <a:cs typeface="Times New Roman" pitchFamily="18" charset="0"/>
              </a:rPr>
              <a:t>Jaunie tehniskie risinājumi</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7</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3. Izmaiņas TTATD darbā (1)</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cxnSp>
        <p:nvCxnSpPr>
          <p:cNvPr id="8" name="Taisns bultveida savienotājs 7"/>
          <p:cNvCxnSpPr/>
          <p:nvPr/>
        </p:nvCxnSpPr>
        <p:spPr>
          <a:xfrm>
            <a:off x="7162800" y="3954602"/>
            <a:ext cx="914400" cy="685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Taisns bultveida savienotājs 10"/>
          <p:cNvCxnSpPr/>
          <p:nvPr/>
        </p:nvCxnSpPr>
        <p:spPr>
          <a:xfrm flipH="1">
            <a:off x="5562600" y="3954602"/>
            <a:ext cx="844316" cy="685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267543" y="4662621"/>
            <a:ext cx="2514600" cy="1661993"/>
          </a:xfrm>
          <a:prstGeom prst="rect">
            <a:avLst/>
          </a:prstGeom>
          <a:noFill/>
        </p:spPr>
        <p:txBody>
          <a:bodyPr wrap="square" rtlCol="0">
            <a:spAutoFit/>
          </a:bodyPr>
          <a:lstStyle/>
          <a:p>
            <a:pPr algn="ctr"/>
            <a:r>
              <a:rPr lang="lv-LV" b="1" dirty="0">
                <a:latin typeface="Times New Roman" panose="02020603050405020304" pitchFamily="18" charset="0"/>
                <a:cs typeface="Times New Roman" panose="02020603050405020304" pitchFamily="18" charset="0"/>
              </a:rPr>
              <a:t>Pagaidu</a:t>
            </a:r>
          </a:p>
          <a:p>
            <a:pPr algn="ctr"/>
            <a:r>
              <a:rPr lang="lv-LV" dirty="0">
                <a:latin typeface="Times New Roman" panose="02020603050405020304" pitchFamily="18" charset="0"/>
                <a:cs typeface="Times New Roman" panose="02020603050405020304" pitchFamily="18" charset="0"/>
              </a:rPr>
              <a:t>No mājām pieslēdzamies darba datoriem,</a:t>
            </a:r>
          </a:p>
          <a:p>
            <a:pPr algn="ctr"/>
            <a:r>
              <a:rPr lang="lv-LV" dirty="0">
                <a:latin typeface="Times New Roman" panose="02020603050405020304" pitchFamily="18" charset="0"/>
                <a:cs typeface="Times New Roman" panose="02020603050405020304" pitchFamily="18" charset="0"/>
              </a:rPr>
              <a:t>sanāksmes un ikdienas saziņa </a:t>
            </a:r>
            <a:r>
              <a:rPr lang="lv-LV" i="1" dirty="0">
                <a:latin typeface="Times New Roman" panose="02020603050405020304" pitchFamily="18" charset="0"/>
                <a:cs typeface="Times New Roman" panose="02020603050405020304" pitchFamily="18" charset="0"/>
              </a:rPr>
              <a:t>MS </a:t>
            </a:r>
            <a:r>
              <a:rPr lang="lv-LV" i="1" dirty="0" err="1">
                <a:latin typeface="Times New Roman" panose="02020603050405020304" pitchFamily="18" charset="0"/>
                <a:cs typeface="Times New Roman" panose="02020603050405020304" pitchFamily="18" charset="0"/>
              </a:rPr>
              <a:t>Teams</a:t>
            </a:r>
            <a:r>
              <a:rPr lang="lv-LV" dirty="0">
                <a:latin typeface="Times New Roman" panose="02020603050405020304" pitchFamily="18" charset="0"/>
                <a:cs typeface="Times New Roman" panose="02020603050405020304" pitchFamily="18" charset="0"/>
              </a:rPr>
              <a:t>.</a:t>
            </a:r>
            <a:endParaRPr lang="lv-LV" i="1" dirty="0">
              <a:latin typeface="Times New Roman" panose="02020603050405020304" pitchFamily="18" charset="0"/>
              <a:cs typeface="Times New Roman" panose="02020603050405020304" pitchFamily="18" charset="0"/>
            </a:endParaRPr>
          </a:p>
          <a:p>
            <a:pPr algn="ctr"/>
            <a:endParaRPr lang="lv-LV"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6896100" y="4662621"/>
            <a:ext cx="2514600" cy="1400383"/>
          </a:xfrm>
          <a:prstGeom prst="rect">
            <a:avLst/>
          </a:prstGeom>
          <a:noFill/>
        </p:spPr>
        <p:txBody>
          <a:bodyPr wrap="square" rtlCol="0">
            <a:spAutoFit/>
          </a:bodyPr>
          <a:lstStyle/>
          <a:p>
            <a:pPr algn="ctr"/>
            <a:r>
              <a:rPr lang="lv-LV" b="1" dirty="0">
                <a:latin typeface="Times New Roman" panose="02020603050405020304" pitchFamily="18" charset="0"/>
                <a:cs typeface="Times New Roman" panose="02020603050405020304" pitchFamily="18" charset="0"/>
              </a:rPr>
              <a:t>Nākotnes</a:t>
            </a:r>
          </a:p>
          <a:p>
            <a:pPr marL="285750" indent="-285750" algn="ctr">
              <a:buFont typeface="Arial" panose="020B0604020202020204" pitchFamily="34" charset="0"/>
              <a:buChar char="•"/>
            </a:pPr>
            <a:r>
              <a:rPr lang="lv-LV" dirty="0">
                <a:latin typeface="Times New Roman" panose="02020603050405020304" pitchFamily="18" charset="0"/>
                <a:cs typeface="Times New Roman" panose="02020603050405020304" pitchFamily="18" charset="0"/>
              </a:rPr>
              <a:t>Darba dokumenti drošā, slēgtā serverī,</a:t>
            </a:r>
          </a:p>
          <a:p>
            <a:pPr marL="285750" indent="-285750" algn="ctr">
              <a:buFont typeface="Arial" panose="020B0604020202020204" pitchFamily="34" charset="0"/>
              <a:buChar char="•"/>
            </a:pPr>
            <a:r>
              <a:rPr lang="lv-LV" dirty="0">
                <a:latin typeface="Times New Roman" panose="02020603050405020304" pitchFamily="18" charset="0"/>
                <a:cs typeface="Times New Roman" panose="02020603050405020304" pitchFamily="18" charset="0"/>
              </a:rPr>
              <a:t>tulkojumu kvalitātes kontroles rīki.</a:t>
            </a:r>
          </a:p>
        </p:txBody>
      </p:sp>
    </p:spTree>
    <p:extLst>
      <p:ext uri="{BB962C8B-B14F-4D97-AF65-F5344CB8AC3E}">
        <p14:creationId xmlns:p14="http://schemas.microsoft.com/office/powerpoint/2010/main" val="1816967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algn="just">
              <a:lnSpc>
                <a:spcPct val="90000"/>
              </a:lnSpc>
              <a:spcBef>
                <a:spcPts val="600"/>
              </a:spcBef>
            </a:pPr>
            <a:r>
              <a:rPr lang="lv-LV" sz="2000" dirty="0">
                <a:solidFill>
                  <a:schemeClr val="tx1"/>
                </a:solidFill>
                <a:latin typeface="Times New Roman" pitchFamily="18" charset="0"/>
                <a:cs typeface="Times New Roman" pitchFamily="18" charset="0"/>
              </a:rPr>
              <a:t>Potenciāli ieviešamie rīki:</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automātiski ievadāmas terminu tabulas;</a:t>
            </a:r>
          </a:p>
          <a:p>
            <a:pPr marL="342900" indent="-342900" algn="just">
              <a:lnSpc>
                <a:spcPct val="90000"/>
              </a:lnSpc>
              <a:spcBef>
                <a:spcPts val="600"/>
              </a:spcBef>
              <a:buFont typeface="Arial" panose="020B0604020202020204" pitchFamily="34" charset="0"/>
              <a:buChar char="•"/>
            </a:pPr>
            <a:r>
              <a:rPr lang="lv-LV" sz="2000" dirty="0" err="1">
                <a:solidFill>
                  <a:schemeClr val="tx1"/>
                </a:solidFill>
                <a:latin typeface="Times New Roman" pitchFamily="18" charset="0"/>
                <a:cs typeface="Times New Roman" pitchFamily="18" charset="0"/>
              </a:rPr>
              <a:t>priekšterminēšanas</a:t>
            </a:r>
            <a:r>
              <a:rPr lang="lv-LV" sz="2000" dirty="0">
                <a:solidFill>
                  <a:schemeClr val="tx1"/>
                </a:solidFill>
                <a:latin typeface="Times New Roman" pitchFamily="18" charset="0"/>
                <a:cs typeface="Times New Roman" pitchFamily="18" charset="0"/>
              </a:rPr>
              <a:t> rīks </a:t>
            </a:r>
            <a:r>
              <a:rPr lang="lv-LV" sz="2000" i="1" dirty="0">
                <a:solidFill>
                  <a:schemeClr val="tx1"/>
                </a:solidFill>
                <a:latin typeface="Times New Roman" pitchFamily="18" charset="0"/>
                <a:cs typeface="Times New Roman" pitchFamily="18" charset="0"/>
              </a:rPr>
              <a:t>Tilde Terminology</a:t>
            </a:r>
            <a:r>
              <a:rPr lang="lv-LV" sz="2000" dirty="0">
                <a:solidFill>
                  <a:schemeClr val="tx1"/>
                </a:solidFill>
                <a:latin typeface="Times New Roman" pitchFamily="18" charset="0"/>
                <a:cs typeface="Times New Roman" pitchFamily="18" charset="0"/>
              </a:rPr>
              <a:t> (</a:t>
            </a:r>
            <a:r>
              <a:rPr lang="lv-LV" sz="2000" dirty="0">
                <a:solidFill>
                  <a:schemeClr val="tx1"/>
                </a:solidFill>
                <a:latin typeface="Times New Roman" pitchFamily="18" charset="0"/>
                <a:cs typeface="Times New Roman" pitchFamily="18" charset="0"/>
                <a:hlinkClick r:id="rId2"/>
              </a:rPr>
              <a:t>https://term.tilde.com/</a:t>
            </a:r>
            <a:r>
              <a:rPr lang="lv-LV" sz="2000" dirty="0">
                <a:solidFill>
                  <a:schemeClr val="tx1"/>
                </a:solidFill>
                <a:latin typeface="Times New Roman" pitchFamily="18" charset="0"/>
                <a:cs typeface="Times New Roman" pitchFamily="18" charset="0"/>
              </a:rPr>
              <a:t>).</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8</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3. Izmaiņas TTATD darbā (2)</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1658536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algn="just">
              <a:lnSpc>
                <a:spcPct val="90000"/>
              </a:lnSpc>
              <a:spcBef>
                <a:spcPts val="600"/>
              </a:spcBef>
            </a:pPr>
            <a:r>
              <a:rPr lang="lv-LV" sz="2000" dirty="0">
                <a:solidFill>
                  <a:schemeClr val="tx1"/>
                </a:solidFill>
                <a:latin typeface="Times New Roman" pitchFamily="18" charset="0"/>
                <a:cs typeface="Times New Roman" pitchFamily="18" charset="0"/>
              </a:rPr>
              <a:t>Izpildes rādītāji (30. oktobris):</a:t>
            </a:r>
          </a:p>
          <a:p>
            <a:pPr marL="342900" indent="-342900" algn="just">
              <a:lnSpc>
                <a:spcPct val="90000"/>
              </a:lnSpc>
              <a:spcBef>
                <a:spcPts val="600"/>
              </a:spcBef>
              <a:buFont typeface="Wingdings" panose="05000000000000000000" pitchFamily="2" charset="2"/>
              <a:buChar char="ü"/>
            </a:pPr>
            <a:r>
              <a:rPr lang="lv-LV" sz="2000" dirty="0">
                <a:solidFill>
                  <a:schemeClr val="tx1"/>
                </a:solidFill>
                <a:latin typeface="Times New Roman" pitchFamily="18" charset="0"/>
                <a:cs typeface="Times New Roman" pitchFamily="18" charset="0"/>
              </a:rPr>
              <a:t>Latvijas Republikas tiesību akti – 92 %,</a:t>
            </a:r>
          </a:p>
          <a:p>
            <a:pPr indent="360363" algn="just">
              <a:lnSpc>
                <a:spcPct val="90000"/>
              </a:lnSpc>
              <a:spcBef>
                <a:spcPts val="600"/>
              </a:spcBef>
            </a:pPr>
            <a:r>
              <a:rPr lang="lv-LV" sz="2000" b="1" dirty="0">
                <a:solidFill>
                  <a:schemeClr val="tx1"/>
                </a:solidFill>
                <a:latin typeface="Times New Roman" pitchFamily="18" charset="0"/>
                <a:cs typeface="Times New Roman" pitchFamily="18" charset="0"/>
              </a:rPr>
              <a:t>19 % Covid-19</a:t>
            </a:r>
            <a:r>
              <a:rPr lang="lv-LV" sz="2000" dirty="0">
                <a:solidFill>
                  <a:schemeClr val="tx1"/>
                </a:solidFill>
                <a:latin typeface="Times New Roman" pitchFamily="18" charset="0"/>
                <a:cs typeface="Times New Roman" pitchFamily="18" charset="0"/>
              </a:rPr>
              <a:t>;</a:t>
            </a:r>
          </a:p>
          <a:p>
            <a:pPr marL="342900" indent="-342900" algn="just">
              <a:lnSpc>
                <a:spcPct val="90000"/>
              </a:lnSpc>
              <a:spcBef>
                <a:spcPts val="600"/>
              </a:spcBef>
              <a:buFont typeface="Wingdings" panose="05000000000000000000" pitchFamily="2" charset="2"/>
              <a:buChar char="ü"/>
            </a:pPr>
            <a:r>
              <a:rPr lang="lv-LV" sz="2000" dirty="0">
                <a:solidFill>
                  <a:schemeClr val="tx1"/>
                </a:solidFill>
                <a:latin typeface="Times New Roman" pitchFamily="18" charset="0"/>
                <a:cs typeface="Times New Roman" pitchFamily="18" charset="0"/>
              </a:rPr>
              <a:t>starptautiskie tiesību akti – 80 %;</a:t>
            </a:r>
          </a:p>
          <a:p>
            <a:pPr marL="342900" indent="-342900" algn="just">
              <a:lnSpc>
                <a:spcPct val="90000"/>
              </a:lnSpc>
              <a:spcBef>
                <a:spcPts val="600"/>
              </a:spcBef>
              <a:buFont typeface="Wingdings" panose="05000000000000000000" pitchFamily="2" charset="2"/>
              <a:buChar char="ü"/>
            </a:pPr>
            <a:r>
              <a:rPr lang="lv-LV" sz="2000" i="1" dirty="0">
                <a:solidFill>
                  <a:schemeClr val="tx1"/>
                </a:solidFill>
                <a:latin typeface="Times New Roman" pitchFamily="18" charset="0"/>
                <a:cs typeface="Times New Roman" pitchFamily="18" charset="0"/>
              </a:rPr>
              <a:t>Moneyval</a:t>
            </a:r>
            <a:r>
              <a:rPr lang="lv-LV" sz="2000" dirty="0">
                <a:solidFill>
                  <a:schemeClr val="tx1"/>
                </a:solidFill>
                <a:latin typeface="Times New Roman" pitchFamily="18" charset="0"/>
                <a:cs typeface="Times New Roman" pitchFamily="18" charset="0"/>
              </a:rPr>
              <a:t> tulkojumi – 93%.</a:t>
            </a:r>
          </a:p>
          <a:p>
            <a:pPr algn="just">
              <a:lnSpc>
                <a:spcPct val="90000"/>
              </a:lnSpc>
              <a:spcBef>
                <a:spcPts val="600"/>
              </a:spcBef>
            </a:pPr>
            <a:endParaRPr lang="lv-LV" sz="2000" i="1" dirty="0">
              <a:solidFill>
                <a:schemeClr val="tx1"/>
              </a:solidFill>
              <a:latin typeface="Times New Roman" pitchFamily="18" charset="0"/>
              <a:cs typeface="Times New Roman" pitchFamily="18" charset="0"/>
            </a:endParaRPr>
          </a:p>
          <a:p>
            <a:pPr marL="342900" indent="-342900" algn="just">
              <a:lnSpc>
                <a:spcPct val="90000"/>
              </a:lnSpc>
              <a:spcBef>
                <a:spcPts val="600"/>
              </a:spcBef>
              <a:buFont typeface="Wingdings" panose="05000000000000000000" pitchFamily="2" charset="2"/>
              <a:buChar char="ü"/>
            </a:pPr>
            <a:r>
              <a:rPr lang="lv-LV" sz="2000" dirty="0">
                <a:solidFill>
                  <a:schemeClr val="tx1"/>
                </a:solidFill>
                <a:latin typeface="Times New Roman" pitchFamily="18" charset="0"/>
                <a:cs typeface="Times New Roman" pitchFamily="18" charset="0"/>
              </a:rPr>
              <a:t>Covid-19 radīja izmaiņas 2020. gada plānā.</a:t>
            </a:r>
            <a:endParaRPr lang="lv-LV" sz="2000" dirty="0">
              <a:solidFill>
                <a:schemeClr val="tx1"/>
              </a:solidFill>
              <a:latin typeface="Times New Roman" pitchFamily="18" charset="0"/>
              <a:cs typeface="Times New Roman" pitchFamily="18" charset="0"/>
              <a:sym typeface="Wingdings" panose="05000000000000000000" pitchFamily="2" charset="2"/>
            </a:endParaRPr>
          </a:p>
          <a:p>
            <a:pPr marL="342900" indent="-342900" algn="just">
              <a:lnSpc>
                <a:spcPct val="90000"/>
              </a:lnSpc>
              <a:spcBef>
                <a:spcPts val="600"/>
              </a:spcBef>
              <a:buFont typeface="Wingdings" panose="05000000000000000000" pitchFamily="2" charset="2"/>
              <a:buChar char="ü"/>
            </a:pPr>
            <a:r>
              <a:rPr lang="lv-LV" sz="2000" dirty="0">
                <a:solidFill>
                  <a:schemeClr val="tx1"/>
                </a:solidFill>
                <a:latin typeface="Times New Roman" pitchFamily="18" charset="0"/>
                <a:cs typeface="Times New Roman" pitchFamily="18" charset="0"/>
                <a:sym typeface="Wingdings" panose="05000000000000000000" pitchFamily="2" charset="2"/>
              </a:rPr>
              <a:t>Situācija pagaidām ir stabilizējusies, pārsvarā tulkojam trīs ar Covid-19 saistītos normatīvos aktus:</a:t>
            </a:r>
          </a:p>
          <a:p>
            <a:pPr marL="812688" lvl="1" indent="-342900" algn="just">
              <a:lnSpc>
                <a:spcPct val="90000"/>
              </a:lnSpc>
              <a:spcBef>
                <a:spcPts val="600"/>
              </a:spcBef>
              <a:buFont typeface="+mj-lt"/>
              <a:buAutoNum type="arabicPeriod"/>
            </a:pPr>
            <a:r>
              <a:rPr lang="lv-LV" sz="1600" dirty="0">
                <a:solidFill>
                  <a:schemeClr val="tx1"/>
                </a:solidFill>
                <a:latin typeface="Times New Roman" pitchFamily="18" charset="0"/>
                <a:cs typeface="Times New Roman" pitchFamily="18" charset="0"/>
              </a:rPr>
              <a:t>Covid-19 infekcijas izplatības pārvaldības likumu;</a:t>
            </a:r>
          </a:p>
          <a:p>
            <a:pPr marL="812688" lvl="1" indent="-342900" algn="just">
              <a:lnSpc>
                <a:spcPct val="90000"/>
              </a:lnSpc>
              <a:spcBef>
                <a:spcPts val="600"/>
              </a:spcBef>
              <a:buFont typeface="+mj-lt"/>
              <a:buAutoNum type="arabicPeriod"/>
            </a:pPr>
            <a:r>
              <a:rPr lang="lv-LV" sz="1600" dirty="0">
                <a:solidFill>
                  <a:schemeClr val="tx1"/>
                </a:solidFill>
                <a:latin typeface="Times New Roman" pitchFamily="18" charset="0"/>
                <a:cs typeface="Times New Roman" pitchFamily="18" charset="0"/>
                <a:sym typeface="Wingdings" panose="05000000000000000000" pitchFamily="2" charset="2"/>
              </a:rPr>
              <a:t>Covid-19 infekcijas izplatības seku pārvarēšanas likumu;</a:t>
            </a:r>
          </a:p>
          <a:p>
            <a:pPr marL="812688" lvl="1" indent="-342900" algn="just">
              <a:lnSpc>
                <a:spcPct val="90000"/>
              </a:lnSpc>
              <a:spcBef>
                <a:spcPts val="600"/>
              </a:spcBef>
              <a:buFont typeface="+mj-lt"/>
              <a:buAutoNum type="arabicPeriod"/>
            </a:pPr>
            <a:r>
              <a:rPr lang="lv-LV" sz="1600" dirty="0">
                <a:solidFill>
                  <a:schemeClr val="tx1"/>
                </a:solidFill>
                <a:latin typeface="Times New Roman" pitchFamily="18" charset="0"/>
                <a:cs typeface="Times New Roman" pitchFamily="18" charset="0"/>
                <a:sym typeface="Wingdings" panose="05000000000000000000" pitchFamily="2" charset="2"/>
              </a:rPr>
              <a:t>MK noteikumus Nr. 360 "Epidemioloģiskās drošības pasākumi Covid-19 infekcijas izplatības ierobežošanai".</a:t>
            </a:r>
            <a:endParaRPr lang="lv-LV" sz="1600" dirty="0">
              <a:solidFill>
                <a:schemeClr val="tx1"/>
              </a:solidFill>
              <a:latin typeface="Times New Roman" pitchFamily="18" charset="0"/>
              <a:cs typeface="Times New Roman" pitchFamily="18" charset="0"/>
            </a:endParaRPr>
          </a:p>
          <a:p>
            <a:pPr marL="812688" lvl="1" indent="-342900" algn="just">
              <a:lnSpc>
                <a:spcPct val="90000"/>
              </a:lnSpc>
              <a:spcBef>
                <a:spcPts val="600"/>
              </a:spcBef>
              <a:buFont typeface="+mj-lt"/>
              <a:buAutoNum type="arabicPeriod"/>
            </a:pPr>
            <a:endParaRPr lang="lv-LV" sz="1600" dirty="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9</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4. TTATD darba rezultāti un secinājumi (1)</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2386648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1633</TotalTime>
  <Words>1017</Words>
  <Application>Microsoft Office PowerPoint</Application>
  <PresentationFormat>Widescreen</PresentationFormat>
  <Paragraphs>124</Paragraphs>
  <Slides>12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Courier New</vt:lpstr>
      <vt:lpstr>Times New Roman</vt:lpstr>
      <vt:lpstr>Wingdings</vt:lpstr>
      <vt:lpstr>Office Theme</vt:lpstr>
      <vt:lpstr>Tiesību aktu tulkošana Valsts valodas centrā ārkārtējās situācijas laikā</vt:lpstr>
      <vt:lpstr>PowerPoint Presentation</vt:lpstr>
      <vt:lpstr>1. TTATD funkcijas un tulkojumu nodrošināšana (1)</vt:lpstr>
      <vt:lpstr>1. TTATD funkcijas un tulkojumu nodrošināšana (2)</vt:lpstr>
      <vt:lpstr>1. TTATD funkcijas un tulkojumu nodrošināšana (3)</vt:lpstr>
      <vt:lpstr>2. Tulkojumu nodrošināšana ārkārtējā situācijā</vt:lpstr>
      <vt:lpstr>3. Izmaiņas TTATD darbā (1)</vt:lpstr>
      <vt:lpstr>3. Izmaiņas TTATD darbā (2)</vt:lpstr>
      <vt:lpstr>4. TTATD darba rezultāti un secinājumi (1)</vt:lpstr>
      <vt:lpstr>4. TTATD darba rezultāti un secinājumi (2)</vt:lpstr>
      <vt:lpstr>5. Ieskats nākotnē</vt:lpstr>
      <vt:lpstr>Paldies par uzmanību!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tēmas nosaukums</dc:title>
  <dc:creator>Arturs.Krastins@VVC.GOV.LV</dc:creator>
  <cp:lastModifiedBy>Arturs Krastins</cp:lastModifiedBy>
  <cp:revision>108</cp:revision>
  <dcterms:created xsi:type="dcterms:W3CDTF">2006-08-16T00:00:00Z</dcterms:created>
  <dcterms:modified xsi:type="dcterms:W3CDTF">2020-11-05T13:13:23Z</dcterms:modified>
</cp:coreProperties>
</file>