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8" r:id="rId2"/>
    <p:sldId id="275" r:id="rId3"/>
    <p:sldId id="277" r:id="rId4"/>
    <p:sldId id="278" r:id="rId5"/>
    <p:sldId id="279" r:id="rId6"/>
    <p:sldId id="285" r:id="rId7"/>
    <p:sldId id="286" r:id="rId8"/>
    <p:sldId id="287" r:id="rId9"/>
    <p:sldId id="288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92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494"/>
    <a:srgbClr val="0356B1"/>
    <a:srgbClr val="024EA2"/>
    <a:srgbClr val="024B9C"/>
    <a:srgbClr val="035D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9" autoAdjust="0"/>
    <p:restoredTop sz="94660"/>
  </p:normalViewPr>
  <p:slideViewPr>
    <p:cSldViewPr snapToGrid="0">
      <p:cViewPr varScale="1">
        <p:scale>
          <a:sx n="88" d="100"/>
          <a:sy n="88" d="100"/>
        </p:scale>
        <p:origin x="69" y="456"/>
      </p:cViewPr>
      <p:guideLst>
        <p:guide orient="horz" pos="2092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939EFE-0303-44F6-9A16-FD3B5E015DB1}" type="datetimeFigureOut">
              <a:rPr lang="en-GB" smtClean="0"/>
              <a:t>03/11/2020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F04766-77AF-4EBE-9704-229FD5F6AD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898812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B926D1-0013-4A80-B64E-9D824EE65210}" type="datetimeFigureOut">
              <a:rPr lang="en-GB" smtClean="0"/>
              <a:t>03/11/2020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CF2995-AB43-4B7C-B8CD-9DC7C3692A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078466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0" y="1078173"/>
            <a:ext cx="12192000" cy="5779827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2149523"/>
          </a:xfrm>
        </p:spPr>
        <p:txBody>
          <a:bodyPr wrap="none" anchor="t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1071351" y="4418049"/>
            <a:ext cx="10065224" cy="897754"/>
          </a:xfrm>
        </p:spPr>
        <p:txBody>
          <a:bodyPr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557903"/>
            <a:ext cx="5040313" cy="528998"/>
          </a:xfrm>
        </p:spPr>
        <p:txBody>
          <a:bodyPr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92183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5"/>
            <a:ext cx="5328000" cy="3906435"/>
          </a:xfrm>
        </p:spPr>
        <p:txBody>
          <a:bodyPr>
            <a:noAutofit/>
          </a:bodyPr>
          <a:lstStyle>
            <a:lvl3pPr>
              <a:spcBef>
                <a:spcPts val="0"/>
              </a:spcBef>
              <a:defRPr/>
            </a:lvl3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2250" y="1825625"/>
            <a:ext cx="5328000" cy="3906435"/>
          </a:xfrm>
        </p:spPr>
        <p:txBody>
          <a:bodyPr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46774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6"/>
            <a:ext cx="3358489" cy="3763134"/>
          </a:xfrm>
        </p:spPr>
        <p:txBody>
          <a:bodyPr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604979" y="1825625"/>
            <a:ext cx="3358489" cy="3763134"/>
          </a:xfrm>
        </p:spPr>
        <p:txBody>
          <a:bodyPr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8371761" y="1825625"/>
            <a:ext cx="3358489" cy="3763134"/>
          </a:xfrm>
        </p:spPr>
        <p:txBody>
          <a:bodyPr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cxnSp>
        <p:nvCxnSpPr>
          <p:cNvPr id="12" name="Straight Connector 11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071010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wrap="square" anchor="b">
            <a:noAutofit/>
          </a:bodyPr>
          <a:lstStyle>
            <a:lvl1pPr marL="0" indent="0">
              <a:buNone/>
              <a:defRPr sz="28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097331"/>
          </a:xfrm>
        </p:spPr>
        <p:txBody>
          <a:bodyPr wrap="square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noFill/>
        </p:spPr>
        <p:txBody>
          <a:bodyPr wrap="square" anchor="b">
            <a:noAutofit/>
          </a:bodyPr>
          <a:lstStyle>
            <a:lvl1pPr marL="0" indent="0">
              <a:buNone/>
              <a:defRPr sz="28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097331"/>
          </a:xfrm>
        </p:spPr>
        <p:txBody>
          <a:bodyPr wrap="square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12" name="Straight Connector 11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426941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43015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-59635" y="-59635"/>
            <a:ext cx="6155635" cy="6983896"/>
          </a:xfrm>
          <a:solidFill>
            <a:schemeClr val="bg2"/>
          </a:solidFill>
          <a:ln w="28575">
            <a:solidFill>
              <a:schemeClr val="accent5"/>
            </a:solidFill>
          </a:ln>
        </p:spPr>
        <p:txBody>
          <a:bodyPr/>
          <a:lstStyle/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3214048" y="1992573"/>
            <a:ext cx="8550322" cy="36166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9447" y="743802"/>
            <a:ext cx="544923" cy="544923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38331" y="1992572"/>
            <a:ext cx="8226040" cy="3616657"/>
          </a:xfrm>
          <a:solidFill>
            <a:schemeClr val="bg1"/>
          </a:solidFill>
        </p:spPr>
        <p:txBody>
          <a:bodyPr lIns="360000" tIns="360000" rIns="360000" bIns="360000" anchor="ctr" anchorCtr="0">
            <a:noAutofit/>
          </a:bodyPr>
          <a:lstStyle>
            <a:lvl1pPr marL="0" indent="0">
              <a:buFontTx/>
              <a:buNone/>
              <a:defRPr i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840629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and Content (half p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17056" y="1825625"/>
            <a:ext cx="4926841" cy="3769957"/>
          </a:xfrm>
        </p:spPr>
        <p:txBody>
          <a:bodyPr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6817056" y="482860"/>
            <a:ext cx="4669266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7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-46383" y="-46383"/>
            <a:ext cx="6142383" cy="6964017"/>
          </a:xfrm>
          <a:solidFill>
            <a:schemeClr val="bg2"/>
          </a:solidFill>
          <a:ln w="28575">
            <a:solidFill>
              <a:schemeClr val="accent5"/>
            </a:solidFill>
          </a:ln>
        </p:spPr>
        <p:txBody>
          <a:bodyPr/>
          <a:lstStyle/>
          <a:p>
            <a:r>
              <a:rPr lang="en-US"/>
              <a:t>Click icon to add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920344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970722" y="2284667"/>
            <a:ext cx="3141663" cy="2090737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7901451" y="2284668"/>
            <a:ext cx="3141663" cy="2090737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4436086" y="2284667"/>
            <a:ext cx="3141663" cy="2090737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1206774" y="4038684"/>
            <a:ext cx="2669558" cy="1524235"/>
          </a:xfrm>
          <a:solidFill>
            <a:schemeClr val="bg1"/>
          </a:solidFill>
        </p:spPr>
        <p:txBody>
          <a:bodyPr tIns="90000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5" name="Text Placeholder 12"/>
          <p:cNvSpPr>
            <a:spLocks noGrp="1"/>
          </p:cNvSpPr>
          <p:nvPr>
            <p:ph type="body" sz="quarter" idx="17"/>
          </p:nvPr>
        </p:nvSpPr>
        <p:spPr>
          <a:xfrm>
            <a:off x="4672139" y="4041944"/>
            <a:ext cx="2669558" cy="1524235"/>
          </a:xfrm>
          <a:solidFill>
            <a:schemeClr val="bg1"/>
          </a:solidFill>
        </p:spPr>
        <p:txBody>
          <a:bodyPr tIns="90000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8137503" y="4037437"/>
            <a:ext cx="2669558" cy="1524235"/>
          </a:xfrm>
          <a:solidFill>
            <a:schemeClr val="bg1"/>
          </a:solidFill>
        </p:spPr>
        <p:txBody>
          <a:bodyPr tIns="90000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801072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3713869" y="2159957"/>
            <a:ext cx="2461591" cy="1638158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3713868" y="3968881"/>
            <a:ext cx="2461591" cy="1638158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6324547" y="2159956"/>
            <a:ext cx="2461593" cy="1638159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8935227" y="3968880"/>
            <a:ext cx="2520000" cy="1638158"/>
          </a:xfrm>
          <a:noFill/>
        </p:spPr>
        <p:txBody>
          <a:bodyPr tIns="90000"/>
          <a:lstStyle>
            <a:lvl1pPr marL="0" indent="0" algn="l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1033617" y="2159957"/>
            <a:ext cx="2520000" cy="1638159"/>
          </a:xfrm>
          <a:noFill/>
        </p:spPr>
        <p:txBody>
          <a:bodyPr tIns="90000"/>
          <a:lstStyle>
            <a:lvl1pPr marL="0" indent="0" algn="r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19"/>
          </p:nvPr>
        </p:nvSpPr>
        <p:spPr>
          <a:xfrm>
            <a:off x="6324549" y="3968880"/>
            <a:ext cx="2461591" cy="1638158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7" name="Text Placeholder 12"/>
          <p:cNvSpPr>
            <a:spLocks noGrp="1"/>
          </p:cNvSpPr>
          <p:nvPr>
            <p:ph type="body" sz="quarter" idx="20"/>
          </p:nvPr>
        </p:nvSpPr>
        <p:spPr>
          <a:xfrm>
            <a:off x="1033617" y="3968881"/>
            <a:ext cx="2520000" cy="1638158"/>
          </a:xfrm>
          <a:noFill/>
        </p:spPr>
        <p:txBody>
          <a:bodyPr tIns="90000"/>
          <a:lstStyle>
            <a:lvl1pPr marL="0" indent="0" algn="r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8" name="Text Placeholder 12"/>
          <p:cNvSpPr>
            <a:spLocks noGrp="1"/>
          </p:cNvSpPr>
          <p:nvPr>
            <p:ph type="body" sz="quarter" idx="21"/>
          </p:nvPr>
        </p:nvSpPr>
        <p:spPr>
          <a:xfrm>
            <a:off x="8966322" y="2159956"/>
            <a:ext cx="2520000" cy="1638159"/>
          </a:xfrm>
          <a:noFill/>
        </p:spPr>
        <p:txBody>
          <a:bodyPr tIns="90000"/>
          <a:lstStyle>
            <a:lvl1pPr marL="0" indent="0" algn="l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3855668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3429000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646643"/>
            <a:ext cx="10515600" cy="782357"/>
          </a:xfrm>
          <a:solidFill>
            <a:schemeClr val="bg1"/>
          </a:solidFill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4"/>
          </p:nvPr>
        </p:nvSpPr>
        <p:spPr>
          <a:xfrm>
            <a:off x="838200" y="3630613"/>
            <a:ext cx="10515600" cy="20351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367746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4118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850288"/>
            <a:ext cx="12192000" cy="5018345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0" y="1078174"/>
            <a:ext cx="12192000" cy="2890800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872647"/>
          </a:xfrm>
        </p:spPr>
        <p:txBody>
          <a:bodyPr anchor="t">
            <a:norm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1071351" y="3067468"/>
            <a:ext cx="10065224" cy="897754"/>
          </a:xfrm>
        </p:spPr>
        <p:txBody>
          <a:bodyPr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783535"/>
            <a:ext cx="5040313" cy="528998"/>
          </a:xfrm>
        </p:spPr>
        <p:txBody>
          <a:bodyPr anchor="b" anchorCtr="0"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699858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802219"/>
            <a:ext cx="12192000" cy="6059194"/>
          </a:xfrm>
          <a:prstGeom prst="rect">
            <a:avLst/>
          </a:prstGeom>
        </p:spPr>
      </p:pic>
      <p:sp>
        <p:nvSpPr>
          <p:cNvPr id="14" name="Rectangle 13"/>
          <p:cNvSpPr/>
          <p:nvPr userDrawn="1"/>
        </p:nvSpPr>
        <p:spPr>
          <a:xfrm>
            <a:off x="5289" y="1078173"/>
            <a:ext cx="12197346" cy="5783239"/>
          </a:xfrm>
          <a:prstGeom prst="rect">
            <a:avLst/>
          </a:prstGeom>
          <a:solidFill>
            <a:srgbClr val="024EA2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2149523"/>
          </a:xfrm>
        </p:spPr>
        <p:txBody>
          <a:bodyPr wrap="none" anchor="t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1071351" y="4418049"/>
            <a:ext cx="10065224" cy="897754"/>
          </a:xfrm>
        </p:spPr>
        <p:txBody>
          <a:bodyPr wrap="none"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16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557903"/>
            <a:ext cx="5040313" cy="528998"/>
          </a:xfrm>
        </p:spPr>
        <p:txBody>
          <a:bodyPr wrap="none"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244287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hapt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0189" y="1122363"/>
            <a:ext cx="10676038" cy="2387600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accent5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0189" y="3602038"/>
            <a:ext cx="10676038" cy="1655762"/>
          </a:xfrm>
        </p:spPr>
        <p:txBody>
          <a:bodyPr>
            <a:no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6C79FD-C571-418B-AB0F-5EE936C85276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0"/>
            <a:ext cx="0" cy="3295934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27715" y="6045257"/>
            <a:ext cx="1718512" cy="451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8699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Slide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33852" y="6045865"/>
            <a:ext cx="1716200" cy="450546"/>
          </a:xfrm>
          <a:prstGeom prst="rect">
            <a:avLst/>
          </a:prstGeom>
        </p:spPr>
      </p:pic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2387600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38200" y="0"/>
            <a:ext cx="0" cy="3295934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1070189" y="3602038"/>
            <a:ext cx="10156297" cy="1655762"/>
          </a:xfrm>
        </p:spPr>
        <p:txBody>
          <a:bodyPr>
            <a:no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2509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st slide (option 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"/>
            <a:ext cx="12192000" cy="3428999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1240348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38200" y="0"/>
            <a:ext cx="0" cy="2362711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838200" y="4160826"/>
            <a:ext cx="10889439" cy="1620145"/>
          </a:xfrm>
        </p:spPr>
        <p:txBody>
          <a:bodyPr>
            <a:noAutofit/>
          </a:bodyPr>
          <a:lstStyle>
            <a:lvl1pPr marL="0" indent="0" algn="l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86048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st slide (option 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"/>
            <a:ext cx="12192000" cy="342899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1240348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accent5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38200" y="0"/>
            <a:ext cx="0" cy="2362711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838200" y="4160826"/>
            <a:ext cx="10889439" cy="1620145"/>
          </a:xfrm>
        </p:spPr>
        <p:txBody>
          <a:bodyPr>
            <a:noAutofit/>
          </a:bodyPr>
          <a:lstStyle>
            <a:lvl1pPr marL="0" indent="0" algn="l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83397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905699" cy="3881904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defRPr/>
            </a:lvl1pPr>
            <a:lvl2pPr>
              <a:lnSpc>
                <a:spcPct val="100000"/>
              </a:lnSpc>
              <a:spcAft>
                <a:spcPts val="1800"/>
              </a:spcAft>
              <a:defRPr/>
            </a:lvl2pPr>
            <a:lvl3pPr>
              <a:lnSpc>
                <a:spcPct val="100000"/>
              </a:lnSpc>
              <a:spcAft>
                <a:spcPts val="1800"/>
              </a:spcAft>
              <a:defRPr/>
            </a:lvl3pPr>
            <a:lvl4pPr>
              <a:lnSpc>
                <a:spcPct val="100000"/>
              </a:lnSpc>
              <a:spcAft>
                <a:spcPts val="1800"/>
              </a:spcAft>
              <a:defRPr/>
            </a:lvl4pPr>
            <a:lvl5pPr>
              <a:lnSpc>
                <a:spcPct val="100000"/>
              </a:lnSpc>
              <a:spcAft>
                <a:spcPts val="1800"/>
              </a:spcAft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42341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5"/>
            <a:ext cx="5328000" cy="3906435"/>
          </a:xfrm>
        </p:spPr>
        <p:txBody>
          <a:bodyPr>
            <a:noAutofit/>
          </a:bodyPr>
          <a:lstStyle>
            <a:lvl1pPr>
              <a:spcAft>
                <a:spcPts val="1800"/>
              </a:spcAft>
              <a:defRPr/>
            </a:lvl1pPr>
            <a:lvl2pPr>
              <a:spcAft>
                <a:spcPts val="1800"/>
              </a:spcAft>
              <a:defRPr/>
            </a:lvl2pPr>
            <a:lvl3pPr>
              <a:spcAft>
                <a:spcPts val="1800"/>
              </a:spcAft>
              <a:defRPr/>
            </a:lvl3pPr>
            <a:lvl4pPr>
              <a:spcAft>
                <a:spcPts val="1800"/>
              </a:spcAft>
              <a:defRPr/>
            </a:lvl4pPr>
            <a:lvl5pPr>
              <a:spcAft>
                <a:spcPts val="1800"/>
              </a:spcAft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2250" y="1825625"/>
            <a:ext cx="5328000" cy="3906435"/>
          </a:xfrm>
          <a:noFill/>
        </p:spPr>
        <p:txBody>
          <a:bodyPr>
            <a:no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03839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8819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13128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6C79FD-C571-418B-AB0F-5EE936C85276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33852" y="6045988"/>
            <a:ext cx="1715733" cy="450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9720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62" r:id="rId2"/>
    <p:sldLayoutId id="2147483657" r:id="rId3"/>
    <p:sldLayoutId id="2147483649" r:id="rId4"/>
    <p:sldLayoutId id="2147483651" r:id="rId5"/>
    <p:sldLayoutId id="2147483669" r:id="rId6"/>
    <p:sldLayoutId id="2147483670" r:id="rId7"/>
    <p:sldLayoutId id="2147483650" r:id="rId8"/>
    <p:sldLayoutId id="2147483660" r:id="rId9"/>
    <p:sldLayoutId id="2147483652" r:id="rId10"/>
    <p:sldLayoutId id="2147483661" r:id="rId11"/>
    <p:sldLayoutId id="2147483653" r:id="rId12"/>
    <p:sldLayoutId id="2147483654" r:id="rId13"/>
    <p:sldLayoutId id="2147483659" r:id="rId14"/>
    <p:sldLayoutId id="2147483658" r:id="rId15"/>
    <p:sldLayoutId id="2147483666" r:id="rId16"/>
    <p:sldLayoutId id="2147483667" r:id="rId17"/>
    <p:sldLayoutId id="2147483668" r:id="rId18"/>
    <p:sldLayoutId id="2147483655" r:id="rId19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lv-LV" sz="3200" dirty="0"/>
              <a:t>EK tulku un tulkotājus darbs ieilgušas krīzes apstākļos:</a:t>
            </a:r>
            <a:br>
              <a:rPr lang="lv-LV" sz="3200" dirty="0"/>
            </a:br>
            <a:r>
              <a:rPr lang="lv-LV" sz="3200" dirty="0"/>
              <a:t>pieejamība, saprotamība un veselais saprāts</a:t>
            </a:r>
            <a:br>
              <a:rPr lang="lv-LV" sz="3200" dirty="0"/>
            </a:br>
            <a:br>
              <a:rPr lang="lv-LV" sz="3200" dirty="0"/>
            </a:br>
            <a:r>
              <a:rPr lang="lv-LV" sz="2000" dirty="0"/>
              <a:t>                                                      13.11.2020</a:t>
            </a:r>
            <a:br>
              <a:rPr lang="lv-LV" sz="3200" dirty="0"/>
            </a:br>
            <a:r>
              <a:rPr lang="lv-LV" sz="3200" dirty="0"/>
              <a:t>                </a:t>
            </a: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lv-LV" sz="2000" dirty="0"/>
              <a:t>Ieva Zauberga</a:t>
            </a:r>
          </a:p>
          <a:p>
            <a:r>
              <a:rPr lang="lv-LV" sz="2000" dirty="0"/>
              <a:t>Latviešu nodaļas vadītāja</a:t>
            </a:r>
          </a:p>
          <a:p>
            <a:r>
              <a:rPr lang="lv-LV" sz="2000" dirty="0"/>
              <a:t>EK Mutiskās tulkošanās ģenerāldirektorāts</a:t>
            </a:r>
          </a:p>
        </p:txBody>
      </p:sp>
    </p:spTree>
    <p:extLst>
      <p:ext uri="{BB962C8B-B14F-4D97-AF65-F5344CB8AC3E}">
        <p14:creationId xmlns:p14="http://schemas.microsoft.com/office/powerpoint/2010/main" val="11213718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6302" y="304800"/>
            <a:ext cx="10829925" cy="64103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86628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lv-LV" sz="2000" dirty="0"/>
              <a:t>VC bez tulkošanas</a:t>
            </a:r>
          </a:p>
          <a:p>
            <a:r>
              <a:rPr lang="lv-LV" sz="2000" dirty="0"/>
              <a:t>Platformas (ar tulkošanu)</a:t>
            </a:r>
          </a:p>
          <a:p>
            <a:r>
              <a:rPr lang="lv-LV" sz="2000" dirty="0" err="1"/>
              <a:t>Hibrīdsanāksmes</a:t>
            </a:r>
            <a:endParaRPr lang="lv-LV" sz="2000" dirty="0"/>
          </a:p>
          <a:p>
            <a:r>
              <a:rPr lang="lv-LV" sz="2000" dirty="0"/>
              <a:t>“Normālās” sanāksmes klātienē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                       </a:t>
            </a:r>
            <a:r>
              <a:rPr lang="lv-LV" dirty="0"/>
              <a:t>Sanāksmju tipi</a:t>
            </a:r>
          </a:p>
        </p:txBody>
      </p:sp>
    </p:spTree>
    <p:extLst>
      <p:ext uri="{BB962C8B-B14F-4D97-AF65-F5344CB8AC3E}">
        <p14:creationId xmlns:p14="http://schemas.microsoft.com/office/powerpoint/2010/main" val="14172569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/>
              <a:t>                                    </a:t>
            </a:r>
            <a:r>
              <a:rPr lang="en-GB" sz="3200" dirty="0" err="1"/>
              <a:t>Platformas</a:t>
            </a:r>
            <a:endParaRPr lang="en-GB" sz="32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2087" y="271462"/>
            <a:ext cx="9267825" cy="6315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8936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47150"/>
          </a:xfrm>
        </p:spPr>
        <p:txBody>
          <a:bodyPr/>
          <a:lstStyle/>
          <a:p>
            <a:r>
              <a:rPr lang="lv-LV" sz="2000" dirty="0"/>
              <a:t>Pandēmijas uzliktie ierobežojumi, sociālā </a:t>
            </a:r>
            <a:r>
              <a:rPr lang="lv-LV" sz="2000" dirty="0" err="1"/>
              <a:t>distancēšanās</a:t>
            </a:r>
            <a:endParaRPr lang="lv-LV" sz="2000" dirty="0"/>
          </a:p>
          <a:p>
            <a:r>
              <a:rPr lang="lv-LV" sz="2000" dirty="0"/>
              <a:t>Tehniskas (skaņa, savienojumi, aprīkojums utt.)</a:t>
            </a:r>
          </a:p>
          <a:p>
            <a:r>
              <a:rPr lang="lv-LV" sz="2000" dirty="0"/>
              <a:t>Drošība</a:t>
            </a:r>
          </a:p>
          <a:p>
            <a:r>
              <a:rPr lang="lv-LV" sz="2000" dirty="0"/>
              <a:t>Sēdes vadīšanas etiķete un dalībnieku uzvedība</a:t>
            </a:r>
          </a:p>
          <a:p>
            <a:r>
              <a:rPr lang="lv-LV" sz="2000" dirty="0"/>
              <a:t>Psiholoģiskas</a:t>
            </a:r>
          </a:p>
          <a:p>
            <a:endParaRPr lang="en-GB" sz="2000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quarter" idx="4"/>
          </p:nvPr>
        </p:nvPicPr>
        <p:blipFill>
          <a:blip r:embed="rId2"/>
          <a:stretch>
            <a:fillRect/>
          </a:stretch>
        </p:blipFill>
        <p:spPr>
          <a:xfrm>
            <a:off x="6963569" y="3044031"/>
            <a:ext cx="3600450" cy="2019300"/>
          </a:xfrm>
          <a:prstGeom prst="rect">
            <a:avLst/>
          </a:prstGeom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/>
              <a:t>                                  </a:t>
            </a:r>
            <a:r>
              <a:rPr lang="lv-LV" sz="3200" dirty="0"/>
              <a:t>Problēmas</a:t>
            </a:r>
          </a:p>
        </p:txBody>
      </p:sp>
    </p:spTree>
    <p:extLst>
      <p:ext uri="{BB962C8B-B14F-4D97-AF65-F5344CB8AC3E}">
        <p14:creationId xmlns:p14="http://schemas.microsoft.com/office/powerpoint/2010/main" val="37591896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BE" sz="2000" dirty="0"/>
              <a:t>          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lv-LV" dirty="0"/>
              <a:t>Saziņas/tulkojuma kvalitāte – reputācijas apdraudējums</a:t>
            </a:r>
          </a:p>
          <a:p>
            <a:r>
              <a:rPr lang="lv-LV" dirty="0" err="1"/>
              <a:t>Multilingvālisma</a:t>
            </a:r>
            <a:r>
              <a:rPr lang="lv-LV" dirty="0"/>
              <a:t> sašaurināšanās un izzušana</a:t>
            </a:r>
          </a:p>
          <a:p>
            <a:r>
              <a:rPr lang="lv-LV" dirty="0"/>
              <a:t>Valodas lietojuma sašaurināšanās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sz="3200" dirty="0"/>
              <a:t>                                        </a:t>
            </a:r>
            <a:r>
              <a:rPr lang="fr-BE" sz="3200" dirty="0" err="1"/>
              <a:t>Riski</a:t>
            </a:r>
            <a:endParaRPr lang="fr-BE" sz="3200" dirty="0"/>
          </a:p>
        </p:txBody>
      </p:sp>
    </p:spTree>
    <p:extLst>
      <p:ext uri="{BB962C8B-B14F-4D97-AF65-F5344CB8AC3E}">
        <p14:creationId xmlns:p14="http://schemas.microsoft.com/office/powerpoint/2010/main" val="5826629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lv-LV" dirty="0"/>
              <a:t>Zināšanu, iemaņu, informētības uzlabošana</a:t>
            </a:r>
          </a:p>
          <a:p>
            <a:r>
              <a:rPr lang="lv-LV" dirty="0"/>
              <a:t>Pārliecība 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sz="3200" dirty="0"/>
              <a:t>                                  </a:t>
            </a:r>
            <a:r>
              <a:rPr lang="lv-LV" sz="3200" dirty="0"/>
              <a:t>Risinājumi</a:t>
            </a:r>
          </a:p>
        </p:txBody>
      </p:sp>
      <p:pic>
        <p:nvPicPr>
          <p:cNvPr id="9" name="Content Placeholder 8"/>
          <p:cNvPicPr>
            <a:picLocks noGrp="1" noChangeAspect="1"/>
          </p:cNvPicPr>
          <p:nvPr>
            <p:ph sz="quarter" idx="4"/>
          </p:nvPr>
        </p:nvPicPr>
        <p:blipFill>
          <a:blip r:embed="rId2"/>
          <a:stretch>
            <a:fillRect/>
          </a:stretch>
        </p:blipFill>
        <p:spPr>
          <a:xfrm>
            <a:off x="7215981" y="2715419"/>
            <a:ext cx="3095625" cy="2676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13604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BE" dirty="0"/>
              <a:t>           AI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r-BE" sz="2000" dirty="0" err="1"/>
              <a:t>Commissioner</a:t>
            </a:r>
            <a:r>
              <a:rPr lang="fr-BE" sz="2000" dirty="0"/>
              <a:t> </a:t>
            </a:r>
            <a:r>
              <a:rPr lang="fr-BE" sz="2000" dirty="0" err="1"/>
              <a:t>virtual</a:t>
            </a:r>
            <a:r>
              <a:rPr lang="fr-BE" sz="2000" dirty="0"/>
              <a:t> husky  </a:t>
            </a:r>
          </a:p>
          <a:p>
            <a:r>
              <a:rPr lang="fr-BE" sz="2000" dirty="0" err="1"/>
              <a:t>we</a:t>
            </a:r>
            <a:r>
              <a:rPr lang="fr-BE" sz="2000" dirty="0"/>
              <a:t> have all </a:t>
            </a:r>
            <a:r>
              <a:rPr lang="fr-BE" sz="2000" dirty="0" err="1"/>
              <a:t>these</a:t>
            </a:r>
            <a:r>
              <a:rPr lang="fr-BE" sz="2000" dirty="0"/>
              <a:t> </a:t>
            </a:r>
            <a:r>
              <a:rPr lang="fr-BE" sz="2000" dirty="0" err="1"/>
              <a:t>parallels</a:t>
            </a:r>
            <a:r>
              <a:rPr lang="fr-BE" sz="2000" dirty="0"/>
              <a:t> </a:t>
            </a:r>
            <a:r>
              <a:rPr lang="fr-BE" sz="2000" dirty="0" err="1"/>
              <a:t>dating</a:t>
            </a:r>
            <a:r>
              <a:rPr lang="fr-BE" sz="2000" dirty="0"/>
              <a:t> and </a:t>
            </a:r>
            <a:r>
              <a:rPr lang="fr-BE" sz="2000" dirty="0" err="1"/>
              <a:t>gps</a:t>
            </a:r>
            <a:r>
              <a:rPr lang="fr-BE" sz="2000" dirty="0"/>
              <a:t> are not </a:t>
            </a:r>
            <a:r>
              <a:rPr lang="fr-BE" sz="2000" dirty="0" err="1"/>
              <a:t>actors</a:t>
            </a:r>
            <a:r>
              <a:rPr lang="fr-BE" sz="2000" dirty="0"/>
              <a:t>  </a:t>
            </a:r>
          </a:p>
          <a:p>
            <a:r>
              <a:rPr lang="fr-BE" sz="2000" dirty="0"/>
              <a:t>the </a:t>
            </a:r>
            <a:r>
              <a:rPr lang="fr-BE" sz="2000" dirty="0" err="1"/>
              <a:t>sweetie</a:t>
            </a:r>
            <a:r>
              <a:rPr lang="fr-BE" sz="2000" dirty="0"/>
              <a:t> society for nature conservation</a:t>
            </a:r>
          </a:p>
          <a:p>
            <a:r>
              <a:rPr lang="fr-BE" sz="2000" dirty="0" err="1"/>
              <a:t>gunger</a:t>
            </a:r>
            <a:r>
              <a:rPr lang="fr-BE" sz="2000" dirty="0"/>
              <a:t> culture  </a:t>
            </a:r>
          </a:p>
          <a:p>
            <a:r>
              <a:rPr lang="fr-BE" sz="2000" dirty="0" err="1"/>
              <a:t>transcend</a:t>
            </a:r>
            <a:r>
              <a:rPr lang="fr-BE" sz="2000" dirty="0"/>
              <a:t>  </a:t>
            </a:r>
            <a:r>
              <a:rPr lang="fr-BE" dirty="0"/>
              <a:t> </a:t>
            </a:r>
          </a:p>
          <a:p>
            <a:endParaRPr lang="fr-BE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r-BE" dirty="0"/>
              <a:t>      </a:t>
            </a:r>
            <a:r>
              <a:rPr lang="fr-BE" dirty="0" err="1"/>
              <a:t>Human</a:t>
            </a:r>
            <a:r>
              <a:rPr lang="fr-BE" dirty="0"/>
              <a:t> input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fr-BE" sz="2000" dirty="0" err="1"/>
              <a:t>Commissioner</a:t>
            </a:r>
            <a:r>
              <a:rPr lang="fr-BE" sz="2000" dirty="0"/>
              <a:t> </a:t>
            </a:r>
            <a:r>
              <a:rPr lang="fr-BE" sz="2000" dirty="0" err="1"/>
              <a:t>Wojciechowski</a:t>
            </a:r>
            <a:endParaRPr lang="fr-BE" sz="2000" dirty="0"/>
          </a:p>
          <a:p>
            <a:r>
              <a:rPr lang="fr-BE" sz="2000" dirty="0" err="1"/>
              <a:t>Parallel</a:t>
            </a:r>
            <a:r>
              <a:rPr lang="fr-BE" sz="2000" dirty="0"/>
              <a:t> </a:t>
            </a:r>
            <a:r>
              <a:rPr lang="fr-BE" sz="2000" dirty="0" err="1"/>
              <a:t>steering</a:t>
            </a:r>
            <a:r>
              <a:rPr lang="fr-BE" sz="2000" dirty="0"/>
              <a:t> and </a:t>
            </a:r>
            <a:r>
              <a:rPr lang="fr-BE" sz="2000" dirty="0" err="1"/>
              <a:t>gps</a:t>
            </a:r>
            <a:r>
              <a:rPr lang="fr-BE" sz="2000" dirty="0"/>
              <a:t> on all </a:t>
            </a:r>
            <a:r>
              <a:rPr lang="fr-BE" sz="2000" dirty="0" err="1"/>
              <a:t>tractors</a:t>
            </a:r>
            <a:endParaRPr lang="lv-LV" sz="2000" dirty="0"/>
          </a:p>
          <a:p>
            <a:endParaRPr lang="fr-BE" sz="2000" dirty="0"/>
          </a:p>
          <a:p>
            <a:r>
              <a:rPr lang="fr-BE" sz="2000" dirty="0" err="1"/>
              <a:t>Swedish</a:t>
            </a:r>
            <a:r>
              <a:rPr lang="fr-BE" sz="2000" dirty="0"/>
              <a:t> society</a:t>
            </a:r>
          </a:p>
          <a:p>
            <a:r>
              <a:rPr lang="fr-BE" sz="2000" dirty="0" err="1"/>
              <a:t>Organic</a:t>
            </a:r>
            <a:r>
              <a:rPr lang="fr-BE" sz="2000" dirty="0"/>
              <a:t> culture</a:t>
            </a:r>
          </a:p>
          <a:p>
            <a:r>
              <a:rPr lang="fr-BE" sz="2000" dirty="0" err="1"/>
              <a:t>Tanzania</a:t>
            </a:r>
            <a:endParaRPr lang="fr-BE" sz="2000" dirty="0"/>
          </a:p>
          <a:p>
            <a:endParaRPr lang="fr-BE" dirty="0"/>
          </a:p>
          <a:p>
            <a:endParaRPr lang="fr-BE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sz="3200" dirty="0"/>
              <a:t>                              Speech recognition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07513" y="4053740"/>
            <a:ext cx="2047875" cy="1800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62568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9271878" cy="3097331"/>
          </a:xfrm>
        </p:spPr>
        <p:txBody>
          <a:bodyPr/>
          <a:lstStyle/>
          <a:p>
            <a:pPr marL="0" indent="0" algn="ctr">
              <a:buNone/>
            </a:pPr>
            <a:r>
              <a:rPr lang="lv-LV" sz="3200" b="1" dirty="0">
                <a:solidFill>
                  <a:srgbClr val="004494"/>
                </a:solidFill>
              </a:rPr>
              <a:t>Paldies par uzmanību!</a:t>
            </a:r>
            <a:endParaRPr lang="fr-BE" sz="3200" b="1" dirty="0">
              <a:solidFill>
                <a:srgbClr val="00449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7052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EC colour scheme">
      <a:dk1>
        <a:srgbClr val="4D4D4D"/>
      </a:dk1>
      <a:lt1>
        <a:srgbClr val="FFFFFF"/>
      </a:lt1>
      <a:dk2>
        <a:srgbClr val="034EA2"/>
      </a:dk2>
      <a:lt2>
        <a:srgbClr val="D3E8F9"/>
      </a:lt2>
      <a:accent1>
        <a:srgbClr val="1E858B"/>
      </a:accent1>
      <a:accent2>
        <a:srgbClr val="4BC5DE"/>
      </a:accent2>
      <a:accent3>
        <a:srgbClr val="1EC08A"/>
      </a:accent3>
      <a:accent4>
        <a:srgbClr val="ED8D2F"/>
      </a:accent4>
      <a:accent5>
        <a:srgbClr val="FFC000"/>
      </a:accent5>
      <a:accent6>
        <a:srgbClr val="E76C53"/>
      </a:accent6>
      <a:hlink>
        <a:srgbClr val="0563C1"/>
      </a:hlink>
      <a:folHlink>
        <a:srgbClr val="24337E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C_Corporate_PPT_Template" id="{9E25CBC4-264C-4E5F-8DDF-C73C2B944108}" vid="{63966CC3-CC63-46CF-BE8C-07ABBDCD622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150</Words>
  <Application>Microsoft Office PowerPoint</Application>
  <PresentationFormat>Widescreen</PresentationFormat>
  <Paragraphs>39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EK tulku un tulkotājus darbs ieilgušas krīzes apstākļos: pieejamība, saprotamība un veselais saprāts                                                        13.11.2020                 </vt:lpstr>
      <vt:lpstr>PowerPoint Presentation</vt:lpstr>
      <vt:lpstr>                       Sanāksmju tipi</vt:lpstr>
      <vt:lpstr>                                    Platformas</vt:lpstr>
      <vt:lpstr>                                  Problēmas</vt:lpstr>
      <vt:lpstr>                                        Riski</vt:lpstr>
      <vt:lpstr>                                  Risinājumi</vt:lpstr>
      <vt:lpstr>                              Speech recognition</vt:lpstr>
      <vt:lpstr>PowerPoint Presentation</vt:lpstr>
    </vt:vector>
  </TitlesOfParts>
  <Company>European Commission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ZAUBERGA Ieva (SCIC)</dc:creator>
  <cp:lastModifiedBy> </cp:lastModifiedBy>
  <cp:revision>22</cp:revision>
  <dcterms:created xsi:type="dcterms:W3CDTF">2020-10-30T12:29:38Z</dcterms:created>
  <dcterms:modified xsi:type="dcterms:W3CDTF">2020-11-03T10:23:57Z</dcterms:modified>
</cp:coreProperties>
</file>