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61" r:id="rId5"/>
    <p:sldId id="268" r:id="rId6"/>
    <p:sldId id="281" r:id="rId7"/>
    <p:sldId id="287" r:id="rId8"/>
    <p:sldId id="280" r:id="rId9"/>
    <p:sldId id="276" r:id="rId10"/>
    <p:sldId id="282" r:id="rId11"/>
    <p:sldId id="277" r:id="rId12"/>
    <p:sldId id="286" r:id="rId13"/>
    <p:sldId id="279" r:id="rId14"/>
    <p:sldId id="269" r:id="rId15"/>
    <p:sldId id="278" r:id="rId16"/>
    <p:sldId id="264" r:id="rId17"/>
    <p:sldId id="266" r:id="rId18"/>
    <p:sldId id="284" r:id="rId19"/>
    <p:sldId id="283" r:id="rId20"/>
    <p:sldId id="271" r:id="rId21"/>
    <p:sldId id="274" r:id="rId22"/>
    <p:sldId id="285" r:id="rId23"/>
    <p:sldId id="272" r:id="rId24"/>
    <p:sldId id="273" r:id="rId25"/>
    <p:sldId id="275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91" autoAdjust="0"/>
  </p:normalViewPr>
  <p:slideViewPr>
    <p:cSldViewPr>
      <p:cViewPr varScale="1">
        <p:scale>
          <a:sx n="84" d="100"/>
          <a:sy n="84" d="100"/>
        </p:scale>
        <p:origin x="23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0190-AB26-45BA-9728-4B31236091C6}" type="datetimeFigureOut">
              <a:rPr lang="lv-LV" smtClean="0"/>
              <a:t>03.02.2023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9CF9-1BEB-4BD2-BFB6-79C9D6052C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59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980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6295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4434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2833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1600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3107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2854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1462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16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8369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314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061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2727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1613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59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304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733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76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327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6787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253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98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856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43"/>
            <a:ext cx="6934200" cy="11430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8"/>
            <a:ext cx="6934200" cy="4525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69786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39575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09366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79154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0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0" y="2906727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5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5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6"/>
            <a:ext cx="4040190" cy="639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80"/>
            <a:ext cx="4040190" cy="395128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80" cy="639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80"/>
            <a:ext cx="4041780" cy="395128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0" cy="1162051"/>
          </a:xfrm>
          <a:prstGeom prst="rect">
            <a:avLst/>
          </a:prstGeo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6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0"/>
            <a:ext cx="300831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469788" indent="0">
              <a:buNone/>
              <a:defRPr sz="2900"/>
            </a:lvl2pPr>
            <a:lvl3pPr marL="939575" indent="0">
              <a:buNone/>
              <a:defRPr sz="2500"/>
            </a:lvl3pPr>
            <a:lvl4pPr marL="1409365" indent="0">
              <a:buNone/>
              <a:defRPr sz="1900"/>
            </a:lvl4pPr>
            <a:lvl5pPr marL="1879152" indent="0">
              <a:buNone/>
              <a:defRPr sz="1900"/>
            </a:lvl5pPr>
            <a:lvl6pPr marL="2348940" indent="0">
              <a:buNone/>
              <a:defRPr sz="1900"/>
            </a:lvl6pPr>
            <a:lvl7pPr marL="2818729" indent="0">
              <a:buNone/>
              <a:defRPr sz="1900"/>
            </a:lvl7pPr>
            <a:lvl8pPr marL="3288515" indent="0">
              <a:buNone/>
              <a:defRPr sz="1900"/>
            </a:lvl8pPr>
            <a:lvl9pPr marL="375830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5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9" name="Slide Number Placeholder 11"/>
          <p:cNvSpPr txBox="1">
            <a:spLocks/>
          </p:cNvSpPr>
          <p:nvPr userDrawn="1"/>
        </p:nvSpPr>
        <p:spPr>
          <a:xfrm>
            <a:off x="6019800" y="6340493"/>
            <a:ext cx="27432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Rīga, 31.01.2023. 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2286000" y="1905014"/>
            <a:ext cx="6324600" cy="4435479"/>
          </a:xfrm>
          <a:prstGeom prst="rect">
            <a:avLst/>
          </a:prstGeom>
        </p:spPr>
        <p:txBody>
          <a:bodyPr>
            <a:normAutofit/>
          </a:bodyPr>
          <a:lstStyle>
            <a:lvl1pPr marL="352341" indent="-352341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404" indent="-293618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4468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4259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04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lv-LV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3"/>
          <p:cNvSpPr txBox="1">
            <a:spLocks/>
          </p:cNvSpPr>
          <p:nvPr userDrawn="1"/>
        </p:nvSpPr>
        <p:spPr>
          <a:xfrm>
            <a:off x="2286000" y="685800"/>
            <a:ext cx="6324600" cy="95491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438400" y="2057414"/>
            <a:ext cx="6324600" cy="4435479"/>
          </a:xfrm>
          <a:prstGeom prst="rect">
            <a:avLst/>
          </a:prstGeom>
        </p:spPr>
        <p:txBody>
          <a:bodyPr>
            <a:normAutofit/>
          </a:bodyPr>
          <a:lstStyle>
            <a:lvl1pPr marL="352341" indent="-352341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404" indent="-293618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4468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4259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04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lv-LV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3"/>
          <p:cNvSpPr txBox="1">
            <a:spLocks/>
          </p:cNvSpPr>
          <p:nvPr userDrawn="1"/>
        </p:nvSpPr>
        <p:spPr>
          <a:xfrm>
            <a:off x="2438400" y="838200"/>
            <a:ext cx="6324600" cy="95491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39575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341" indent="-352341" algn="l" defTabSz="93957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3404" indent="-293618" algn="l" defTabSz="93957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468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259" indent="-234893" algn="l" defTabSz="93957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047" indent="-234893" algn="l" defTabSz="93957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ttistibasSadarbiba@mfa.gov.l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"/>
            <a:ext cx="3777632" cy="41661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838200"/>
          </a:xfrm>
        </p:spPr>
        <p:txBody>
          <a:bodyPr>
            <a:noAutofit/>
          </a:bodyPr>
          <a:lstStyle/>
          <a:p>
            <a:r>
              <a:rPr lang="lv-LV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Ilze Kociņa-Gavrilova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sadarbības politikas nodaļas vecāka referente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Ilze.Kocina-Gavrilova@mfa.gov.lv</a:t>
            </a:r>
            <a:endParaRPr lang="lv-LV" sz="1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6096000"/>
            <a:ext cx="6400800" cy="609600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Rīgā, 31.01.2023.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2362200"/>
          </a:xfrm>
        </p:spPr>
        <p:txBody>
          <a:bodyPr anchor="ctr">
            <a:normAutofit fontScale="90000"/>
          </a:bodyPr>
          <a:lstStyle/>
          <a:p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GRANTA PROJEKTU </a:t>
            </a:r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KONKURSS </a:t>
            </a: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«Atbalsts </a:t>
            </a: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sadarbības projektiem </a:t>
            </a:r>
            <a:b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Latvijas Republikas noteiktajās </a:t>
            </a:r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saņēmējvalstīs» </a:t>
            </a:r>
            <a:endParaRPr lang="lv-LV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Svarīgi zināt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981093"/>
              </p:ext>
            </p:extLst>
          </p:nvPr>
        </p:nvGraphicFramePr>
        <p:xfrm>
          <a:off x="685800" y="1752600"/>
          <a:ext cx="8001000" cy="43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9230">
                  <a:extLst>
                    <a:ext uri="{9D8B030D-6E8A-4147-A177-3AD203B41FA5}">
                      <a16:colId xmlns:a16="http://schemas.microsoft.com/office/drawing/2014/main" val="3983802292"/>
                    </a:ext>
                  </a:extLst>
                </a:gridCol>
                <a:gridCol w="7121770">
                  <a:extLst>
                    <a:ext uri="{9D8B030D-6E8A-4147-A177-3AD203B41FA5}">
                      <a16:colId xmlns:a16="http://schemas.microsoft.com/office/drawing/2014/main" val="118562925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lv-LV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</a:t>
                      </a:r>
                      <a:endParaRPr lang="lv-LV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Projektu iesniegumu iesniegšanas termiņš – 16.02.2023. plkst.</a:t>
                      </a:r>
                      <a:r>
                        <a:rPr lang="lv-LV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23:59</a:t>
                      </a:r>
                    </a:p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e-pasta adresi </a:t>
                      </a:r>
                      <a:r>
                        <a:rPr lang="lv-LV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granta.konkurss@mfa.gov.lv</a:t>
                      </a: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elektroniski parakstīts</a:t>
                      </a:r>
                      <a:endParaRPr lang="lv-LV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1811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</a:t>
                      </a:r>
                      <a:endParaRPr lang="lv-LV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Tehniskā izvērtēšana – aptuveni nedēļu pēc konkursa beigām</a:t>
                      </a:r>
                      <a:endParaRPr lang="lv-LV" sz="1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25589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</a:t>
                      </a:r>
                      <a:endParaRPr lang="lv-LV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Saturiskā izvērtēšana – līdz 30 darbdienām pēc tehniskās izvērtēšanas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104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</a:t>
                      </a:r>
                      <a:endParaRPr lang="lv-LV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Līgumu slēgšana pēc</a:t>
                      </a:r>
                      <a:r>
                        <a:rPr lang="lv-LV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gadskārtējā valsts budžeta likuma</a:t>
                      </a:r>
                      <a:r>
                        <a:rPr lang="lv-LV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pieņemšanas</a:t>
                      </a:r>
                      <a:endParaRPr lang="lv-LV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72908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lv-LV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</a:t>
                      </a:r>
                      <a:endParaRPr lang="lv-LV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Projekta īstenošana – 01.04.-15.11.2023. (01.04.2023.-15.11.2024.</a:t>
                      </a:r>
                      <a:r>
                        <a:rPr lang="lv-LV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divu gadu projektiem)</a:t>
                      </a:r>
                      <a:endParaRPr lang="lv-LV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72804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</a:t>
                      </a:r>
                      <a:endParaRPr lang="lv-LV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Atskaites iesniegšanas termiņš – 15.11.2023. (15.11.2024.</a:t>
                      </a:r>
                      <a:r>
                        <a:rPr lang="lv-LV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divu gadu projektiem)</a:t>
                      </a:r>
                      <a:endParaRPr lang="lv-LV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422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iesniedzēji, sadarbības partneri un līdzfinansētāji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05000"/>
            <a:ext cx="6934200" cy="4221174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u="sng" dirty="0" smtClean="0"/>
              <a:t>Projekta iesniedzējs</a:t>
            </a:r>
            <a:r>
              <a:rPr lang="lv-LV" dirty="0" smtClean="0"/>
              <a:t> var </a:t>
            </a:r>
            <a:r>
              <a:rPr lang="lv-LV" dirty="0"/>
              <a:t>būt </a:t>
            </a:r>
            <a:r>
              <a:rPr lang="lv-LV" dirty="0" smtClean="0"/>
              <a:t>Latvijas valsts </a:t>
            </a:r>
            <a:r>
              <a:rPr lang="lv-LV" dirty="0"/>
              <a:t>pārvaldes iestādes, pašvaldības, kā arī PSO un privātais </a:t>
            </a:r>
            <a:r>
              <a:rPr lang="lv-LV" dirty="0" smtClean="0"/>
              <a:t>sektors</a:t>
            </a:r>
            <a:r>
              <a:rPr lang="lv-LV" u="sng" dirty="0" smtClean="0"/>
              <a:t>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u="sng" dirty="0"/>
              <a:t>S</a:t>
            </a:r>
            <a:r>
              <a:rPr lang="lv-LV" u="sng" dirty="0" smtClean="0"/>
              <a:t>adarbības partneris obligāti </a:t>
            </a:r>
            <a:r>
              <a:rPr lang="lv-LV" dirty="0" smtClean="0"/>
              <a:t>saņēmējvalstī</a:t>
            </a:r>
            <a:endParaRPr lang="lv-LV" u="sng" dirty="0" smtClean="0"/>
          </a:p>
        </p:txBody>
      </p:sp>
    </p:spTree>
    <p:extLst>
      <p:ext uri="{BB962C8B-B14F-4D97-AF65-F5344CB8AC3E}">
        <p14:creationId xmlns:p14="http://schemas.microsoft.com/office/powerpoint/2010/main" val="25631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Iesniedzamie dokumenti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Iesniedzamo dokumentu uzskaitījums ir konkursa nolikuma 3.1. punktā. </a:t>
            </a:r>
            <a:endParaRPr lang="lv-LV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Obligātie </a:t>
            </a:r>
            <a:r>
              <a:rPr lang="lv-LV" dirty="0"/>
              <a:t>– projekta iesniegums, budžeta tāme, projekta iesniedzēja apliecinājums, sadarbības partneru apliecinājuma vēstules no katra partnera, </a:t>
            </a:r>
            <a:r>
              <a:rPr lang="lv-LV" dirty="0" smtClean="0"/>
              <a:t>CV.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Citi dokumenti pēc nepieciešamības.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984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Pieļaujamās dokumentu valodas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Dokumentus gatavo latviešu valodā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Krievu, angļu vai ukraiņu valodā var būt: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Ārvalstu sadarbības partneru apliecinājuma vēstules (pieejams paraugs angļu, krievu un ukraiņu valodā)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Ārvalstu līdzfinansētāja apstiprinājuma vēstule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Iesaistīto personu dzīves apraksti (CV)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Dokumentus citā svešvalodā nepieciešams iztulkot latviešu valodā (neoficiāls tulkojums)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034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43"/>
            <a:ext cx="7696200" cy="1143000"/>
          </a:xfrm>
        </p:spPr>
        <p:txBody>
          <a:bodyPr/>
          <a:lstStyle/>
          <a:p>
            <a:r>
              <a:rPr lang="lv-LV" dirty="0" smtClean="0"/>
              <a:t>Ieteikumi budžeta tāmes plānošanai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17644"/>
            <a:ext cx="7315200" cy="47085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Jāņem vērā attiecināmās izmaksas (1. pielikums)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Izmaksās jābūt </a:t>
            </a:r>
            <a:r>
              <a:rPr lang="lv-LV" dirty="0"/>
              <a:t>iekļautiem visiem attiecināmajiem nodokļiem un nepieciešamajām sociālajām </a:t>
            </a:r>
            <a:r>
              <a:rPr lang="lv-LV"/>
              <a:t>apdrošināšanas </a:t>
            </a:r>
            <a:r>
              <a:rPr lang="lv-LV" smtClean="0"/>
              <a:t>iemaksām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mtClean="0"/>
              <a:t>Projektā </a:t>
            </a:r>
            <a:r>
              <a:rPr lang="lv-LV" dirty="0" smtClean="0"/>
              <a:t>iesaistītais personāls: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Eksperti (projekta īstenošanas izmaksas)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Projekta administratīvais personāls (projekta vadītājs, koordinators, grāmatvedis)</a:t>
            </a:r>
          </a:p>
        </p:txBody>
      </p:sp>
    </p:spTree>
    <p:extLst>
      <p:ext uri="{BB962C8B-B14F-4D97-AF65-F5344CB8AC3E}">
        <p14:creationId xmlns:p14="http://schemas.microsoft.com/office/powerpoint/2010/main" val="39192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43"/>
            <a:ext cx="7696200" cy="1143000"/>
          </a:xfrm>
        </p:spPr>
        <p:txBody>
          <a:bodyPr/>
          <a:lstStyle/>
          <a:p>
            <a:r>
              <a:rPr lang="lv-LV" dirty="0" smtClean="0"/>
              <a:t>Ieteikumi budžeta tāmes plānošanai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17644"/>
            <a:ext cx="6019800" cy="46783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Projekta </a:t>
            </a:r>
            <a:r>
              <a:rPr lang="lv-LV" dirty="0"/>
              <a:t>administrēšanas izmaksas nedrīkst pārsniegt 20% no kopējā projekta budžeta līguma slēgšanas brīdī.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Pie administratīvajām </a:t>
            </a:r>
            <a:r>
              <a:rPr lang="lv-LV" dirty="0"/>
              <a:t>izmaksām iespējams iekļaut citus ar projekta administrēšanu </a:t>
            </a:r>
            <a:r>
              <a:rPr lang="lv-LV" dirty="0" smtClean="0"/>
              <a:t> saistītos izdevumus</a:t>
            </a:r>
          </a:p>
        </p:txBody>
      </p:sp>
    </p:spTree>
    <p:extLst>
      <p:ext uri="{BB962C8B-B14F-4D97-AF65-F5344CB8AC3E}">
        <p14:creationId xmlns:p14="http://schemas.microsoft.com/office/powerpoint/2010/main" val="20765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43"/>
            <a:ext cx="7696200" cy="1143000"/>
          </a:xfrm>
        </p:spPr>
        <p:txBody>
          <a:bodyPr/>
          <a:lstStyle/>
          <a:p>
            <a:r>
              <a:rPr lang="lv-LV" dirty="0" smtClean="0"/>
              <a:t>Ieteikumi budžeta tāmes plānošanai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17644"/>
            <a:ext cx="6019800" cy="4678356"/>
          </a:xfrm>
        </p:spPr>
        <p:txBody>
          <a:bodyPr/>
          <a:lstStyle/>
          <a:p>
            <a:pPr lvl="0"/>
            <a:endParaRPr lang="lv-LV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dirty="0"/>
              <a:t>Projekta īstenošanas laikā jebkuras izmaiņas “Izmaksu kategorijā”, kas pārsniedz 20% nepieciešams saskaņot ar ministriju. Tikmēr izmaiņas “Izmaksās” saskaņot nebūs nepieciešams.</a:t>
            </a:r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8231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iesniegumu tehniskā atlase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P</a:t>
            </a:r>
            <a:r>
              <a:rPr lang="lv-LV" dirty="0" smtClean="0"/>
              <a:t>rojekts iesniegts termiņā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P</a:t>
            </a:r>
            <a:r>
              <a:rPr lang="lv-LV" dirty="0" smtClean="0"/>
              <a:t>arakstījusi paraksta tiesīgā persona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4.2. punktā minētie ierobežojumi (sankcijas, nodokļu parādi, maksātnespēja, sanācijas vai likvidācijas process, apturēta saimnieciskā darbība, kukuļdošana, sodāmība utt.)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I</a:t>
            </a:r>
            <a:r>
              <a:rPr lang="lv-LV" dirty="0" smtClean="0"/>
              <a:t>esniegti visi nepieciešamie dokumenti un/vai to kopijas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P</a:t>
            </a:r>
            <a:r>
              <a:rPr lang="lv-LV" dirty="0" smtClean="0"/>
              <a:t>arakstīts ar drošu elektronisko parakstu un laika zīmogu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1219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iesniegumu izvērtēšana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Komisija izvērtē projektu iesniegumus atbilstoši nolikuma 6. pielikumā aprakstītajiem kritērijiem šādās sadaļās:</a:t>
            </a:r>
          </a:p>
          <a:p>
            <a:r>
              <a:rPr lang="lv-LV" u="sng" dirty="0" smtClean="0"/>
              <a:t>Saturiskie kritēriji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Ideja </a:t>
            </a:r>
            <a:r>
              <a:rPr lang="lv-LV" dirty="0"/>
              <a:t>un </a:t>
            </a:r>
            <a:r>
              <a:rPr lang="lv-LV" dirty="0" smtClean="0"/>
              <a:t>mērķis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Atbilstība </a:t>
            </a:r>
            <a:r>
              <a:rPr lang="lv-LV" dirty="0"/>
              <a:t>saņēmējvalsts situācijai </a:t>
            </a:r>
            <a:r>
              <a:rPr lang="lv-LV" dirty="0" smtClean="0"/>
              <a:t>un vajadzībām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/>
              <a:t>Rezultātu </a:t>
            </a:r>
            <a:r>
              <a:rPr lang="lv-LV" dirty="0" smtClean="0"/>
              <a:t>ilgtspēja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/>
              <a:t>Projekta </a:t>
            </a:r>
            <a:r>
              <a:rPr lang="lv-LV" dirty="0" smtClean="0"/>
              <a:t>loģiskums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Iesniedzēja </a:t>
            </a:r>
            <a:r>
              <a:rPr lang="lv-LV" dirty="0"/>
              <a:t>un partneru </a:t>
            </a:r>
            <a:r>
              <a:rPr lang="lv-LV" dirty="0" smtClean="0"/>
              <a:t>kompetence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Budžeta </a:t>
            </a:r>
            <a:r>
              <a:rPr lang="lv-LV" dirty="0"/>
              <a:t>novērtējums</a:t>
            </a:r>
          </a:p>
        </p:txBody>
      </p:sp>
    </p:spTree>
    <p:extLst>
      <p:ext uri="{BB962C8B-B14F-4D97-AF65-F5344CB8AC3E}">
        <p14:creationId xmlns:p14="http://schemas.microsoft.com/office/powerpoint/2010/main" val="7166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iesniegumu izvērtēšana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u="sng" dirty="0" smtClean="0"/>
              <a:t>Papildu kritēriji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Partnerība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/>
              <a:t>Saņēmējvalsts </a:t>
            </a:r>
            <a:r>
              <a:rPr lang="lv-LV" dirty="0" smtClean="0"/>
              <a:t>prioritāte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/>
              <a:t>Horizontālie </a:t>
            </a:r>
            <a:r>
              <a:rPr lang="lv-LV" dirty="0" smtClean="0"/>
              <a:t>principi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/>
              <a:t>Līdzfinansējums</a:t>
            </a:r>
          </a:p>
        </p:txBody>
      </p:sp>
    </p:spTree>
    <p:extLst>
      <p:ext uri="{BB962C8B-B14F-4D97-AF65-F5344CB8AC3E}">
        <p14:creationId xmlns:p14="http://schemas.microsoft.com/office/powerpoint/2010/main" val="39305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6172200" y="76200"/>
            <a:ext cx="2322022" cy="2211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Konkursa mērķis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98485"/>
            <a:ext cx="8496299" cy="3727680"/>
          </a:xfrm>
        </p:spPr>
        <p:txBody>
          <a:bodyPr/>
          <a:lstStyle/>
          <a:p>
            <a:pPr algn="ctr"/>
            <a:r>
              <a:rPr lang="lv-LV" dirty="0"/>
              <a:t>Konkursa mērķis ir atbalstīt </a:t>
            </a:r>
            <a:r>
              <a:rPr lang="lv-LV" b="1" dirty="0" smtClean="0"/>
              <a:t>attīstības </a:t>
            </a:r>
            <a:r>
              <a:rPr lang="lv-LV" b="1" dirty="0"/>
              <a:t>sadarbības </a:t>
            </a:r>
            <a:r>
              <a:rPr lang="lv-LV" dirty="0"/>
              <a:t>projektu īstenošanu </a:t>
            </a:r>
            <a:r>
              <a:rPr lang="lv-LV" dirty="0" smtClean="0"/>
              <a:t>attīstības valstīs</a:t>
            </a:r>
          </a:p>
          <a:p>
            <a:pPr algn="ctr"/>
            <a:endParaRPr lang="lv-LV" dirty="0"/>
          </a:p>
          <a:p>
            <a:pPr algn="ctr"/>
            <a:r>
              <a:rPr lang="lv-LV" b="1" dirty="0" smtClean="0"/>
              <a:t>Attīstības </a:t>
            </a:r>
            <a:r>
              <a:rPr lang="lv-LV" b="1" dirty="0"/>
              <a:t>sadarbība </a:t>
            </a:r>
            <a:r>
              <a:rPr lang="lv-LV" dirty="0"/>
              <a:t>ir palīdzības sniegšana mazāk attīstītām valstīm, lai veicinātu šo valstu un to sabiedrību ilgtermiņa sociālo un ekonomisko </a:t>
            </a:r>
            <a:r>
              <a:rPr lang="lv-LV" dirty="0" smtClean="0"/>
              <a:t>attīstību</a:t>
            </a:r>
            <a:endParaRPr lang="lv-LV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iesniegumu izvērtēšana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Maksimālais punktu </a:t>
            </a:r>
            <a:r>
              <a:rPr lang="lv-LV" dirty="0" smtClean="0"/>
              <a:t>skaits ir 65 </a:t>
            </a:r>
            <a:r>
              <a:rPr lang="lv-LV" dirty="0"/>
              <a:t>punkti. </a:t>
            </a:r>
            <a:endParaRPr lang="lv-LV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Projekta </a:t>
            </a:r>
            <a:r>
              <a:rPr lang="lv-LV" dirty="0"/>
              <a:t>iesniegumu uzskata par atbilstošu izvērtēšanas kritērijiem, ja tas ir novērtēts ar kopsummā vismaz 45 punktiem. </a:t>
            </a:r>
            <a:endParaRPr lang="lv-LV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Divu </a:t>
            </a:r>
            <a:r>
              <a:rPr lang="lv-LV" dirty="0"/>
              <a:t>gadu projekta iesniegumu uzskata par atbilstošu izvērtēšanas kritērijiem, ja tas ir novērtēts </a:t>
            </a:r>
            <a:r>
              <a:rPr lang="lv-LV" dirty="0" smtClean="0"/>
              <a:t>kopsummā </a:t>
            </a:r>
            <a:r>
              <a:rPr lang="lv-LV" dirty="0"/>
              <a:t>vismaz </a:t>
            </a:r>
            <a:r>
              <a:rPr lang="lv-LV" dirty="0" smtClean="0"/>
              <a:t>ar 50 </a:t>
            </a:r>
            <a:r>
              <a:rPr lang="lv-LV" dirty="0"/>
              <a:t>punktiem. </a:t>
            </a:r>
            <a:endParaRPr lang="lv-LV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Ja </a:t>
            </a:r>
            <a:r>
              <a:rPr lang="lv-LV" dirty="0"/>
              <a:t>divu gadu projekts nav ieguvis 50 punktus, taču ir ieguvis vismaz 45 punktus, tas var pretendēt uz 1 gada projekta finansējumu, atbilstoši pārstrādājot pieteikumu.</a:t>
            </a: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1137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Pēc rezultātu paziņošanas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Konkursa rezultāti (projekta īstenotājs un projekta nosaukums) tiks publicēti ministrijas mājaslapā; informēsim arī e-pastā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Pēc tam tiks gatavoti lēmumi par granta piešķiršanu, piešķiršanu ar nosacījumiem (norādīti lēmumā) vai nepiešķiršanu un izsūtīti elektroniski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Grantu saņēmējiem tiks organizēta sanāksme, kurā izskaidrosim projekta atskaišu sagatavošanas, publicitātes u.c.</a:t>
            </a:r>
            <a:r>
              <a:rPr lang="lv-LV" dirty="0"/>
              <a:t> </a:t>
            </a:r>
            <a:r>
              <a:rPr lang="lv-LV" dirty="0" smtClean="0"/>
              <a:t>prasības projektu īstenošanai</a:t>
            </a:r>
          </a:p>
        </p:txBody>
      </p:sp>
    </p:spTree>
    <p:extLst>
      <p:ext uri="{BB962C8B-B14F-4D97-AF65-F5344CB8AC3E}">
        <p14:creationId xmlns:p14="http://schemas.microsoft.com/office/powerpoint/2010/main" val="40015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lv-LV" dirty="0" smtClean="0"/>
              <a:t>Jautājumi?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261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6000" y="4953000"/>
            <a:ext cx="6400800" cy="838200"/>
          </a:xfrm>
        </p:spPr>
        <p:txBody>
          <a:bodyPr>
            <a:noAutofit/>
          </a:bodyPr>
          <a:lstStyle/>
          <a:p>
            <a:pPr algn="l"/>
            <a:r>
              <a:rPr lang="lv-LV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Ilze Kociņa-Gavrilova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v-LV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sadarbības politikas nodaļas vecākā referente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v-LV" sz="1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Ilze.Kocina-Gavrilova@mfa.gov.lv</a:t>
            </a:r>
            <a:endParaRPr lang="lv-LV" sz="1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6096000"/>
            <a:ext cx="6400800" cy="457200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Rīga, 31.01.2023.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2286000" y="1143000"/>
            <a:ext cx="6324600" cy="31242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5741988" algn="l"/>
              </a:tabLst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Jautājumu gadījumā varat vērsties pie mums, </a:t>
            </a:r>
            <a:br>
              <a:rPr lang="lv-LV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zvanot uz tālruni 67015967 vai </a:t>
            </a:r>
            <a:br>
              <a:rPr lang="lv-LV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rakstot uz e-pasta </a:t>
            </a: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adresi</a:t>
            </a:r>
            <a:br>
              <a:rPr lang="lv-LV" sz="2400" dirty="0">
                <a:latin typeface="Times New Roman" pitchFamily="18" charset="0"/>
                <a:cs typeface="Times New Roman" pitchFamily="18" charset="0"/>
              </a:rPr>
            </a:br>
            <a:r>
              <a:rPr lang="lv-LV" sz="2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AttistibasSadarbiba@mfa.gov.lv</a:t>
            </a: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Finansējums</a:t>
            </a:r>
            <a:endParaRPr lang="lv-LV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lv-LV" sz="2000" dirty="0" smtClean="0"/>
          </a:p>
          <a:p>
            <a:pPr lvl="0"/>
            <a:r>
              <a:rPr lang="lv-LV" dirty="0" smtClean="0"/>
              <a:t>Projektu </a:t>
            </a:r>
            <a:r>
              <a:rPr lang="lv-LV" dirty="0"/>
              <a:t>realizēšanai kopējais pieejamais finansējums gadā ir 759 776,83 eiro. </a:t>
            </a:r>
            <a:endParaRPr lang="lv-LV" dirty="0" smtClean="0"/>
          </a:p>
          <a:p>
            <a:pPr lvl="0"/>
            <a:endParaRPr lang="lv-LV" dirty="0"/>
          </a:p>
          <a:p>
            <a:pPr lvl="0"/>
            <a:r>
              <a:rPr lang="lv-LV" dirty="0" smtClean="0"/>
              <a:t>Viena </a:t>
            </a:r>
            <a:r>
              <a:rPr lang="lv-LV" dirty="0"/>
              <a:t>attīstības sadarbības granta projekta apjoms ir no 20 000 līdz 60 000 eiro gadā</a:t>
            </a:r>
            <a:r>
              <a:rPr lang="lv-LV" dirty="0" smtClean="0"/>
              <a:t>.</a:t>
            </a:r>
          </a:p>
          <a:p>
            <a:pPr lvl="0"/>
            <a:endParaRPr lang="lv-LV" dirty="0"/>
          </a:p>
          <a:p>
            <a:pPr lvl="0"/>
            <a:r>
              <a:rPr lang="lv-LV" dirty="0" smtClean="0"/>
              <a:t>Iespējams īstenot projektus 1 vai 2 gadu periodā.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7067548" y="76201"/>
            <a:ext cx="200025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Prioritātes partnervalstīs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z="2000" u="sng" dirty="0" smtClean="0"/>
              <a:t>Ukraina</a:t>
            </a:r>
            <a:endParaRPr lang="lv-LV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P</a:t>
            </a:r>
            <a:r>
              <a:rPr lang="lv-LV" sz="1800" dirty="0" smtClean="0"/>
              <a:t>ubliskās </a:t>
            </a:r>
            <a:r>
              <a:rPr lang="lv-LV" sz="1800" dirty="0"/>
              <a:t>pārvaldes attīstība un spēju stiprināšana, t.sk. darbs krīzē; likuma vara un tiesiskums, cīņa pret korupciju; pilsoniskās sabiedrības attīstība un demokrātiskas līdzdalības veicināšana; </a:t>
            </a:r>
            <a:r>
              <a:rPr lang="lv-LV" sz="1800" dirty="0" smtClean="0"/>
              <a:t>decentralizācija;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P</a:t>
            </a:r>
            <a:r>
              <a:rPr lang="lv-LV" sz="1800" dirty="0" smtClean="0"/>
              <a:t>alīdzības </a:t>
            </a:r>
            <a:r>
              <a:rPr lang="lv-LV" sz="1800" dirty="0"/>
              <a:t>sniegšanas un atbalsta sistēmas attīstība Ukrainā, kā arī atbalsts personām, kas cietušas no Krievijas militāras agresijas un uzturas Ukrainā, tām sniedzot medicīnisku, psiholoģisku, juridisku un praktisku </a:t>
            </a:r>
            <a:r>
              <a:rPr lang="lv-LV" sz="1800" dirty="0" smtClean="0"/>
              <a:t>palīdzību;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S</a:t>
            </a:r>
            <a:r>
              <a:rPr lang="lv-LV" sz="1800" dirty="0" smtClean="0"/>
              <a:t>abiedrības </a:t>
            </a:r>
            <a:r>
              <a:rPr lang="lv-LV" sz="1800" dirty="0"/>
              <a:t>noturības stiprināšana pret dezinformāciju, atbalsts medijiem, </a:t>
            </a:r>
            <a:r>
              <a:rPr lang="lv-LV" sz="1800" dirty="0" smtClean="0"/>
              <a:t>kiberdrošība;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U</a:t>
            </a:r>
            <a:r>
              <a:rPr lang="lv-LV" sz="1800" dirty="0" smtClean="0"/>
              <a:t>zņēmējdarbības</a:t>
            </a:r>
            <a:r>
              <a:rPr lang="lv-LV" sz="1800" dirty="0"/>
              <a:t>, īpaši mazo un vidējo uzņēmumu, </a:t>
            </a:r>
            <a:r>
              <a:rPr lang="lv-LV" sz="1800" dirty="0" smtClean="0"/>
              <a:t>attīstība.</a:t>
            </a:r>
            <a:endParaRPr lang="lv-LV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7067548" y="76201"/>
            <a:ext cx="200025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Prioritātes partnervalstīs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z="2000" u="sng" dirty="0" smtClean="0"/>
              <a:t>Moldova</a:t>
            </a:r>
            <a:endParaRPr lang="lv-LV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L</a:t>
            </a:r>
            <a:r>
              <a:rPr lang="lv-LV" sz="1800" dirty="0" smtClean="0"/>
              <a:t>ikuma </a:t>
            </a:r>
            <a:r>
              <a:rPr lang="lv-LV" sz="1800" dirty="0"/>
              <a:t>vara un tiesiskums, t.sk. cilvēktiesības; laba finanšu pārvaldība, cīņa pret korupciju; pilsoniskās sabiedrības attīstība un demokrātiskas līdzdalības veicināšana; decentralizācija un reģionālā </a:t>
            </a:r>
            <a:r>
              <a:rPr lang="lv-LV" sz="1800" dirty="0" smtClean="0"/>
              <a:t>attīstība;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 smtClean="0"/>
              <a:t>Publiskās pārvaldes attīstība un spēju stiprināšana, tostarp atbalsts bēgļu no Ukrainas uzņemšanā;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S</a:t>
            </a:r>
            <a:r>
              <a:rPr lang="lv-LV" sz="1800" dirty="0" smtClean="0"/>
              <a:t>abiedrības </a:t>
            </a:r>
            <a:r>
              <a:rPr lang="lv-LV" sz="1800" dirty="0"/>
              <a:t>noturības stiprināšana pret dezinformāciju, </a:t>
            </a:r>
            <a:r>
              <a:rPr lang="lv-LV" sz="1800" dirty="0" err="1"/>
              <a:t>medijpratība</a:t>
            </a:r>
            <a:r>
              <a:rPr lang="lv-LV" sz="1800" dirty="0"/>
              <a:t>, stratēģiskā komunikācija, atbalsts plašsaziņas </a:t>
            </a:r>
            <a:r>
              <a:rPr lang="lv-LV" sz="1800" dirty="0" smtClean="0"/>
              <a:t>līdzekļiem;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U</a:t>
            </a:r>
            <a:r>
              <a:rPr lang="lv-LV" sz="1800" dirty="0" smtClean="0"/>
              <a:t>zņēmējdarbības</a:t>
            </a:r>
            <a:r>
              <a:rPr lang="lv-LV" sz="1800" dirty="0"/>
              <a:t>, īpaši mazo un vidējo uzņēmumu, attīstība un </a:t>
            </a:r>
            <a:r>
              <a:rPr lang="lv-LV" sz="1800" dirty="0" smtClean="0"/>
              <a:t>digitalizācija;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 smtClean="0"/>
              <a:t>Sabiedrības </a:t>
            </a:r>
            <a:r>
              <a:rPr lang="lv-LV" sz="1800" dirty="0"/>
              <a:t>un institūciju spēju stiprināšana attiecībā uz klimata pārmaiņu mazināšanu un pielāgošanos klimata </a:t>
            </a:r>
            <a:r>
              <a:rPr lang="lv-LV" sz="1800" dirty="0" smtClean="0"/>
              <a:t>pārmaiņām.</a:t>
            </a:r>
            <a:endParaRPr lang="lv-LV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7067548" y="76201"/>
            <a:ext cx="200025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Prioritātes partnervalstīs</a:t>
            </a:r>
            <a:endParaRPr lang="lv-LV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000" u="sng" dirty="0" smtClean="0"/>
              <a:t>Gruzija</a:t>
            </a:r>
            <a:endParaRPr lang="lv-LV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P</a:t>
            </a:r>
            <a:r>
              <a:rPr lang="lv-LV" sz="1800" dirty="0" smtClean="0"/>
              <a:t>ubliskās </a:t>
            </a:r>
            <a:r>
              <a:rPr lang="lv-LV" sz="1800" dirty="0"/>
              <a:t>pārvaldes attīstība un spēju stiprināšana; likuma vara un tiesiskums, t.sk. cilvēktiesību veicināšana; pilsoniskās sabiedrības attīstība un demokrātiskas līdzdalības veicināšana, reģionālā </a:t>
            </a:r>
            <a:r>
              <a:rPr lang="lv-LV" sz="1800" dirty="0" smtClean="0"/>
              <a:t>attīstība;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 smtClean="0"/>
              <a:t>Sabiedrības </a:t>
            </a:r>
            <a:r>
              <a:rPr lang="lv-LV" sz="1800" dirty="0"/>
              <a:t>noturības stiprināšana pret </a:t>
            </a:r>
            <a:r>
              <a:rPr lang="lv-LV" sz="1800" dirty="0" smtClean="0"/>
              <a:t>dezinformāciju, </a:t>
            </a:r>
            <a:r>
              <a:rPr lang="lv-LV" sz="1800" dirty="0" err="1" smtClean="0"/>
              <a:t>medijpratība</a:t>
            </a:r>
            <a:r>
              <a:rPr lang="lv-LV" sz="1800" dirty="0" smtClean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U</a:t>
            </a:r>
            <a:r>
              <a:rPr lang="lv-LV" sz="1800" dirty="0" smtClean="0"/>
              <a:t>zņēmējdarbības</a:t>
            </a:r>
            <a:r>
              <a:rPr lang="lv-LV" sz="1800" dirty="0"/>
              <a:t>, īpaši mazo un vidējo uzņēmumu, attīstība un </a:t>
            </a:r>
            <a:r>
              <a:rPr lang="lv-LV" sz="1800" dirty="0" smtClean="0"/>
              <a:t>digitalizācija;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 smtClean="0"/>
              <a:t>Sabiedrības </a:t>
            </a:r>
            <a:r>
              <a:rPr lang="lv-LV" sz="1800" dirty="0"/>
              <a:t>un institūciju spēju stiprināšana attiecībā uz klimata pārmaiņu mazināšanu un pielāgošanos klimata </a:t>
            </a:r>
            <a:r>
              <a:rPr lang="lv-LV" sz="1800" dirty="0" smtClean="0"/>
              <a:t>pārmaiņām.</a:t>
            </a:r>
            <a:endParaRPr lang="lv-LV" sz="1800" dirty="0"/>
          </a:p>
          <a:p>
            <a:pPr lvl="0"/>
            <a:endParaRPr lang="lv-LV" sz="1800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7067548" y="76201"/>
            <a:ext cx="200025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Prioritātes partnervalstīs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lv-LV" sz="2000" u="sng" dirty="0" smtClean="0"/>
          </a:p>
          <a:p>
            <a:pPr lvl="0"/>
            <a:r>
              <a:rPr lang="lv-LV" sz="2000" u="sng" dirty="0" smtClean="0"/>
              <a:t>Baltkrievijas </a:t>
            </a:r>
            <a:r>
              <a:rPr lang="lv-LV" sz="2000" u="sng" dirty="0"/>
              <a:t>pilsoniskās sabiedrības </a:t>
            </a:r>
            <a:r>
              <a:rPr lang="lv-LV" sz="2000" u="sng" dirty="0" smtClean="0"/>
              <a:t>atbalsts </a:t>
            </a:r>
            <a:r>
              <a:rPr lang="lv-LV" sz="2000" b="1" u="sng" dirty="0"/>
              <a:t>ārpus</a:t>
            </a:r>
            <a:r>
              <a:rPr lang="lv-LV" sz="2000" u="sng" dirty="0"/>
              <a:t> </a:t>
            </a:r>
            <a:r>
              <a:rPr lang="lv-LV" sz="2000" u="sng" dirty="0" smtClean="0"/>
              <a:t>Baltkrievijas</a:t>
            </a:r>
          </a:p>
          <a:p>
            <a:pPr lvl="0"/>
            <a:r>
              <a:rPr lang="lv-LV" sz="1800" dirty="0" smtClean="0"/>
              <a:t>Atbalsta </a:t>
            </a:r>
            <a:r>
              <a:rPr lang="lv-LV" sz="1800" dirty="0"/>
              <a:t>sniegšana pilsoniskās sabiedrības attīstībai, demokrātiskas līdzdalības veicināšanai un mediju brīvības </a:t>
            </a:r>
            <a:r>
              <a:rPr lang="lv-LV" sz="1800" dirty="0" smtClean="0"/>
              <a:t>stiprināšanai.</a:t>
            </a:r>
          </a:p>
          <a:p>
            <a:pPr lvl="0"/>
            <a:endParaRPr lang="lv-LV" sz="1800" dirty="0"/>
          </a:p>
          <a:p>
            <a:pPr lvl="0" algn="just"/>
            <a:r>
              <a:rPr lang="lv-LV" sz="1800" dirty="0" smtClean="0"/>
              <a:t>! Sadarbības </a:t>
            </a:r>
            <a:r>
              <a:rPr lang="lv-LV" sz="1800" dirty="0"/>
              <a:t>partneris nevar būt Baltkrievijas valsts iestādes, politiskās partijas vai apvienības</a:t>
            </a:r>
            <a:r>
              <a:rPr lang="lv-LV" sz="1800" dirty="0" smtClean="0"/>
              <a:t>, </a:t>
            </a:r>
            <a:r>
              <a:rPr lang="lv-LV" sz="1800" dirty="0"/>
              <a:t>kā arī tiešās un pastarpinātās valsts pārvaldes iestādes, atvasinātās publiskās personas vai citas ar valsts pārvaldi saistītas institūcijas un personas, kas uzskatāmas par pietuvinātām pašreizējam Baltkrievijas varas režīmam.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7067548" y="76201"/>
            <a:ext cx="200025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7067548" y="76201"/>
            <a:ext cx="2000251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Prioritātes partnervalstīs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33473" y="1616085"/>
            <a:ext cx="6934200" cy="4525965"/>
          </a:xfrm>
        </p:spPr>
        <p:txBody>
          <a:bodyPr/>
          <a:lstStyle/>
          <a:p>
            <a:r>
              <a:rPr lang="lv-LV" sz="2000" u="sng" dirty="0"/>
              <a:t>Centrālāzijas </a:t>
            </a:r>
            <a:r>
              <a:rPr lang="lv-LV" sz="2000" u="sng" dirty="0" smtClean="0"/>
              <a:t>valstis </a:t>
            </a:r>
            <a:r>
              <a:rPr lang="lv-LV" sz="2000" u="sng" dirty="0"/>
              <a:t>(Kirgizstāna, Tadžikistāna, Uzbekistāna</a:t>
            </a:r>
            <a:r>
              <a:rPr lang="lv-LV" sz="2000" u="sng" dirty="0" smtClean="0"/>
              <a:t>)</a:t>
            </a:r>
            <a:endParaRPr lang="lv-LV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P</a:t>
            </a:r>
            <a:r>
              <a:rPr lang="lv-LV" sz="1800" dirty="0" smtClean="0"/>
              <a:t>ubliskās </a:t>
            </a:r>
            <a:r>
              <a:rPr lang="lv-LV" sz="1800" dirty="0"/>
              <a:t>pārvaldes attīstība un spēju stiprināšana; likuma vara un tiesiskums, pilsoniskās sabiedrības attīstība un demokrātiskas līdzdalības veicināšana, cīņa pret korupciju; reģionālā </a:t>
            </a:r>
            <a:r>
              <a:rPr lang="lv-LV" sz="1800" dirty="0" smtClean="0"/>
              <a:t>attīstība;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U</a:t>
            </a:r>
            <a:r>
              <a:rPr lang="lv-LV" sz="1800" dirty="0" smtClean="0"/>
              <a:t>zņēmējdarbības</a:t>
            </a:r>
            <a:r>
              <a:rPr lang="lv-LV" sz="1800" dirty="0"/>
              <a:t>, īpaši mazo un vidējo uzņēmumu </a:t>
            </a:r>
            <a:r>
              <a:rPr lang="lv-LV" sz="1800" dirty="0" smtClean="0"/>
              <a:t>attīstība;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S</a:t>
            </a:r>
            <a:r>
              <a:rPr lang="lv-LV" sz="1800" dirty="0" smtClean="0"/>
              <a:t>abiedrības </a:t>
            </a:r>
            <a:r>
              <a:rPr lang="lv-LV" sz="1800" dirty="0"/>
              <a:t>un institūciju spēju stiprināšana attiecībā uz klimata pārmaiņu mazināšanu un pielāgošanos klimata pārmaiņām; pasākumi, lai cīnītos pret klimata pārmaiņām un to </a:t>
            </a:r>
            <a:r>
              <a:rPr lang="lv-LV" sz="1800" dirty="0" smtClean="0"/>
              <a:t>ietekmi;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 smtClean="0"/>
              <a:t>Dzimumu </a:t>
            </a:r>
            <a:r>
              <a:rPr lang="lv-LV" sz="1800" dirty="0"/>
              <a:t>līdztiesība un sieviešu politiskās, ekonomiskās un sociālās līdzdalības </a:t>
            </a:r>
            <a:r>
              <a:rPr lang="lv-LV" sz="1800" dirty="0" smtClean="0"/>
              <a:t>veicināšana.</a:t>
            </a:r>
          </a:p>
        </p:txBody>
      </p:sp>
    </p:spTree>
    <p:extLst>
      <p:ext uri="{BB962C8B-B14F-4D97-AF65-F5344CB8AC3E}">
        <p14:creationId xmlns:p14="http://schemas.microsoft.com/office/powerpoint/2010/main" val="32385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7067548" y="76201"/>
            <a:ext cx="2000251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Prioritātes partnervalstīs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33473" y="1616085"/>
            <a:ext cx="6934200" cy="4525965"/>
          </a:xfrm>
        </p:spPr>
        <p:txBody>
          <a:bodyPr/>
          <a:lstStyle/>
          <a:p>
            <a:r>
              <a:rPr lang="lv-LV" sz="2000" u="sng" dirty="0"/>
              <a:t>Citās attīstības valstīs, jo īpaši Āfrikas </a:t>
            </a:r>
            <a:r>
              <a:rPr lang="lv-LV" sz="2000" u="sng" dirty="0" smtClean="0"/>
              <a:t>reģionā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I</a:t>
            </a:r>
            <a:r>
              <a:rPr lang="lv-LV" sz="1800" dirty="0" smtClean="0"/>
              <a:t>eguldījums </a:t>
            </a:r>
            <a:r>
              <a:rPr lang="lv-LV" sz="1800" dirty="0"/>
              <a:t>globālu izaicinājumu risināšanā, tādās jomās kā digitalizācija, klimata pārmaiņas, globālā pārtikas krīze, kā arī izglītības pieejamības, ekonomikas un uzņēmējdarbības attīstības un sieviešu politiskās, ekonomiskās un sociālās līdzdalības </a:t>
            </a:r>
            <a:r>
              <a:rPr lang="lv-LV" sz="1800" dirty="0" smtClean="0"/>
              <a:t>veicināšanā;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 smtClean="0"/>
              <a:t>Miera </a:t>
            </a:r>
            <a:r>
              <a:rPr lang="lv-LV" sz="1800" dirty="0"/>
              <a:t>un taisnīguma veicināšana, atbalsts efektīvām, atbildīgām un iekļaujošām </a:t>
            </a:r>
            <a:r>
              <a:rPr lang="lv-LV" sz="1800" dirty="0" smtClean="0"/>
              <a:t>institūcijām.</a:t>
            </a:r>
          </a:p>
        </p:txBody>
      </p:sp>
    </p:spTree>
    <p:extLst>
      <p:ext uri="{BB962C8B-B14F-4D97-AF65-F5344CB8AC3E}">
        <p14:creationId xmlns:p14="http://schemas.microsoft.com/office/powerpoint/2010/main" val="30665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0C0FDE94D101494BBE2C6AAC3DC838F7" ma:contentTypeVersion="2" ma:contentTypeDescription="Izveidot jaunu dokumentu." ma:contentTypeScope="" ma:versionID="99a7d99e6fb757e674bc4237b62d094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388fc5a1b885f5c9a50e829409260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ākuma datuma plānošana" ma:description="" ma:internalName="PublishingStartDate">
      <xsd:simpleType>
        <xsd:restriction base="dms:Unknown"/>
      </xsd:simpleType>
    </xsd:element>
    <xsd:element name="PublishingExpirationDate" ma:index="9" nillable="true" ma:displayName="Beigu datuma plānošana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18016B9-7813-4F90-B323-1F34971AF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A1A863-B3CC-4A05-B4FB-14B65D4816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3EF5D2-68B0-4CF9-906A-9E22352FCA1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1154</Words>
  <Application>Microsoft Office PowerPoint</Application>
  <PresentationFormat>On-screen Show (4:3)</PresentationFormat>
  <Paragraphs>149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GRANTA PROJEKTU KONKURSS   «Atbalsts attīstības sadarbības projektiem  Latvijas Republikas noteiktajās saņēmējvalstīs» </vt:lpstr>
      <vt:lpstr>Konkursa mērķis </vt:lpstr>
      <vt:lpstr>Finansējums</vt:lpstr>
      <vt:lpstr>Prioritātes partnervalstīs</vt:lpstr>
      <vt:lpstr>Prioritātes partnervalstīs</vt:lpstr>
      <vt:lpstr>Prioritātes partnervalstīs</vt:lpstr>
      <vt:lpstr>Prioritātes partnervalstīs</vt:lpstr>
      <vt:lpstr>Prioritātes partnervalstīs</vt:lpstr>
      <vt:lpstr>Prioritātes partnervalstīs</vt:lpstr>
      <vt:lpstr>Svarīgi zināt</vt:lpstr>
      <vt:lpstr>Projekta iesniedzēji, sadarbības partneri un līdzfinansētāji</vt:lpstr>
      <vt:lpstr>Iesniedzamie dokumenti</vt:lpstr>
      <vt:lpstr>Pieļaujamās dokumentu valodas</vt:lpstr>
      <vt:lpstr>Ieteikumi budžeta tāmes plānošanai</vt:lpstr>
      <vt:lpstr>Ieteikumi budžeta tāmes plānošanai</vt:lpstr>
      <vt:lpstr>Ieteikumi budžeta tāmes plānošanai</vt:lpstr>
      <vt:lpstr>Projekta iesniegumu tehniskā atlase</vt:lpstr>
      <vt:lpstr>Projekta iesniegumu izvērtēšana </vt:lpstr>
      <vt:lpstr>Projekta iesniegumu izvērtēšana </vt:lpstr>
      <vt:lpstr>Projekta iesniegumu izvērtēšana</vt:lpstr>
      <vt:lpstr>Pēc rezultātu paziņošanas</vt:lpstr>
      <vt:lpstr>Jautājumi?</vt:lpstr>
      <vt:lpstr>Jautājumu gadījumā varat vērsties pie mums,  zvanot uz tālruni 67015967 vai  rakstot uz e-pasta adresi AttistibasSadarbiba@mfa.gov.lv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tēmas nosaukums</dc:title>
  <dc:creator>Dagnija</dc:creator>
  <cp:lastModifiedBy>Ilze Kocina-Gavrilova</cp:lastModifiedBy>
  <cp:revision>105</cp:revision>
  <dcterms:created xsi:type="dcterms:W3CDTF">2006-08-16T00:00:00Z</dcterms:created>
  <dcterms:modified xsi:type="dcterms:W3CDTF">2023-02-03T09:05:43Z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0x0101000C0FDE94D101494BBE2C6AAC3DC838F7</vt:lpwstr>
  </property>
</Properties>
</file>