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notesMasterIdLst>
    <p:notesMasterId r:id="rId27"/>
  </p:notesMasterIdLst>
  <p:sldIdLst>
    <p:sldId id="256" r:id="rId3"/>
    <p:sldId id="2145706882" r:id="rId4"/>
    <p:sldId id="2145706881" r:id="rId5"/>
    <p:sldId id="2145706886" r:id="rId6"/>
    <p:sldId id="2145706889" r:id="rId7"/>
    <p:sldId id="2145706887" r:id="rId8"/>
    <p:sldId id="2145706864" r:id="rId9"/>
    <p:sldId id="2145706885" r:id="rId10"/>
    <p:sldId id="2145706891" r:id="rId11"/>
    <p:sldId id="2145706892" r:id="rId12"/>
    <p:sldId id="2145706893" r:id="rId13"/>
    <p:sldId id="2145706894" r:id="rId14"/>
    <p:sldId id="2145706895" r:id="rId15"/>
    <p:sldId id="2145706896" r:id="rId16"/>
    <p:sldId id="2145706897" r:id="rId17"/>
    <p:sldId id="2145706898" r:id="rId18"/>
    <p:sldId id="2145706899" r:id="rId19"/>
    <p:sldId id="2145706900" r:id="rId20"/>
    <p:sldId id="2145706901" r:id="rId21"/>
    <p:sldId id="2145706902" r:id="rId22"/>
    <p:sldId id="2145706903" r:id="rId23"/>
    <p:sldId id="276" r:id="rId24"/>
    <p:sldId id="2145706879" r:id="rId25"/>
    <p:sldId id="2145706905" r:id="rId26"/>
  </p:sldIdLst>
  <p:sldSz cx="18288000" cy="10287000"/>
  <p:notesSz cx="6858000" cy="9144000"/>
  <p:embeddedFontLst>
    <p:embeddedFont>
      <p:font typeface="Garet Bold" panose="020B0604020202020204" charset="0"/>
      <p:regular r:id="rId28"/>
    </p:embeddedFont>
    <p:embeddedFont>
      <p:font typeface="Inter" panose="020B0604020202020204" charset="0"/>
      <p:regular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247" autoAdjust="0"/>
  </p:normalViewPr>
  <p:slideViewPr>
    <p:cSldViewPr>
      <p:cViewPr>
        <p:scale>
          <a:sx n="60" d="100"/>
          <a:sy n="60" d="100"/>
        </p:scale>
        <p:origin x="1296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C3E51-D1A3-4DF0-9543-E297CFFDB686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E9ECA-7550-4F2A-96F9-5351830AD8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596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E9ECA-7550-4F2A-96F9-5351830AD8FC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10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876D9-4C20-8266-332C-695D39490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D32C1-677D-A7C5-2DCE-09D39D458B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EB2D7D-5D76-EE1A-19B5-8E8157C62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D9B7D-5BBF-075E-4855-31F62715EA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E9ECA-7550-4F2A-96F9-5351830AD8FC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897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C39B2-F85C-8D6F-47F3-9E2820024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2A18C6-9C35-B79F-EDA2-A55F549D7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9B31A3-1417-C824-335C-52A2F04DA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5D9BE-B6E8-DA74-153B-DB2176FB3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E9ECA-7550-4F2A-96F9-5351830AD8FC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754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FAD06-189E-39BF-9505-3A89630AA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37E5A-8F85-BA8D-B88F-1D77A4323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3B76F-D9BA-55A4-B527-180E4178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8F9F-CE8E-48B1-8E68-9792AC14F7F0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27B27-BDC9-39C4-1F63-7B39F25A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85404-70AF-46BF-EB61-F6F231DF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C84A-DCBB-44B9-94A1-9D42D1903D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1746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5A52-6149-1857-B154-10659000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09AF3-74F8-13FA-DCDF-188820475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78D35-D917-63BE-C3CB-9185F031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8F9F-CE8E-48B1-8E68-9792AC14F7F0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BCE79-7334-5A68-54DA-BF8279EB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A2493-8A1D-2883-6640-7F4AD0D4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C84A-DCBB-44B9-94A1-9D42D1903D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483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48345-609E-C235-05C8-1BDF1F8E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28A1A-E44C-1EA0-AB52-069E2EF0C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A4B2F-A0D8-52EB-5B7D-3493D240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8F9F-CE8E-48B1-8E68-9792AC14F7F0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EB9C3-E310-AAF6-7596-4BBC0F0C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3EEAA-8328-95D2-449E-01C8C462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C84A-DCBB-44B9-94A1-9D42D1903D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0494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41E7-42C6-F46B-380C-10A2AF46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DB77-9CE3-01A9-AE71-C79382C47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DC0D1-08E0-FDB8-26E2-890A5A7F9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D081B-32EA-364C-3C2A-A8DB467E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8F9F-CE8E-48B1-8E68-9792AC14F7F0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9363F-07D5-0BCA-0732-FE95E680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EADBB-0336-3BDC-0F73-833D16F0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C84A-DCBB-44B9-94A1-9D42D1903D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123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8788-3C45-3844-2D38-3AB88F18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9BC3E-3095-4B86-40B6-13CEB785A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79D44-507F-EBA1-5C14-3EE7AEE77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BE8E4-EE8B-71D0-8B00-4DAA190D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7A5E1-8968-1401-EBFB-9E346DE2E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CC15C-3FC8-B716-6DEB-D5C1AC70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8F9F-CE8E-48B1-8E68-9792AC14F7F0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987131-3303-6415-8F9D-92A2F18D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504BC-7110-45BF-426F-10DBB06E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C84A-DCBB-44B9-94A1-9D42D1903D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871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6C33E-4664-7AC2-3E6E-B22B2152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D7FC0-3D11-D41E-5522-B18CEF4E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8F9F-CE8E-48B1-8E68-9792AC14F7F0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EF381-41A8-F16F-9C2D-0416613A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68902-A142-AF96-C3C6-A9799487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C84A-DCBB-44B9-94A1-9D42D1903D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8135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B17B7-BA24-6709-5C8C-083AB703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8F9F-CE8E-48B1-8E68-9792AC14F7F0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8269D-E66A-5026-66AF-32F6664B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B9232-3A4F-1B2B-C448-51CD75D3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C84A-DCBB-44B9-94A1-9D42D1903D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5331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D84F-5209-19DE-E45B-53B487E68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F3D6-41D3-A9F6-A2AA-C4AB0BB5D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56B93-58B4-81EB-BA85-10B724110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2BB6B-0D31-3326-C591-599CAAA4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8F9F-CE8E-48B1-8E68-9792AC14F7F0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CB01E-3D28-03C3-B24D-9B2E8EA1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321AE-E75C-815C-637D-40B8A3E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C84A-DCBB-44B9-94A1-9D42D1903D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338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4A0A-383D-C968-79B1-40878F23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DA596C-9ABB-46E2-758B-1C8F89633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EBA04-CBBB-2613-27EB-D10AC5A21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4B903-D89C-2FD7-A69F-F7E13171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8F9F-CE8E-48B1-8E68-9792AC14F7F0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103FC-0E58-9616-1137-4FCBE6A7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ACC26-7FAA-1F5F-1013-1FC5DD3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C84A-DCBB-44B9-94A1-9D42D1903D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8728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2223-044B-F091-6B4D-5A040F3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CB70F-965E-0519-EA97-C48265648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83260-519F-F0FB-F38F-773DDC97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8F9F-CE8E-48B1-8E68-9792AC14F7F0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667A6-B839-EB65-6B2F-6257F834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B9D6F-F54D-8FBC-C4EE-0EF4F037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C84A-DCBB-44B9-94A1-9D42D1903D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2365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FDBF1-B33C-2DDB-8BCF-50EB4160F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DF039-2D7D-F282-01AF-AC703A8E8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359C8-8F2A-F46E-9F39-BAB8E1B8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8F9F-CE8E-48B1-8E68-9792AC14F7F0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156CA-F58D-8B5E-6B72-414A400DD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F6208-DC2B-438A-0859-6848DA76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C84A-DCBB-44B9-94A1-9D42D1903D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375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BA0780-C0E8-8F61-80DC-B44A3B59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1AF03-3FB9-67C5-97D6-49003865F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AF960-2878-48F2-74B1-8E7AE01FB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7F8F9F-CE8E-48B1-8E68-9792AC14F7F0}" type="datetimeFigureOut">
              <a:rPr lang="lv-LV" smtClean="0"/>
              <a:t>10.12.2025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90B30-4856-10F7-A88B-76C679643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F721-0B3C-4331-9064-3E5192B37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3FC84A-DCBB-44B9-94A1-9D42D1903D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407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84004" y="-266700"/>
            <a:ext cx="5416831" cy="12022429"/>
            <a:chOff x="0" y="0"/>
            <a:chExt cx="2858770" cy="6344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8770" cy="6344920"/>
            </a:xfrm>
            <a:custGeom>
              <a:avLst/>
              <a:gdLst/>
              <a:ahLst/>
              <a:cxnLst/>
              <a:rect l="l" t="t" r="r" b="b"/>
              <a:pathLst>
                <a:path w="2858770" h="6344920">
                  <a:moveTo>
                    <a:pt x="1827530" y="6344920"/>
                  </a:moveTo>
                  <a:lnTo>
                    <a:pt x="0" y="6344920"/>
                  </a:lnTo>
                  <a:lnTo>
                    <a:pt x="0" y="1031240"/>
                  </a:lnTo>
                  <a:cubicBezTo>
                    <a:pt x="0" y="461010"/>
                    <a:pt x="461010" y="0"/>
                    <a:pt x="1031240" y="0"/>
                  </a:cubicBezTo>
                  <a:lnTo>
                    <a:pt x="2858770" y="0"/>
                  </a:lnTo>
                  <a:lnTo>
                    <a:pt x="2858770" y="5313680"/>
                  </a:lnTo>
                  <a:cubicBezTo>
                    <a:pt x="2858770" y="5883910"/>
                    <a:pt x="2397760" y="6344920"/>
                    <a:pt x="1827530" y="6344920"/>
                  </a:cubicBezTo>
                  <a:close/>
                </a:path>
              </a:pathLst>
            </a:custGeom>
            <a:blipFill>
              <a:blip r:embed="rId2"/>
              <a:stretch>
                <a:fillRect l="-113405" r="-119513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7259300" y="7109187"/>
            <a:ext cx="1028700" cy="3177813"/>
            <a:chOff x="0" y="0"/>
            <a:chExt cx="812800" cy="25108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05527" y="9506081"/>
            <a:ext cx="11842469" cy="322603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10" name="Group 10"/>
          <p:cNvGrpSpPr/>
          <p:nvPr/>
        </p:nvGrpSpPr>
        <p:grpSpPr>
          <a:xfrm>
            <a:off x="17259300" y="0"/>
            <a:ext cx="1028700" cy="10287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745307" y="-42240"/>
            <a:ext cx="1343794" cy="10287000"/>
            <a:chOff x="0" y="0"/>
            <a:chExt cx="446365" cy="27093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028185" y="382160"/>
            <a:ext cx="1977164" cy="197716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99699" y="0"/>
                  </a:moveTo>
                  <a:lnTo>
                    <a:pt x="613101" y="0"/>
                  </a:lnTo>
                  <a:cubicBezTo>
                    <a:pt x="666064" y="0"/>
                    <a:pt x="716859" y="21040"/>
                    <a:pt x="754309" y="58491"/>
                  </a:cubicBezTo>
                  <a:cubicBezTo>
                    <a:pt x="791760" y="95941"/>
                    <a:pt x="812800" y="146736"/>
                    <a:pt x="812800" y="199699"/>
                  </a:cubicBezTo>
                  <a:lnTo>
                    <a:pt x="812800" y="613101"/>
                  </a:lnTo>
                  <a:cubicBezTo>
                    <a:pt x="812800" y="666064"/>
                    <a:pt x="791760" y="716859"/>
                    <a:pt x="754309" y="754309"/>
                  </a:cubicBezTo>
                  <a:cubicBezTo>
                    <a:pt x="716859" y="791760"/>
                    <a:pt x="666064" y="812800"/>
                    <a:pt x="613101" y="812800"/>
                  </a:cubicBezTo>
                  <a:lnTo>
                    <a:pt x="199699" y="812800"/>
                  </a:lnTo>
                  <a:cubicBezTo>
                    <a:pt x="146736" y="812800"/>
                    <a:pt x="95941" y="791760"/>
                    <a:pt x="58491" y="754309"/>
                  </a:cubicBezTo>
                  <a:cubicBezTo>
                    <a:pt x="21040" y="716859"/>
                    <a:pt x="0" y="666064"/>
                    <a:pt x="0" y="613101"/>
                  </a:cubicBezTo>
                  <a:lnTo>
                    <a:pt x="0" y="199699"/>
                  </a:lnTo>
                  <a:cubicBezTo>
                    <a:pt x="0" y="146736"/>
                    <a:pt x="21040" y="95941"/>
                    <a:pt x="58491" y="58491"/>
                  </a:cubicBezTo>
                  <a:cubicBezTo>
                    <a:pt x="95941" y="21040"/>
                    <a:pt x="146736" y="0"/>
                    <a:pt x="199699" y="0"/>
                  </a:cubicBezTo>
                  <a:close/>
                </a:path>
              </a:pathLst>
            </a:custGeom>
            <a:solidFill>
              <a:srgbClr val="0F5286">
                <a:alpha val="2980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75392" y="2540967"/>
            <a:ext cx="10298419" cy="1847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44"/>
              </a:lnSpc>
            </a:pPr>
            <a:r>
              <a:rPr lang="en-US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aret Bold"/>
              </a:rPr>
              <a:t> </a:t>
            </a:r>
          </a:p>
          <a:p>
            <a:pPr algn="l">
              <a:lnSpc>
                <a:spcPts val="4944"/>
              </a:lnSpc>
            </a:pPr>
            <a:r>
              <a:rPr lang="en-US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aret Bold"/>
              </a:rPr>
              <a:t>DIASPORAS INVESTĪCIJAS LATVIJĀ</a:t>
            </a:r>
          </a:p>
          <a:p>
            <a:pPr algn="l">
              <a:lnSpc>
                <a:spcPts val="4944"/>
              </a:lnSpc>
            </a:pPr>
            <a:endParaRPr lang="en-US" sz="36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aret Bold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598487" y="4308340"/>
            <a:ext cx="17502348" cy="52113"/>
            <a:chOff x="0" y="0"/>
            <a:chExt cx="3654007" cy="4561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654006" cy="45613"/>
            </a:xfrm>
            <a:custGeom>
              <a:avLst/>
              <a:gdLst/>
              <a:ahLst/>
              <a:cxnLst/>
              <a:rect l="l" t="t" r="r" b="b"/>
              <a:pathLst>
                <a:path w="3654006" h="45613">
                  <a:moveTo>
                    <a:pt x="0" y="0"/>
                  </a:moveTo>
                  <a:lnTo>
                    <a:pt x="3654006" y="0"/>
                  </a:lnTo>
                  <a:lnTo>
                    <a:pt x="3654006" y="45613"/>
                  </a:lnTo>
                  <a:lnTo>
                    <a:pt x="0" y="45613"/>
                  </a:lnTo>
                  <a:close/>
                </a:path>
              </a:pathLst>
            </a:custGeom>
            <a:solidFill>
              <a:srgbClr val="FFD12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3654007" cy="102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2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34494" y="4698741"/>
            <a:ext cx="10974053" cy="3439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lv-LV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Latvijas Universitātes Diasporas un migrācijas pētījumu centra ziņojums par 2025. gada pētījumu “Diasporas investīcijas Latvijai”</a:t>
            </a:r>
            <a:endParaRPr lang="en-GB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4484"/>
              </a:lnSpc>
            </a:pPr>
            <a:endParaRPr lang="lv-LV" sz="3600" b="1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4484"/>
              </a:lnSpc>
            </a:pPr>
            <a:endParaRPr lang="lv-LV" sz="3600" b="1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4484"/>
              </a:lnSpc>
            </a:pPr>
            <a:r>
              <a:rPr lang="lv-LV" sz="3600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lv-LV" sz="3600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are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24459" y="8604228"/>
            <a:ext cx="4406073" cy="444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95"/>
              </a:lnSpc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aret"/>
              </a:rPr>
              <a:t>2025.gada </a:t>
            </a:r>
            <a:r>
              <a:rPr lang="lv-LV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aret"/>
              </a:rPr>
              <a:t>12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aret"/>
              </a:rPr>
              <a:t>.decembris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D2EDC1-7982-CF3F-5DA3-67B21C558AE8}"/>
              </a:ext>
            </a:extLst>
          </p:cNvPr>
          <p:cNvSpPr/>
          <p:nvPr/>
        </p:nvSpPr>
        <p:spPr>
          <a:xfrm rot="16200000">
            <a:off x="12724570" y="5336249"/>
            <a:ext cx="10974710" cy="222189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9574463" y="7804042"/>
            <a:ext cx="2545888" cy="2545888"/>
            <a:chOff x="0" y="0"/>
            <a:chExt cx="812800" cy="812800"/>
          </a:xfrm>
        </p:grpSpPr>
        <p:sp>
          <p:nvSpPr>
            <p:cNvPr id="21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9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AA40F43-E789-ACDF-EB03-CB7BAA928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77" y="514019"/>
            <a:ext cx="5804582" cy="21876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EE0BE-D4EC-FFED-AB6C-471B74D22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F75CC1B-861F-F1A2-9D7E-5E689F4DDA38}"/>
              </a:ext>
            </a:extLst>
          </p:cNvPr>
          <p:cNvGrpSpPr/>
          <p:nvPr/>
        </p:nvGrpSpPr>
        <p:grpSpPr>
          <a:xfrm>
            <a:off x="0" y="0"/>
            <a:ext cx="6172244" cy="10287000"/>
            <a:chOff x="0" y="0"/>
            <a:chExt cx="216748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850D037-18DC-4ADD-B18D-ABE908ED415E}"/>
                </a:ext>
              </a:extLst>
            </p:cNvPr>
            <p:cNvSpPr/>
            <p:nvPr/>
          </p:nvSpPr>
          <p:spPr>
            <a:xfrm>
              <a:off x="0" y="0"/>
              <a:ext cx="2167485" cy="2709333"/>
            </a:xfrm>
            <a:custGeom>
              <a:avLst/>
              <a:gdLst/>
              <a:ahLst/>
              <a:cxnLst/>
              <a:rect l="l" t="t" r="r" b="b"/>
              <a:pathLst>
                <a:path w="2167485" h="2709333">
                  <a:moveTo>
                    <a:pt x="0" y="0"/>
                  </a:moveTo>
                  <a:lnTo>
                    <a:pt x="2167485" y="0"/>
                  </a:lnTo>
                  <a:lnTo>
                    <a:pt x="21674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79BCB5-D3F6-EF5F-3997-92BF836ECC01}"/>
                </a:ext>
              </a:extLst>
            </p:cNvPr>
            <p:cNvSpPr txBox="1"/>
            <p:nvPr/>
          </p:nvSpPr>
          <p:spPr>
            <a:xfrm>
              <a:off x="0" y="-38100"/>
              <a:ext cx="216748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A0A2FC80-3219-90A1-0BBC-F8F845F94D2F}"/>
              </a:ext>
            </a:extLst>
          </p:cNvPr>
          <p:cNvSpPr/>
          <p:nvPr/>
        </p:nvSpPr>
        <p:spPr>
          <a:xfrm>
            <a:off x="533400" y="3086100"/>
            <a:ext cx="1310100" cy="0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F382223-56CE-36C2-17E5-D4CD2761DABD}"/>
              </a:ext>
            </a:extLst>
          </p:cNvPr>
          <p:cNvGrpSpPr/>
          <p:nvPr/>
        </p:nvGrpSpPr>
        <p:grpSpPr>
          <a:xfrm>
            <a:off x="15740861" y="6749958"/>
            <a:ext cx="4596322" cy="4596322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5441EAE-14CD-295A-D04D-8B38623A6CE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E768E55-3C85-1BFF-DE4B-2D2DA71EE32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801B55C0-7BB7-2129-41FB-E7B9177CA413}"/>
              </a:ext>
            </a:extLst>
          </p:cNvPr>
          <p:cNvGrpSpPr/>
          <p:nvPr/>
        </p:nvGrpSpPr>
        <p:grpSpPr>
          <a:xfrm rot="5400000">
            <a:off x="16894740" y="-622270"/>
            <a:ext cx="1479329" cy="1479329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8E390E-DF4E-DA26-5BFE-3BC1101CB31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F5286">
                <a:alpha val="2980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2E59C7A-EAE4-A516-1929-13AB16758F2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C536C3A-00C5-6F98-962C-79C075054DD8}"/>
              </a:ext>
            </a:extLst>
          </p:cNvPr>
          <p:cNvGrpSpPr/>
          <p:nvPr/>
        </p:nvGrpSpPr>
        <p:grpSpPr>
          <a:xfrm rot="5400000">
            <a:off x="17909678" y="256976"/>
            <a:ext cx="771724" cy="771724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2E7514D-D4BF-065F-D4B8-102BD076F66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F5286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3A6EDB2D-B273-B01B-A67F-FC25A0A4B6C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D4C1FF90-B1A7-2E87-2C07-3CC01D42E878}"/>
              </a:ext>
            </a:extLst>
          </p:cNvPr>
          <p:cNvGrpSpPr/>
          <p:nvPr/>
        </p:nvGrpSpPr>
        <p:grpSpPr>
          <a:xfrm>
            <a:off x="9543692" y="7581075"/>
            <a:ext cx="805489" cy="416941"/>
            <a:chOff x="0" y="0"/>
            <a:chExt cx="212145" cy="10981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D1C5717-5484-0194-7DEA-7954DF645A26}"/>
                </a:ext>
              </a:extLst>
            </p:cNvPr>
            <p:cNvSpPr/>
            <p:nvPr/>
          </p:nvSpPr>
          <p:spPr>
            <a:xfrm>
              <a:off x="0" y="0"/>
              <a:ext cx="212145" cy="109812"/>
            </a:xfrm>
            <a:custGeom>
              <a:avLst/>
              <a:gdLst/>
              <a:ahLst/>
              <a:cxnLst/>
              <a:rect l="l" t="t" r="r" b="b"/>
              <a:pathLst>
                <a:path w="212145" h="109812">
                  <a:moveTo>
                    <a:pt x="0" y="0"/>
                  </a:moveTo>
                  <a:lnTo>
                    <a:pt x="212145" y="0"/>
                  </a:lnTo>
                  <a:lnTo>
                    <a:pt x="212145" y="109812"/>
                  </a:lnTo>
                  <a:lnTo>
                    <a:pt x="0" y="109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64EAFBC5-9E70-DA69-DE8B-C3630E28418C}"/>
                </a:ext>
              </a:extLst>
            </p:cNvPr>
            <p:cNvSpPr txBox="1"/>
            <p:nvPr/>
          </p:nvSpPr>
          <p:spPr>
            <a:xfrm>
              <a:off x="0" y="-38100"/>
              <a:ext cx="212145" cy="147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A51A455C-030A-D443-BCE9-05EA6B82ACB9}"/>
              </a:ext>
            </a:extLst>
          </p:cNvPr>
          <p:cNvSpPr txBox="1"/>
          <p:nvPr/>
        </p:nvSpPr>
        <p:spPr>
          <a:xfrm>
            <a:off x="395875" y="545035"/>
            <a:ext cx="5266374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lv-LV" sz="3200" b="1" spc="87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ĀTI koncentrācija Ziemeļvalstīs — un diasporas potenciāls to diversificēt</a:t>
            </a:r>
            <a:endParaRPr lang="en-US" sz="3200" b="1" spc="87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2BE64791-87C4-B943-5794-85841A7B8C93}"/>
              </a:ext>
            </a:extLst>
          </p:cNvPr>
          <p:cNvSpPr txBox="1"/>
          <p:nvPr/>
        </p:nvSpPr>
        <p:spPr>
          <a:xfrm>
            <a:off x="345135" y="3694305"/>
            <a:ext cx="5266374" cy="5596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Latvijas ārvalstu kapitālā dominē </a:t>
            </a:r>
            <a:r>
              <a:rPr lang="lv-LV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Ziemeļvalstu un ES kapitāls</a:t>
            </a:r>
            <a:r>
              <a:rPr lang="lv-LV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īpaši </a:t>
            </a:r>
            <a:r>
              <a:rPr lang="lv-LV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Zviedrija</a:t>
            </a:r>
            <a:r>
              <a:rPr lang="lv-LV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(31 %) un </a:t>
            </a:r>
            <a:r>
              <a:rPr lang="lv-LV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Vācija, Dānija, Nīderlande</a:t>
            </a:r>
            <a:r>
              <a:rPr lang="lv-LV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(kopā ~25 %).</a:t>
            </a:r>
          </a:p>
          <a:p>
            <a:endParaRPr lang="lv-LV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lv-LV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Koncentrācija atspoguļo </a:t>
            </a:r>
            <a:r>
              <a:rPr lang="lv-LV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augstu finanšu stabilitāti, bet arī zemu ģeogrāfisko diversifikāciju</a:t>
            </a:r>
            <a:endParaRPr lang="lv-LV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lv-LV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lv-LV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Daļa no šī kapitāla faktiski ir </a:t>
            </a:r>
            <a:r>
              <a:rPr lang="lv-LV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diasporas izcelsmes ieguldījumi</a:t>
            </a:r>
            <a:r>
              <a:rPr lang="lv-LV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kas ienāk caur uzņēmumiem un fondiem </a:t>
            </a:r>
            <a:r>
              <a:rPr lang="lv-LV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Zviedrijā, Vācijā, Nīderlandē</a:t>
            </a:r>
            <a:r>
              <a:rPr lang="lv-LV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u.c. valstīs — tie netiek identificēti oficiāli, taču būtiski palielina diasporas ekonomisko pēdu</a:t>
            </a:r>
          </a:p>
          <a:p>
            <a:br>
              <a:rPr lang="lv-LV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lv-LV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ts val="3103"/>
              </a:lnSpc>
              <a:spcBef>
                <a:spcPct val="0"/>
              </a:spcBef>
            </a:pPr>
            <a:endParaRPr lang="lv-LV" noProof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Inter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9D164D2-10ED-EDE7-AF4E-9E40059A3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799" y="9444524"/>
            <a:ext cx="1537399" cy="57941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AFB0BCF-947E-4AF5-C2D3-6C3E6737E7B5}"/>
              </a:ext>
            </a:extLst>
          </p:cNvPr>
          <p:cNvSpPr/>
          <p:nvPr/>
        </p:nvSpPr>
        <p:spPr>
          <a:xfrm rot="16200000">
            <a:off x="1100114" y="4944254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D0E6434-6FEA-AD60-3EF9-02D499C09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467" y="205047"/>
            <a:ext cx="11216746" cy="7463983"/>
          </a:xfrm>
          <a:prstGeom prst="rect">
            <a:avLst/>
          </a:prstGeom>
        </p:spPr>
      </p:pic>
      <p:grpSp>
        <p:nvGrpSpPr>
          <p:cNvPr id="23" name="Group 19">
            <a:extLst>
              <a:ext uri="{FF2B5EF4-FFF2-40B4-BE49-F238E27FC236}">
                <a16:creationId xmlns:a16="http://schemas.microsoft.com/office/drawing/2014/main" id="{17826439-7AAA-43AC-8E2B-72B344C05327}"/>
              </a:ext>
            </a:extLst>
          </p:cNvPr>
          <p:cNvGrpSpPr/>
          <p:nvPr/>
        </p:nvGrpSpPr>
        <p:grpSpPr>
          <a:xfrm>
            <a:off x="6050435" y="7717215"/>
            <a:ext cx="2545888" cy="2545888"/>
            <a:chOff x="0" y="0"/>
            <a:chExt cx="812800" cy="812800"/>
          </a:xfrm>
        </p:grpSpPr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AB403C7A-ED29-0DD5-D833-F34214E0B6D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5" name="TextBox 21">
              <a:extLst>
                <a:ext uri="{FF2B5EF4-FFF2-40B4-BE49-F238E27FC236}">
                  <a16:creationId xmlns:a16="http://schemas.microsoft.com/office/drawing/2014/main" id="{57D44291-5CC0-5AF4-8D7F-3470421713B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F59FBEA-BCF1-CEB6-1826-6C5558CB3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1571" y="956351"/>
            <a:ext cx="1095528" cy="75734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A67E8ED-EB24-870D-6AA8-6F94888C5FB9}"/>
              </a:ext>
            </a:extLst>
          </p:cNvPr>
          <p:cNvSpPr txBox="1"/>
          <p:nvPr/>
        </p:nvSpPr>
        <p:spPr>
          <a:xfrm>
            <a:off x="6950897" y="8088427"/>
            <a:ext cx="10363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ĀTI definīcija ietver investīcijas, ko investors (tiešais investors) tiešā vai netiešā (izmantojot meitas sabiedrības vai asociētos uzņēmumus) veidā veic, lai iegūtu būtisku līdzdalību (īpašumtiesības, kas atbilst vismaz 10% no parastajām akcijām vai balsstiesībām) kādā uzņēmumā (tiešo investīciju uzņēmumā). Tās ietver investīcijas pašu kapitāla un parāda instrumentu veidā (Avots: Latvijas Banka)</a:t>
            </a:r>
          </a:p>
        </p:txBody>
      </p:sp>
      <p:grpSp>
        <p:nvGrpSpPr>
          <p:cNvPr id="33" name="Group 19">
            <a:extLst>
              <a:ext uri="{FF2B5EF4-FFF2-40B4-BE49-F238E27FC236}">
                <a16:creationId xmlns:a16="http://schemas.microsoft.com/office/drawing/2014/main" id="{3279D99D-F883-43A7-9B15-415BA7689B86}"/>
              </a:ext>
            </a:extLst>
          </p:cNvPr>
          <p:cNvGrpSpPr/>
          <p:nvPr/>
        </p:nvGrpSpPr>
        <p:grpSpPr>
          <a:xfrm>
            <a:off x="15329400" y="-1015968"/>
            <a:ext cx="2545888" cy="2545888"/>
            <a:chOff x="0" y="0"/>
            <a:chExt cx="812800" cy="812800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5D295E97-D9A5-8393-D55F-9AEB7C0C65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1" name="TextBox 21">
              <a:extLst>
                <a:ext uri="{FF2B5EF4-FFF2-40B4-BE49-F238E27FC236}">
                  <a16:creationId xmlns:a16="http://schemas.microsoft.com/office/drawing/2014/main" id="{A77F4090-52DC-9ACE-3DCA-2A9A920A624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39336221-3E7E-1E1D-5CB4-13B6DB359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0" y="4152900"/>
            <a:ext cx="746798" cy="4674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4B41FA2-A6AF-4F76-9991-B5F4EB06F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3497" y="4847211"/>
            <a:ext cx="746798" cy="49479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DFFCB2E-F653-D272-D228-8E2BF662F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14867" y="5397874"/>
            <a:ext cx="791828" cy="51834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27EDC87-27E8-22E8-EDD2-0B0E49A223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8987" y="5381142"/>
            <a:ext cx="712724" cy="51834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EAF7CE2-AEFA-2AA3-FB3D-F6B71F2AE1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92077" y="5361933"/>
            <a:ext cx="843583" cy="556765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D6AF3DB-7CDA-9461-9380-B88F21544B12}"/>
              </a:ext>
            </a:extLst>
          </p:cNvPr>
          <p:cNvCxnSpPr/>
          <p:nvPr/>
        </p:nvCxnSpPr>
        <p:spPr>
          <a:xfrm>
            <a:off x="8915400" y="3238500"/>
            <a:ext cx="4953000" cy="609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83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A5861-39A6-1466-E724-5D32BD775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462EBED-EA2C-2156-341C-CEE3EE84184F}"/>
              </a:ext>
            </a:extLst>
          </p:cNvPr>
          <p:cNvGrpSpPr/>
          <p:nvPr/>
        </p:nvGrpSpPr>
        <p:grpSpPr>
          <a:xfrm>
            <a:off x="0" y="0"/>
            <a:ext cx="6172244" cy="10287000"/>
            <a:chOff x="0" y="0"/>
            <a:chExt cx="216748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D2F93B4-9BE3-DB3F-9C9D-104EAD7C6C6A}"/>
                </a:ext>
              </a:extLst>
            </p:cNvPr>
            <p:cNvSpPr/>
            <p:nvPr/>
          </p:nvSpPr>
          <p:spPr>
            <a:xfrm>
              <a:off x="0" y="0"/>
              <a:ext cx="2167485" cy="2709333"/>
            </a:xfrm>
            <a:custGeom>
              <a:avLst/>
              <a:gdLst/>
              <a:ahLst/>
              <a:cxnLst/>
              <a:rect l="l" t="t" r="r" b="b"/>
              <a:pathLst>
                <a:path w="2167485" h="2709333">
                  <a:moveTo>
                    <a:pt x="0" y="0"/>
                  </a:moveTo>
                  <a:lnTo>
                    <a:pt x="2167485" y="0"/>
                  </a:lnTo>
                  <a:lnTo>
                    <a:pt x="21674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9D63315-EE06-53C9-8A91-7D6EFF6C53AF}"/>
                </a:ext>
              </a:extLst>
            </p:cNvPr>
            <p:cNvSpPr txBox="1"/>
            <p:nvPr/>
          </p:nvSpPr>
          <p:spPr>
            <a:xfrm>
              <a:off x="0" y="-38100"/>
              <a:ext cx="216748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60119222-E468-71EC-46C2-74713A0C21FF}"/>
              </a:ext>
            </a:extLst>
          </p:cNvPr>
          <p:cNvSpPr/>
          <p:nvPr/>
        </p:nvSpPr>
        <p:spPr>
          <a:xfrm>
            <a:off x="421296" y="3467100"/>
            <a:ext cx="1310100" cy="0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5F0C3ECB-B41D-48BB-B28B-1B7C4760BDE6}"/>
              </a:ext>
            </a:extLst>
          </p:cNvPr>
          <p:cNvGrpSpPr/>
          <p:nvPr/>
        </p:nvGrpSpPr>
        <p:grpSpPr>
          <a:xfrm>
            <a:off x="15740861" y="6749958"/>
            <a:ext cx="4596322" cy="4596322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4D72EAE-B072-D40E-F93E-96D44774B1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1365578-1B14-5692-A6C3-8CCEA87A86C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0D088D44-CD46-B864-D352-523091172C22}"/>
              </a:ext>
            </a:extLst>
          </p:cNvPr>
          <p:cNvGrpSpPr/>
          <p:nvPr/>
        </p:nvGrpSpPr>
        <p:grpSpPr>
          <a:xfrm rot="5400000">
            <a:off x="16894740" y="-622270"/>
            <a:ext cx="1479329" cy="1479329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4ADF2B8-A7D3-5BDB-ADAB-4978D5C130C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F5286">
                <a:alpha val="2980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8CD587C-B4C9-105E-1B98-4385E11329B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C3D5C34E-86F0-9A91-CF1F-60DC6804CAC3}"/>
              </a:ext>
            </a:extLst>
          </p:cNvPr>
          <p:cNvGrpSpPr/>
          <p:nvPr/>
        </p:nvGrpSpPr>
        <p:grpSpPr>
          <a:xfrm rot="5400000">
            <a:off x="17909678" y="256976"/>
            <a:ext cx="771724" cy="771724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53E67B6-3DAC-C310-F34E-1A4C42F2914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F5286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8AA16D0D-E677-DE3F-FA38-F1E90BFB360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9CF3F5A4-D873-4F53-AAA3-31646283ED95}"/>
              </a:ext>
            </a:extLst>
          </p:cNvPr>
          <p:cNvGrpSpPr/>
          <p:nvPr/>
        </p:nvGrpSpPr>
        <p:grpSpPr>
          <a:xfrm>
            <a:off x="9543692" y="7581075"/>
            <a:ext cx="805489" cy="416941"/>
            <a:chOff x="0" y="0"/>
            <a:chExt cx="212145" cy="10981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52A1DEF-F619-D0F1-9B1C-3B0968AF5003}"/>
                </a:ext>
              </a:extLst>
            </p:cNvPr>
            <p:cNvSpPr/>
            <p:nvPr/>
          </p:nvSpPr>
          <p:spPr>
            <a:xfrm>
              <a:off x="0" y="0"/>
              <a:ext cx="212145" cy="109812"/>
            </a:xfrm>
            <a:custGeom>
              <a:avLst/>
              <a:gdLst/>
              <a:ahLst/>
              <a:cxnLst/>
              <a:rect l="l" t="t" r="r" b="b"/>
              <a:pathLst>
                <a:path w="212145" h="109812">
                  <a:moveTo>
                    <a:pt x="0" y="0"/>
                  </a:moveTo>
                  <a:lnTo>
                    <a:pt x="212145" y="0"/>
                  </a:lnTo>
                  <a:lnTo>
                    <a:pt x="212145" y="109812"/>
                  </a:lnTo>
                  <a:lnTo>
                    <a:pt x="0" y="109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95214F6C-E535-1EEC-1F67-081E11195C33}"/>
                </a:ext>
              </a:extLst>
            </p:cNvPr>
            <p:cNvSpPr txBox="1"/>
            <p:nvPr/>
          </p:nvSpPr>
          <p:spPr>
            <a:xfrm>
              <a:off x="0" y="-38100"/>
              <a:ext cx="212145" cy="147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491C2DC2-EED0-CC54-BFEF-1AF1B10915E2}"/>
              </a:ext>
            </a:extLst>
          </p:cNvPr>
          <p:cNvSpPr txBox="1"/>
          <p:nvPr/>
        </p:nvSpPr>
        <p:spPr>
          <a:xfrm>
            <a:off x="421296" y="352641"/>
            <a:ext cx="526637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lv-LV" sz="3600" b="1" spc="87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Ārvalstu kapitāla koncentrācija Latvijas uzņēmumu pamatkapitālā (2025</a:t>
            </a:r>
            <a:r>
              <a:rPr lang="lv-LV" sz="3200" b="1" spc="87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)</a:t>
            </a:r>
            <a:endParaRPr lang="en-US" sz="3200" b="1" spc="87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44B68B9E-12DF-EF3C-C969-58BEC36BB25B}"/>
              </a:ext>
            </a:extLst>
          </p:cNvPr>
          <p:cNvSpPr txBox="1"/>
          <p:nvPr/>
        </p:nvSpPr>
        <p:spPr>
          <a:xfrm>
            <a:off x="399886" y="3983242"/>
            <a:ext cx="5266374" cy="6279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Rīga dominē ar 82 % no kopējā ārvalstu kapitāla</a:t>
            </a:r>
            <a:r>
              <a:rPr lang="lv-LV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veidojot galveno investīciju centru Latvijā. Pārējās teritorijas kopā veido tikai ap 18 %, kas norāda uz </a:t>
            </a:r>
            <a:r>
              <a:rPr lang="lv-LV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izteiktu reģionālo disproporciju</a:t>
            </a:r>
            <a:r>
              <a:rPr lang="lv-LV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lv-LV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lv-LV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Investīcijas ārpus galvaspilsētas koncentrējas </a:t>
            </a:r>
            <a:r>
              <a:rPr lang="lv-LV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Mārupes, Ropažu, Ķekavas un Liepājas novados</a:t>
            </a:r>
            <a:r>
              <a:rPr lang="lv-LV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teritorijās ar attīstītu infrastruktūru un pieeju darbaspēkam. </a:t>
            </a:r>
            <a:r>
              <a:rPr lang="lv-LV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Reģionālo investīciju telpu nosaka Rīgas tuvums, nevis teritoriālie stimuli.</a:t>
            </a:r>
            <a:endParaRPr lang="lv-LV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lv-LV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lv-LV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ts val="3103"/>
              </a:lnSpc>
              <a:spcBef>
                <a:spcPct val="0"/>
              </a:spcBef>
            </a:pPr>
            <a:endParaRPr lang="lv-LV" sz="2000" noProof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Inter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EDD5561-47DB-2C44-6CC0-405E43907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799" y="9444524"/>
            <a:ext cx="1537399" cy="57941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AA9CAB1-969F-7EA0-75D1-2546076E98BD}"/>
              </a:ext>
            </a:extLst>
          </p:cNvPr>
          <p:cNvSpPr/>
          <p:nvPr/>
        </p:nvSpPr>
        <p:spPr>
          <a:xfrm rot="16200000">
            <a:off x="1100114" y="4944254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3CCFC2B0-BE64-ABE5-C4AC-773A8DD175BC}"/>
              </a:ext>
            </a:extLst>
          </p:cNvPr>
          <p:cNvGrpSpPr/>
          <p:nvPr/>
        </p:nvGrpSpPr>
        <p:grpSpPr>
          <a:xfrm>
            <a:off x="15329400" y="-1015968"/>
            <a:ext cx="2545888" cy="2545888"/>
            <a:chOff x="0" y="0"/>
            <a:chExt cx="812800" cy="812800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426C53C6-F8C8-8579-2E2E-E0033117A6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id="{F9ACE9E6-EDE0-6088-B499-BDE23182B09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19">
            <a:extLst>
              <a:ext uri="{FF2B5EF4-FFF2-40B4-BE49-F238E27FC236}">
                <a16:creationId xmlns:a16="http://schemas.microsoft.com/office/drawing/2014/main" id="{66D39538-FBE1-C449-BD46-F14CB84901F3}"/>
              </a:ext>
            </a:extLst>
          </p:cNvPr>
          <p:cNvGrpSpPr/>
          <p:nvPr/>
        </p:nvGrpSpPr>
        <p:grpSpPr>
          <a:xfrm>
            <a:off x="6050435" y="7717215"/>
            <a:ext cx="2545888" cy="2545888"/>
            <a:chOff x="0" y="0"/>
            <a:chExt cx="812800" cy="812800"/>
          </a:xfrm>
        </p:grpSpPr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BAF5593-2FEE-5455-1425-9B9F87A224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id="{264DBDAD-A48F-4C69-7216-3A63A382A6C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BE31660-FD7C-FD93-765F-F88F113B3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209" y="3085818"/>
            <a:ext cx="11570021" cy="53423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F57D002-CD6E-8692-5CEC-955E411DAE98}"/>
              </a:ext>
            </a:extLst>
          </p:cNvPr>
          <p:cNvSpPr txBox="1"/>
          <p:nvPr/>
        </p:nvSpPr>
        <p:spPr>
          <a:xfrm>
            <a:off x="6843116" y="1831478"/>
            <a:ext cx="10363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lv-LV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Reģionālā koncentrācija:</a:t>
            </a:r>
            <a:r>
              <a:rPr kumimoji="0" lang="lv-LV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</a:t>
            </a:r>
            <a:r>
              <a:rPr kumimoji="0" lang="lv-LV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82 %</a:t>
            </a:r>
            <a:r>
              <a:rPr kumimoji="0" lang="lv-LV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ieguldījumu - </a:t>
            </a:r>
            <a:r>
              <a:rPr kumimoji="0" lang="lv-LV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Rīgā</a:t>
            </a:r>
            <a:r>
              <a:rPr kumimoji="0" lang="lv-LV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, pārējā Latvijā plūsmas ir fragmentētas</a:t>
            </a:r>
          </a:p>
        </p:txBody>
      </p:sp>
    </p:spTree>
    <p:extLst>
      <p:ext uri="{BB962C8B-B14F-4D97-AF65-F5344CB8AC3E}">
        <p14:creationId xmlns:p14="http://schemas.microsoft.com/office/powerpoint/2010/main" val="279257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D795C-4AEF-21AF-16BC-6003DE7BB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977721A-E6A6-3042-464E-552DABC8EF8D}"/>
              </a:ext>
            </a:extLst>
          </p:cNvPr>
          <p:cNvGrpSpPr/>
          <p:nvPr/>
        </p:nvGrpSpPr>
        <p:grpSpPr>
          <a:xfrm>
            <a:off x="0" y="0"/>
            <a:ext cx="6172244" cy="10287000"/>
            <a:chOff x="0" y="0"/>
            <a:chExt cx="216748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08BB061-2E54-9AD3-A4E9-4F8C7F13B519}"/>
                </a:ext>
              </a:extLst>
            </p:cNvPr>
            <p:cNvSpPr/>
            <p:nvPr/>
          </p:nvSpPr>
          <p:spPr>
            <a:xfrm>
              <a:off x="0" y="0"/>
              <a:ext cx="2167485" cy="2709333"/>
            </a:xfrm>
            <a:custGeom>
              <a:avLst/>
              <a:gdLst/>
              <a:ahLst/>
              <a:cxnLst/>
              <a:rect l="l" t="t" r="r" b="b"/>
              <a:pathLst>
                <a:path w="2167485" h="2709333">
                  <a:moveTo>
                    <a:pt x="0" y="0"/>
                  </a:moveTo>
                  <a:lnTo>
                    <a:pt x="2167485" y="0"/>
                  </a:lnTo>
                  <a:lnTo>
                    <a:pt x="21674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4E191C6-E780-03F1-A057-A0645BB75CD7}"/>
                </a:ext>
              </a:extLst>
            </p:cNvPr>
            <p:cNvSpPr txBox="1"/>
            <p:nvPr/>
          </p:nvSpPr>
          <p:spPr>
            <a:xfrm>
              <a:off x="0" y="-38100"/>
              <a:ext cx="216748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0B058203-1A63-34A3-B6CE-65041664A72B}"/>
              </a:ext>
            </a:extLst>
          </p:cNvPr>
          <p:cNvSpPr/>
          <p:nvPr/>
        </p:nvSpPr>
        <p:spPr>
          <a:xfrm>
            <a:off x="581148" y="3086100"/>
            <a:ext cx="1310100" cy="0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08A8FFA-07D1-ABBE-EDBC-FA09EFCAB8FB}"/>
              </a:ext>
            </a:extLst>
          </p:cNvPr>
          <p:cNvGrpSpPr/>
          <p:nvPr/>
        </p:nvGrpSpPr>
        <p:grpSpPr>
          <a:xfrm>
            <a:off x="15740861" y="6749958"/>
            <a:ext cx="4596322" cy="4596322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DE7E85C-F518-1F34-EBBA-3369B177CE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D0F18CD-4A1F-E17B-C149-B50855750AC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AEF4C993-8E1F-A223-02BB-5770C207EB36}"/>
              </a:ext>
            </a:extLst>
          </p:cNvPr>
          <p:cNvGrpSpPr/>
          <p:nvPr/>
        </p:nvGrpSpPr>
        <p:grpSpPr>
          <a:xfrm rot="5400000">
            <a:off x="16894740" y="-622270"/>
            <a:ext cx="1479329" cy="1479329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ACA63E6-F3DC-D1AE-430B-87236E046A3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F5286">
                <a:alpha val="2980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51D42B3-6F16-8B62-35D8-0DE13DCBA1B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82B03B6B-1DAB-675E-2484-F1A32F60A202}"/>
              </a:ext>
            </a:extLst>
          </p:cNvPr>
          <p:cNvGrpSpPr/>
          <p:nvPr/>
        </p:nvGrpSpPr>
        <p:grpSpPr>
          <a:xfrm rot="5400000">
            <a:off x="17909678" y="256976"/>
            <a:ext cx="771724" cy="771724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56A94E4-E7A0-9505-017C-B4269E22A33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F5286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8DE5C526-AF4E-E708-2136-E71026A9913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4D154E5A-4A73-5FF8-F8A2-4658C8DC7BD3}"/>
              </a:ext>
            </a:extLst>
          </p:cNvPr>
          <p:cNvGrpSpPr/>
          <p:nvPr/>
        </p:nvGrpSpPr>
        <p:grpSpPr>
          <a:xfrm>
            <a:off x="9543692" y="7581075"/>
            <a:ext cx="805489" cy="416941"/>
            <a:chOff x="0" y="0"/>
            <a:chExt cx="212145" cy="10981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BE00B2A-E654-0B01-EF16-0F823B7E742C}"/>
                </a:ext>
              </a:extLst>
            </p:cNvPr>
            <p:cNvSpPr/>
            <p:nvPr/>
          </p:nvSpPr>
          <p:spPr>
            <a:xfrm>
              <a:off x="0" y="0"/>
              <a:ext cx="212145" cy="109812"/>
            </a:xfrm>
            <a:custGeom>
              <a:avLst/>
              <a:gdLst/>
              <a:ahLst/>
              <a:cxnLst/>
              <a:rect l="l" t="t" r="r" b="b"/>
              <a:pathLst>
                <a:path w="212145" h="109812">
                  <a:moveTo>
                    <a:pt x="0" y="0"/>
                  </a:moveTo>
                  <a:lnTo>
                    <a:pt x="212145" y="0"/>
                  </a:lnTo>
                  <a:lnTo>
                    <a:pt x="212145" y="109812"/>
                  </a:lnTo>
                  <a:lnTo>
                    <a:pt x="0" y="109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8DD9CF92-250A-B5B9-645D-39AC5323B179}"/>
                </a:ext>
              </a:extLst>
            </p:cNvPr>
            <p:cNvSpPr txBox="1"/>
            <p:nvPr/>
          </p:nvSpPr>
          <p:spPr>
            <a:xfrm>
              <a:off x="0" y="-38100"/>
              <a:ext cx="212145" cy="147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C4A35FB7-F672-B8BE-4C6A-96FE9875F032}"/>
              </a:ext>
            </a:extLst>
          </p:cNvPr>
          <p:cNvSpPr txBox="1"/>
          <p:nvPr/>
        </p:nvSpPr>
        <p:spPr>
          <a:xfrm>
            <a:off x="581148" y="604655"/>
            <a:ext cx="5266374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lv-LV" sz="3200" b="1" spc="87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Diasporas </a:t>
            </a:r>
            <a:r>
              <a:rPr lang="lv-LV" sz="3200" b="1" spc="87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privātinvestīcijas</a:t>
            </a:r>
            <a:r>
              <a:rPr lang="lv-LV" sz="3200" b="1" spc="87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uzņēmumu kapitālā ir cikliskas un impulsīvas</a:t>
            </a:r>
            <a:endParaRPr lang="en-US" sz="3200" b="1" spc="87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8B44F57D-38F6-FDE9-35B2-4463E3BDB7D4}"/>
              </a:ext>
            </a:extLst>
          </p:cNvPr>
          <p:cNvSpPr txBox="1"/>
          <p:nvPr/>
        </p:nvSpPr>
        <p:spPr>
          <a:xfrm>
            <a:off x="491665" y="3588942"/>
            <a:ext cx="5266374" cy="6704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Investīcijas ir cikliskas un impulsīvas</a:t>
            </a:r>
            <a:r>
              <a:rPr lang="lv-LV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Pīķis 2016. gadā (≈ €50,5 milj.), kritums 2020. gadā Covid laikā (≈ €7,9 milj.), un īslaicīga atkopšanās 2024. gadā. Vidēji 22-25 milj. EUR gadā.</a:t>
            </a:r>
          </a:p>
          <a:p>
            <a:endParaRPr lang="lv-LV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lv-LV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Investoru skaits svārstīgs</a:t>
            </a:r>
            <a:r>
              <a:rPr lang="lv-LV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no ≈ </a:t>
            </a:r>
            <a:r>
              <a:rPr lang="lv-LV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198</a:t>
            </a:r>
            <a:r>
              <a:rPr lang="lv-LV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(2016) līdz ≈ </a:t>
            </a:r>
            <a:r>
              <a:rPr lang="lv-LV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  <a:r>
              <a:rPr lang="lv-LV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(2025) – augsta jutība pret uzticības un riska uztveri.</a:t>
            </a:r>
          </a:p>
          <a:p>
            <a:endParaRPr lang="lv-LV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lv-LV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Tirgus ir trausls un </a:t>
            </a:r>
            <a:r>
              <a:rPr lang="lv-LV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neinstitucionalizēts</a:t>
            </a:r>
            <a:r>
              <a:rPr lang="lv-LV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lv-LV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Diasporas kapitāls </a:t>
            </a:r>
            <a:r>
              <a:rPr lang="lv-LV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reaģē uz notikumiem </a:t>
            </a:r>
            <a:r>
              <a:rPr lang="lv-LV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signāliem, nevis strukturētiem stimuliem.</a:t>
            </a:r>
            <a:br>
              <a:rPr lang="lv-LV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lv-LV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ts val="3103"/>
              </a:lnSpc>
              <a:spcBef>
                <a:spcPct val="0"/>
              </a:spcBef>
            </a:pPr>
            <a:endParaRPr lang="lv-LV" sz="2000" noProof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Inter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CC30C7B-105E-9A71-A3B1-0FCC78D4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799" y="9444524"/>
            <a:ext cx="1537399" cy="57941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C4096D5-A510-3EC4-A4C5-F3F0D81D6757}"/>
              </a:ext>
            </a:extLst>
          </p:cNvPr>
          <p:cNvSpPr/>
          <p:nvPr/>
        </p:nvSpPr>
        <p:spPr>
          <a:xfrm rot="16200000">
            <a:off x="1100114" y="4944254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F88B412-85AD-90B5-4FCB-73ADCFD0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91" y="256975"/>
            <a:ext cx="10911681" cy="8887741"/>
          </a:xfrm>
          <a:prstGeom prst="rect">
            <a:avLst/>
          </a:prstGeom>
        </p:spPr>
      </p:pic>
      <p:grpSp>
        <p:nvGrpSpPr>
          <p:cNvPr id="22" name="Group 19">
            <a:extLst>
              <a:ext uri="{FF2B5EF4-FFF2-40B4-BE49-F238E27FC236}">
                <a16:creationId xmlns:a16="http://schemas.microsoft.com/office/drawing/2014/main" id="{06C83D51-CFC8-0AEE-DDFB-EA2281966771}"/>
              </a:ext>
            </a:extLst>
          </p:cNvPr>
          <p:cNvGrpSpPr/>
          <p:nvPr/>
        </p:nvGrpSpPr>
        <p:grpSpPr>
          <a:xfrm>
            <a:off x="6050435" y="7717215"/>
            <a:ext cx="2545888" cy="2545888"/>
            <a:chOff x="0" y="0"/>
            <a:chExt cx="812800" cy="812800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A6DF6C30-A0D8-B399-5CA3-606FD803F3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44FE6FEF-0F2D-5083-E49B-D857AA40950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19">
            <a:extLst>
              <a:ext uri="{FF2B5EF4-FFF2-40B4-BE49-F238E27FC236}">
                <a16:creationId xmlns:a16="http://schemas.microsoft.com/office/drawing/2014/main" id="{DBFE80ED-239F-9833-77E7-AFAB8E2DD5BC}"/>
              </a:ext>
            </a:extLst>
          </p:cNvPr>
          <p:cNvGrpSpPr/>
          <p:nvPr/>
        </p:nvGrpSpPr>
        <p:grpSpPr>
          <a:xfrm>
            <a:off x="15329400" y="-1015968"/>
            <a:ext cx="2545888" cy="2545888"/>
            <a:chOff x="0" y="0"/>
            <a:chExt cx="812800" cy="812800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703022C-92A0-D55C-5264-09DB599467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F60467F8-9F28-D125-34A6-0D795708050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27" name="Picture 3" descr="Man - Free people icons">
            <a:extLst>
              <a:ext uri="{FF2B5EF4-FFF2-40B4-BE49-F238E27FC236}">
                <a16:creationId xmlns:a16="http://schemas.microsoft.com/office/drawing/2014/main" id="{9EFAE80A-BF97-16C0-96CB-FCD5E0E3A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733" y="2759091"/>
            <a:ext cx="68747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uro Currency Symbol - Free shapes icons">
            <a:extLst>
              <a:ext uri="{FF2B5EF4-FFF2-40B4-BE49-F238E27FC236}">
                <a16:creationId xmlns:a16="http://schemas.microsoft.com/office/drawing/2014/main" id="{21E3AB5D-E6F9-761B-EC1E-711BE8FE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456" y="2824285"/>
            <a:ext cx="557087" cy="55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5E7AF-A9C0-9B1E-6DAA-72A373378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0F14594-23EA-1C90-0B83-7F9AB0787E6E}"/>
              </a:ext>
            </a:extLst>
          </p:cNvPr>
          <p:cNvGrpSpPr/>
          <p:nvPr/>
        </p:nvGrpSpPr>
        <p:grpSpPr>
          <a:xfrm>
            <a:off x="0" y="0"/>
            <a:ext cx="6172244" cy="10287000"/>
            <a:chOff x="0" y="0"/>
            <a:chExt cx="216748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2DADEE-06FB-874A-0630-5B46BF4719C5}"/>
                </a:ext>
              </a:extLst>
            </p:cNvPr>
            <p:cNvSpPr/>
            <p:nvPr/>
          </p:nvSpPr>
          <p:spPr>
            <a:xfrm>
              <a:off x="0" y="0"/>
              <a:ext cx="2167485" cy="2709333"/>
            </a:xfrm>
            <a:custGeom>
              <a:avLst/>
              <a:gdLst/>
              <a:ahLst/>
              <a:cxnLst/>
              <a:rect l="l" t="t" r="r" b="b"/>
              <a:pathLst>
                <a:path w="2167485" h="2709333">
                  <a:moveTo>
                    <a:pt x="0" y="0"/>
                  </a:moveTo>
                  <a:lnTo>
                    <a:pt x="2167485" y="0"/>
                  </a:lnTo>
                  <a:lnTo>
                    <a:pt x="21674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24DCBE8-7577-94EF-7F03-41161158AD2F}"/>
                </a:ext>
              </a:extLst>
            </p:cNvPr>
            <p:cNvSpPr txBox="1"/>
            <p:nvPr/>
          </p:nvSpPr>
          <p:spPr>
            <a:xfrm>
              <a:off x="0" y="-38100"/>
              <a:ext cx="216748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F25676A5-F07B-3F38-4FDC-2179E4091FCE}"/>
              </a:ext>
            </a:extLst>
          </p:cNvPr>
          <p:cNvSpPr/>
          <p:nvPr/>
        </p:nvSpPr>
        <p:spPr>
          <a:xfrm>
            <a:off x="421296" y="5600700"/>
            <a:ext cx="1310100" cy="0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 dirty="0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73CF8E2E-4C55-AF26-A0B0-D57652A63E2B}"/>
              </a:ext>
            </a:extLst>
          </p:cNvPr>
          <p:cNvGrpSpPr/>
          <p:nvPr/>
        </p:nvGrpSpPr>
        <p:grpSpPr>
          <a:xfrm>
            <a:off x="15740861" y="6749958"/>
            <a:ext cx="4596322" cy="4596322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6350E44-207F-60DC-2F6F-BEBA07406F7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5207F61-FF15-6931-CBD7-C57ADCAE4BF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2D0F6AD-987E-3A92-6665-85DCA0945F3E}"/>
              </a:ext>
            </a:extLst>
          </p:cNvPr>
          <p:cNvGrpSpPr/>
          <p:nvPr/>
        </p:nvGrpSpPr>
        <p:grpSpPr>
          <a:xfrm rot="5400000">
            <a:off x="17909678" y="256976"/>
            <a:ext cx="771724" cy="771724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CB11ECC-2D55-6DD7-7C32-AC5F510CC18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F5286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6407940D-390A-1307-023F-A5FEA37B8DE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09A2F5EA-4359-DE54-14A5-725EA7F526FE}"/>
              </a:ext>
            </a:extLst>
          </p:cNvPr>
          <p:cNvGrpSpPr/>
          <p:nvPr/>
        </p:nvGrpSpPr>
        <p:grpSpPr>
          <a:xfrm>
            <a:off x="9543692" y="7581075"/>
            <a:ext cx="805489" cy="416941"/>
            <a:chOff x="0" y="0"/>
            <a:chExt cx="212145" cy="10981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1E473FA-49DF-418F-9623-7B23C5793ED3}"/>
                </a:ext>
              </a:extLst>
            </p:cNvPr>
            <p:cNvSpPr/>
            <p:nvPr/>
          </p:nvSpPr>
          <p:spPr>
            <a:xfrm>
              <a:off x="0" y="0"/>
              <a:ext cx="212145" cy="109812"/>
            </a:xfrm>
            <a:custGeom>
              <a:avLst/>
              <a:gdLst/>
              <a:ahLst/>
              <a:cxnLst/>
              <a:rect l="l" t="t" r="r" b="b"/>
              <a:pathLst>
                <a:path w="212145" h="109812">
                  <a:moveTo>
                    <a:pt x="0" y="0"/>
                  </a:moveTo>
                  <a:lnTo>
                    <a:pt x="212145" y="0"/>
                  </a:lnTo>
                  <a:lnTo>
                    <a:pt x="212145" y="109812"/>
                  </a:lnTo>
                  <a:lnTo>
                    <a:pt x="0" y="109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3B9701AF-41D3-7927-9A18-C424721095D3}"/>
                </a:ext>
              </a:extLst>
            </p:cNvPr>
            <p:cNvSpPr txBox="1"/>
            <p:nvPr/>
          </p:nvSpPr>
          <p:spPr>
            <a:xfrm>
              <a:off x="0" y="-38100"/>
              <a:ext cx="212145" cy="147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0DA6BA77-9946-EDD2-6C64-9CA4575EE2DD}"/>
              </a:ext>
            </a:extLst>
          </p:cNvPr>
          <p:cNvSpPr txBox="1"/>
          <p:nvPr/>
        </p:nvSpPr>
        <p:spPr>
          <a:xfrm>
            <a:off x="436775" y="642838"/>
            <a:ext cx="526637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5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en-GB" sz="5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apitāls</a:t>
            </a:r>
            <a:r>
              <a:rPr lang="en-GB" sz="5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5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izkliedēts nišas nozarēs</a:t>
            </a:r>
            <a:endParaRPr lang="en-US" sz="4800" b="1" spc="87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aret Bold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490EADBC-7EC4-922D-7E00-4E085DCABF03}"/>
              </a:ext>
            </a:extLst>
          </p:cNvPr>
          <p:cNvSpPr txBox="1"/>
          <p:nvPr/>
        </p:nvSpPr>
        <p:spPr>
          <a:xfrm>
            <a:off x="479633" y="6049567"/>
            <a:ext cx="5266374" cy="523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3600" b="1" dirty="0">
                <a:solidFill>
                  <a:schemeClr val="bg1"/>
                </a:solidFill>
              </a:rPr>
              <a:t>Aiz CITI, </a:t>
            </a:r>
            <a:r>
              <a:rPr lang="lv-LV" sz="2800" b="1" dirty="0">
                <a:solidFill>
                  <a:schemeClr val="bg1"/>
                </a:solidFill>
              </a:rPr>
              <a:t>IT </a:t>
            </a:r>
            <a:r>
              <a:rPr lang="lv-LV" sz="2800" b="1" dirty="0" err="1">
                <a:solidFill>
                  <a:schemeClr val="bg1"/>
                </a:solidFill>
              </a:rPr>
              <a:t>telecom</a:t>
            </a:r>
            <a:r>
              <a:rPr lang="lv-LV" sz="2800" b="1" dirty="0">
                <a:solidFill>
                  <a:schemeClr val="bg1"/>
                </a:solidFill>
              </a:rPr>
              <a:t> </a:t>
            </a:r>
            <a:r>
              <a:rPr lang="lv-LV" sz="2800" dirty="0">
                <a:solidFill>
                  <a:schemeClr val="bg1"/>
                </a:solidFill>
              </a:rPr>
              <a:t>sektors dominē (50%), kam seko </a:t>
            </a:r>
            <a:r>
              <a:rPr lang="lv-LV" sz="2800" b="1" dirty="0">
                <a:solidFill>
                  <a:schemeClr val="bg1"/>
                </a:solidFill>
              </a:rPr>
              <a:t>finanšu</a:t>
            </a:r>
            <a:r>
              <a:rPr lang="lv-LV" sz="2800" dirty="0">
                <a:solidFill>
                  <a:schemeClr val="bg1"/>
                </a:solidFill>
              </a:rPr>
              <a:t> (16%)  un </a:t>
            </a:r>
            <a:r>
              <a:rPr lang="lv-LV" sz="2800" b="1" dirty="0">
                <a:solidFill>
                  <a:schemeClr val="bg1"/>
                </a:solidFill>
              </a:rPr>
              <a:t>nekustamais īpašums </a:t>
            </a:r>
            <a:r>
              <a:rPr lang="lv-LV" sz="2800" dirty="0">
                <a:solidFill>
                  <a:schemeClr val="bg1"/>
                </a:solidFill>
              </a:rPr>
              <a:t>(8%).</a:t>
            </a:r>
          </a:p>
          <a:p>
            <a:endParaRPr lang="lv-LV" sz="2800" dirty="0">
              <a:solidFill>
                <a:schemeClr val="bg1"/>
              </a:solidFill>
            </a:endParaRPr>
          </a:p>
          <a:p>
            <a:r>
              <a:rPr lang="lv-LV" sz="2800" dirty="0">
                <a:solidFill>
                  <a:schemeClr val="bg1"/>
                </a:solidFill>
              </a:rPr>
              <a:t>Relatīvi </a:t>
            </a:r>
            <a:r>
              <a:rPr lang="lv-LV" sz="2800" b="1" dirty="0">
                <a:solidFill>
                  <a:schemeClr val="bg1"/>
                </a:solidFill>
              </a:rPr>
              <a:t>zemāka pārstāvniecība nozarēs -</a:t>
            </a:r>
            <a:r>
              <a:rPr lang="lv-LV" sz="2800" dirty="0">
                <a:solidFill>
                  <a:schemeClr val="bg1"/>
                </a:solidFill>
              </a:rPr>
              <a:t> enerģētika, profesionālie pakalpojumi, u.c.</a:t>
            </a:r>
          </a:p>
          <a:p>
            <a:endParaRPr lang="lv-LV" sz="2800" dirty="0">
              <a:solidFill>
                <a:schemeClr val="bg1"/>
              </a:solidFill>
            </a:endParaRPr>
          </a:p>
          <a:p>
            <a:br>
              <a:rPr lang="lv-LV" sz="2800" dirty="0">
                <a:solidFill>
                  <a:schemeClr val="bg1"/>
                </a:solidFill>
              </a:rPr>
            </a:br>
            <a:endParaRPr lang="lv-LV" sz="2800" dirty="0">
              <a:solidFill>
                <a:schemeClr val="bg1"/>
              </a:solidFill>
            </a:endParaRPr>
          </a:p>
          <a:p>
            <a:pPr algn="l">
              <a:lnSpc>
                <a:spcPts val="3103"/>
              </a:lnSpc>
              <a:spcBef>
                <a:spcPct val="0"/>
              </a:spcBef>
            </a:pPr>
            <a:endParaRPr lang="lv-LV" sz="2400" noProof="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67E0ACB-33CA-D5CD-66AD-49CB43718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799" y="9444524"/>
            <a:ext cx="1537399" cy="57941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A50208A-4E9C-346F-3E90-66BCD95FCDD5}"/>
              </a:ext>
            </a:extLst>
          </p:cNvPr>
          <p:cNvSpPr/>
          <p:nvPr/>
        </p:nvSpPr>
        <p:spPr>
          <a:xfrm rot="16200000">
            <a:off x="992916" y="4922475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05A76BA-C5F3-E045-6202-EC581769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73" t="1249"/>
          <a:stretch>
            <a:fillRect/>
          </a:stretch>
        </p:blipFill>
        <p:spPr>
          <a:xfrm>
            <a:off x="6385644" y="857059"/>
            <a:ext cx="8907581" cy="7642343"/>
          </a:xfrm>
          <a:prstGeom prst="rect">
            <a:avLst/>
          </a:prstGeom>
        </p:spPr>
      </p:pic>
      <p:grpSp>
        <p:nvGrpSpPr>
          <p:cNvPr id="22" name="Group 19">
            <a:extLst>
              <a:ext uri="{FF2B5EF4-FFF2-40B4-BE49-F238E27FC236}">
                <a16:creationId xmlns:a16="http://schemas.microsoft.com/office/drawing/2014/main" id="{6688B8B3-14B3-67EF-40E5-321B65A67992}"/>
              </a:ext>
            </a:extLst>
          </p:cNvPr>
          <p:cNvGrpSpPr/>
          <p:nvPr/>
        </p:nvGrpSpPr>
        <p:grpSpPr>
          <a:xfrm>
            <a:off x="15329400" y="-1015968"/>
            <a:ext cx="2545888" cy="2545888"/>
            <a:chOff x="0" y="0"/>
            <a:chExt cx="812800" cy="812800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6699D3DF-5C15-1BF6-6802-3ACC90A882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4AFA32EF-0B90-4ABB-F855-1199AC76EE3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19">
            <a:extLst>
              <a:ext uri="{FF2B5EF4-FFF2-40B4-BE49-F238E27FC236}">
                <a16:creationId xmlns:a16="http://schemas.microsoft.com/office/drawing/2014/main" id="{3D818763-81CB-74DB-20C6-C4DC3D8D51F7}"/>
              </a:ext>
            </a:extLst>
          </p:cNvPr>
          <p:cNvGrpSpPr/>
          <p:nvPr/>
        </p:nvGrpSpPr>
        <p:grpSpPr>
          <a:xfrm>
            <a:off x="5941312" y="7717215"/>
            <a:ext cx="2545888" cy="2545888"/>
            <a:chOff x="0" y="0"/>
            <a:chExt cx="812800" cy="812800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F4DF36A-0A2D-2F36-3D10-87C5D93751E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3F467178-D8D8-52B6-3C47-1AE932E44E1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9">
            <a:extLst>
              <a:ext uri="{FF2B5EF4-FFF2-40B4-BE49-F238E27FC236}">
                <a16:creationId xmlns:a16="http://schemas.microsoft.com/office/drawing/2014/main" id="{2496A285-16A6-B34A-184D-A4796584D101}"/>
              </a:ext>
            </a:extLst>
          </p:cNvPr>
          <p:cNvGrpSpPr/>
          <p:nvPr/>
        </p:nvGrpSpPr>
        <p:grpSpPr>
          <a:xfrm rot="5400000">
            <a:off x="16894740" y="-622270"/>
            <a:ext cx="1479329" cy="1479329"/>
            <a:chOff x="0" y="0"/>
            <a:chExt cx="812800" cy="812800"/>
          </a:xfrm>
        </p:grpSpPr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C847D8D7-84FF-A636-25D9-1376231F9F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F5286">
                <a:alpha val="2980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A1448043-8E3B-303F-43A9-F2AFFA3C9EB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" name="Picture 9" descr="A screenshot of a white sheet with black text&#10;&#10;AI-generated content may be incorrect.">
            <a:extLst>
              <a:ext uri="{FF2B5EF4-FFF2-40B4-BE49-F238E27FC236}">
                <a16:creationId xmlns:a16="http://schemas.microsoft.com/office/drawing/2014/main" id="{ECA371AA-E370-9E08-0403-C741FA95F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5626" y="1101049"/>
            <a:ext cx="3572374" cy="61540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9289FE-BEF0-996A-E746-30E573BAF4DD}"/>
              </a:ext>
            </a:extLst>
          </p:cNvPr>
          <p:cNvSpPr/>
          <p:nvPr/>
        </p:nvSpPr>
        <p:spPr>
          <a:xfrm>
            <a:off x="14630400" y="1602269"/>
            <a:ext cx="3572374" cy="2020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35132A-CF22-3E57-2437-0E330801DBE0}"/>
              </a:ext>
            </a:extLst>
          </p:cNvPr>
          <p:cNvSpPr/>
          <p:nvPr/>
        </p:nvSpPr>
        <p:spPr>
          <a:xfrm>
            <a:off x="14630400" y="2095500"/>
            <a:ext cx="3572374" cy="155143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325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985685" cy="10287000"/>
            <a:chOff x="0" y="0"/>
            <a:chExt cx="216748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7485" cy="2709333"/>
            </a:xfrm>
            <a:custGeom>
              <a:avLst/>
              <a:gdLst/>
              <a:ahLst/>
              <a:cxnLst/>
              <a:rect l="l" t="t" r="r" b="b"/>
              <a:pathLst>
                <a:path w="2167485" h="2709333">
                  <a:moveTo>
                    <a:pt x="0" y="0"/>
                  </a:moveTo>
                  <a:lnTo>
                    <a:pt x="2167485" y="0"/>
                  </a:lnTo>
                  <a:lnTo>
                    <a:pt x="21674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6748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304312" y="2552700"/>
            <a:ext cx="1310100" cy="0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6" name="Group 6"/>
          <p:cNvGrpSpPr/>
          <p:nvPr/>
        </p:nvGrpSpPr>
        <p:grpSpPr>
          <a:xfrm>
            <a:off x="15740861" y="6749958"/>
            <a:ext cx="4596322" cy="45963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6894740" y="-622270"/>
            <a:ext cx="1479329" cy="147932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F5286">
                <a:alpha val="2980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7909678" y="256976"/>
            <a:ext cx="771724" cy="77172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F5286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67835" y="1521337"/>
            <a:ext cx="10326760" cy="7185599"/>
          </a:xfrm>
          <a:custGeom>
            <a:avLst/>
            <a:gdLst/>
            <a:ahLst/>
            <a:cxnLst/>
            <a:rect l="l" t="t" r="r" b="b"/>
            <a:pathLst>
              <a:path w="9634036" h="6382515">
                <a:moveTo>
                  <a:pt x="0" y="0"/>
                </a:moveTo>
                <a:lnTo>
                  <a:pt x="9634036" y="0"/>
                </a:lnTo>
                <a:lnTo>
                  <a:pt x="9634036" y="6382516"/>
                </a:lnTo>
                <a:lnTo>
                  <a:pt x="0" y="638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7" t="-8027" b="-222"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6" name="Group 16"/>
          <p:cNvGrpSpPr/>
          <p:nvPr/>
        </p:nvGrpSpPr>
        <p:grpSpPr>
          <a:xfrm>
            <a:off x="9543692" y="7581075"/>
            <a:ext cx="805489" cy="416941"/>
            <a:chOff x="0" y="0"/>
            <a:chExt cx="212145" cy="10981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2145" cy="109812"/>
            </a:xfrm>
            <a:custGeom>
              <a:avLst/>
              <a:gdLst/>
              <a:ahLst/>
              <a:cxnLst/>
              <a:rect l="l" t="t" r="r" b="b"/>
              <a:pathLst>
                <a:path w="212145" h="109812">
                  <a:moveTo>
                    <a:pt x="0" y="0"/>
                  </a:moveTo>
                  <a:lnTo>
                    <a:pt x="212145" y="0"/>
                  </a:lnTo>
                  <a:lnTo>
                    <a:pt x="212145" y="109812"/>
                  </a:lnTo>
                  <a:lnTo>
                    <a:pt x="0" y="109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12145" cy="147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21295" y="352641"/>
            <a:ext cx="6173831" cy="1599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</a:pPr>
            <a:r>
              <a:rPr lang="lv-LV" sz="5400" b="1" spc="87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2/3 diasporas iegulda!</a:t>
            </a:r>
            <a:endParaRPr lang="en-US" sz="5400" b="1" spc="87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04312" y="2835576"/>
            <a:ext cx="5909000" cy="6725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3"/>
              </a:lnSpc>
              <a:spcBef>
                <a:spcPct val="0"/>
              </a:spcBef>
            </a:pPr>
            <a:r>
              <a:rPr lang="lv-LV" sz="2216" b="1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Finansiālie ieguldījumi</a:t>
            </a:r>
            <a:r>
              <a:rPr lang="lv-LV" sz="2216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 </a:t>
            </a:r>
            <a:r>
              <a:rPr lang="lv-LV" sz="2216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monetāras investīcijas, kas saistītas ar ekonomisko atdevi un uzticību projektiem.</a:t>
            </a:r>
          </a:p>
          <a:p>
            <a:pPr algn="l">
              <a:lnSpc>
                <a:spcPts val="3103"/>
              </a:lnSpc>
            </a:pPr>
            <a:endParaRPr lang="lv-LV" sz="2216" noProof="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Inter"/>
            </a:endParaRPr>
          </a:p>
          <a:p>
            <a:pPr algn="l">
              <a:lnSpc>
                <a:spcPts val="3103"/>
              </a:lnSpc>
              <a:spcBef>
                <a:spcPct val="0"/>
              </a:spcBef>
            </a:pPr>
            <a:r>
              <a:rPr lang="lv-LV" sz="2216" b="1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Ieguldījumi ar laiku</a:t>
            </a:r>
            <a:r>
              <a:rPr lang="lv-LV" sz="2216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 praktiska līdzdalība, bieži altruistiski un sabiedrības labumam vērsti motīvi.</a:t>
            </a:r>
          </a:p>
          <a:p>
            <a:pPr algn="l">
              <a:lnSpc>
                <a:spcPts val="3103"/>
              </a:lnSpc>
            </a:pPr>
            <a:endParaRPr lang="lv-LV" sz="2216" noProof="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Inter"/>
            </a:endParaRPr>
          </a:p>
          <a:p>
            <a:pPr algn="l">
              <a:lnSpc>
                <a:spcPts val="3103"/>
              </a:lnSpc>
              <a:spcBef>
                <a:spcPct val="0"/>
              </a:spcBef>
            </a:pPr>
            <a:r>
              <a:rPr lang="lv-LV" sz="2216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I</a:t>
            </a:r>
            <a:r>
              <a:rPr lang="lv-LV" sz="2216" b="1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eguldījumi ar kompetencēm</a:t>
            </a:r>
            <a:r>
              <a:rPr lang="lv-LV" sz="2216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 </a:t>
            </a:r>
            <a:r>
              <a:rPr lang="lv-LV" sz="2216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profesionālo zināšanu un pieredzes nodošana, kas stiprina sociālo un intelektuālo kapitālu.</a:t>
            </a:r>
          </a:p>
          <a:p>
            <a:pPr algn="l">
              <a:lnSpc>
                <a:spcPts val="3103"/>
              </a:lnSpc>
            </a:pPr>
            <a:endParaRPr lang="lv-LV" sz="2216" noProof="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Inter"/>
            </a:endParaRPr>
          </a:p>
          <a:p>
            <a:pPr algn="l">
              <a:lnSpc>
                <a:spcPts val="3103"/>
              </a:lnSpc>
              <a:spcBef>
                <a:spcPct val="0"/>
              </a:spcBef>
            </a:pPr>
            <a:r>
              <a:rPr lang="lv-LV" sz="2216" b="1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Kultūras vai simboliskie ieguldījumi</a:t>
            </a:r>
            <a:r>
              <a:rPr lang="lv-LV" sz="2216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 </a:t>
            </a:r>
            <a:r>
              <a:rPr lang="lv-LV" sz="2216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atbalsts diasporas skolām, kultūras projektiem - saistīti ar identitātes, valodas un nacionālo vērtību uzturēšanu, balstīti emocionālā piederībā Latvijai.</a:t>
            </a:r>
          </a:p>
        </p:txBody>
      </p:sp>
      <p:grpSp>
        <p:nvGrpSpPr>
          <p:cNvPr id="22" name="Group 19">
            <a:extLst>
              <a:ext uri="{FF2B5EF4-FFF2-40B4-BE49-F238E27FC236}">
                <a16:creationId xmlns:a16="http://schemas.microsoft.com/office/drawing/2014/main" id="{18C7487A-2050-7815-BE97-ADFD871E858B}"/>
              </a:ext>
            </a:extLst>
          </p:cNvPr>
          <p:cNvGrpSpPr/>
          <p:nvPr/>
        </p:nvGrpSpPr>
        <p:grpSpPr>
          <a:xfrm>
            <a:off x="7416590" y="7621787"/>
            <a:ext cx="2545888" cy="2545888"/>
            <a:chOff x="0" y="0"/>
            <a:chExt cx="812800" cy="812800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7636C0D7-044A-3E63-7907-A852A1629F3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C881CFB6-B932-B5EE-D8D5-B854E0F1939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19">
            <a:extLst>
              <a:ext uri="{FF2B5EF4-FFF2-40B4-BE49-F238E27FC236}">
                <a16:creationId xmlns:a16="http://schemas.microsoft.com/office/drawing/2014/main" id="{A0034461-819A-8456-9DAA-CA6FC4D80F7F}"/>
              </a:ext>
            </a:extLst>
          </p:cNvPr>
          <p:cNvGrpSpPr/>
          <p:nvPr/>
        </p:nvGrpSpPr>
        <p:grpSpPr>
          <a:xfrm>
            <a:off x="15523739" y="-1024551"/>
            <a:ext cx="2545888" cy="2545888"/>
            <a:chOff x="0" y="0"/>
            <a:chExt cx="812800" cy="812800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A4C971D-4783-AB9F-8215-0B81B86A51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CA365C73-761C-6CA8-9FCD-84442F81044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19AD84AB-12F2-ECC5-7D04-DC85D5D2A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2446" y="9439783"/>
            <a:ext cx="1608504" cy="60620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30873AA-4BBC-175E-E869-D11F22CFEF14}"/>
              </a:ext>
            </a:extLst>
          </p:cNvPr>
          <p:cNvSpPr/>
          <p:nvPr/>
        </p:nvSpPr>
        <p:spPr>
          <a:xfrm rot="16200000">
            <a:off x="1821409" y="4968038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194" name="Picture 2" descr="Dollars - Free business and finance icons">
            <a:extLst>
              <a:ext uri="{FF2B5EF4-FFF2-40B4-BE49-F238E27FC236}">
                <a16:creationId xmlns:a16="http://schemas.microsoft.com/office/drawing/2014/main" id="{D48C23F7-1088-AACF-C22A-599266D9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206" y="2260147"/>
            <a:ext cx="1301513" cy="13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ime - Free time and date icons">
            <a:extLst>
              <a:ext uri="{FF2B5EF4-FFF2-40B4-BE49-F238E27FC236}">
                <a16:creationId xmlns:a16="http://schemas.microsoft.com/office/drawing/2014/main" id="{3715D8DC-B4AF-B95F-138C-408399E1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714" y="5071169"/>
            <a:ext cx="949667" cy="94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88CBDE-1783-EA0B-A4A7-919F6F6AB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2192" y="5622977"/>
            <a:ext cx="1143000" cy="1143000"/>
          </a:xfrm>
          <a:prstGeom prst="rect">
            <a:avLst/>
          </a:prstGeom>
        </p:spPr>
      </p:pic>
      <p:pic>
        <p:nvPicPr>
          <p:cNvPr id="8198" name="Picture 6" descr="No - Free user icons">
            <a:extLst>
              <a:ext uri="{FF2B5EF4-FFF2-40B4-BE49-F238E27FC236}">
                <a16:creationId xmlns:a16="http://schemas.microsoft.com/office/drawing/2014/main" id="{5E0B8048-49FA-D112-7925-AE5884DD7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62" y="2814361"/>
            <a:ext cx="1420852" cy="142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4726EF-6869-B345-C1E9-70CC70DE2C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2557" y="1282660"/>
            <a:ext cx="959314" cy="9593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6BE7E6A-0EE7-AF84-28DF-C3CC97F5AC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23231" y="6076523"/>
            <a:ext cx="862235" cy="86223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E48F6B8D-7E32-8E15-CFF5-8393944742D3}"/>
              </a:ext>
            </a:extLst>
          </p:cNvPr>
          <p:cNvSpPr/>
          <p:nvPr/>
        </p:nvSpPr>
        <p:spPr>
          <a:xfrm rot="3092067">
            <a:off x="9594970" y="2362389"/>
            <a:ext cx="4226644" cy="5750316"/>
          </a:xfrm>
          <a:prstGeom prst="ellipse">
            <a:avLst/>
          </a:prstGeom>
          <a:noFill/>
          <a:ln w="571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456625" cy="10287000"/>
            <a:chOff x="0" y="0"/>
            <a:chExt cx="143713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7136" cy="2709333"/>
            </a:xfrm>
            <a:custGeom>
              <a:avLst/>
              <a:gdLst/>
              <a:ahLst/>
              <a:cxnLst/>
              <a:rect l="l" t="t" r="r" b="b"/>
              <a:pathLst>
                <a:path w="1437136" h="2709333">
                  <a:moveTo>
                    <a:pt x="0" y="0"/>
                  </a:moveTo>
                  <a:lnTo>
                    <a:pt x="1437136" y="0"/>
                  </a:lnTo>
                  <a:lnTo>
                    <a:pt x="143713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3713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596763" y="4728318"/>
            <a:ext cx="1310100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6" name="Group 6"/>
          <p:cNvGrpSpPr/>
          <p:nvPr/>
        </p:nvGrpSpPr>
        <p:grpSpPr>
          <a:xfrm>
            <a:off x="16075908" y="8771096"/>
            <a:ext cx="4596322" cy="45963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6894740" y="-622270"/>
            <a:ext cx="1479329" cy="147932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F5286">
                <a:alpha val="2980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7909678" y="256976"/>
            <a:ext cx="771724" cy="77172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F5286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277397" y="7679209"/>
            <a:ext cx="1057853" cy="609250"/>
            <a:chOff x="0" y="0"/>
            <a:chExt cx="278611" cy="1604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8611" cy="160461"/>
            </a:xfrm>
            <a:custGeom>
              <a:avLst/>
              <a:gdLst/>
              <a:ahLst/>
              <a:cxnLst/>
              <a:rect l="l" t="t" r="r" b="b"/>
              <a:pathLst>
                <a:path w="278611" h="160461">
                  <a:moveTo>
                    <a:pt x="0" y="0"/>
                  </a:moveTo>
                  <a:lnTo>
                    <a:pt x="278611" y="0"/>
                  </a:lnTo>
                  <a:lnTo>
                    <a:pt x="278611" y="160461"/>
                  </a:lnTo>
                  <a:lnTo>
                    <a:pt x="0" y="160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8611" cy="1985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5627773" y="1028700"/>
            <a:ext cx="12281905" cy="7819558"/>
          </a:xfrm>
          <a:custGeom>
            <a:avLst/>
            <a:gdLst/>
            <a:ahLst/>
            <a:cxnLst/>
            <a:rect l="l" t="t" r="r" b="b"/>
            <a:pathLst>
              <a:path w="12281905" h="7819558">
                <a:moveTo>
                  <a:pt x="0" y="0"/>
                </a:moveTo>
                <a:lnTo>
                  <a:pt x="12281905" y="0"/>
                </a:lnTo>
                <a:lnTo>
                  <a:pt x="12281905" y="7819558"/>
                </a:lnTo>
                <a:lnTo>
                  <a:pt x="0" y="7819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071"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9" name="Group 19"/>
          <p:cNvGrpSpPr/>
          <p:nvPr/>
        </p:nvGrpSpPr>
        <p:grpSpPr>
          <a:xfrm>
            <a:off x="6033588" y="8076748"/>
            <a:ext cx="1008210" cy="423422"/>
            <a:chOff x="0" y="0"/>
            <a:chExt cx="265537" cy="1115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65537" cy="111519"/>
            </a:xfrm>
            <a:custGeom>
              <a:avLst/>
              <a:gdLst/>
              <a:ahLst/>
              <a:cxnLst/>
              <a:rect l="l" t="t" r="r" b="b"/>
              <a:pathLst>
                <a:path w="265537" h="111519">
                  <a:moveTo>
                    <a:pt x="0" y="0"/>
                  </a:moveTo>
                  <a:lnTo>
                    <a:pt x="265537" y="0"/>
                  </a:lnTo>
                  <a:lnTo>
                    <a:pt x="265537" y="111519"/>
                  </a:lnTo>
                  <a:lnTo>
                    <a:pt x="0" y="1115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65537" cy="149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96763" y="1211862"/>
            <a:ext cx="6173831" cy="308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4399" b="1" spc="87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DIASPORAS IEGULDĪJUMU MOTIVĀCIJAS DIMENSIJAS</a:t>
            </a:r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1665D91D-C2A6-3DDE-DBBF-EE9B48BF6D27}"/>
              </a:ext>
            </a:extLst>
          </p:cNvPr>
          <p:cNvGrpSpPr/>
          <p:nvPr/>
        </p:nvGrpSpPr>
        <p:grpSpPr>
          <a:xfrm>
            <a:off x="4614586" y="7544574"/>
            <a:ext cx="2545888" cy="2545888"/>
            <a:chOff x="0" y="0"/>
            <a:chExt cx="812800" cy="812800"/>
          </a:xfrm>
        </p:grpSpPr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510D658C-8DAA-4520-9E0C-014B3F87006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5" name="TextBox 21">
              <a:extLst>
                <a:ext uri="{FF2B5EF4-FFF2-40B4-BE49-F238E27FC236}">
                  <a16:creationId xmlns:a16="http://schemas.microsoft.com/office/drawing/2014/main" id="{46A54FC7-874D-0CC0-278D-E6784B062E4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C935377-67F1-DAEC-AF26-E5632C09F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5320" y="9121237"/>
            <a:ext cx="2233756" cy="84185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5E36E8C-342A-7998-C0A1-45E78C88671E}"/>
              </a:ext>
            </a:extLst>
          </p:cNvPr>
          <p:cNvSpPr/>
          <p:nvPr/>
        </p:nvSpPr>
        <p:spPr>
          <a:xfrm rot="16200000">
            <a:off x="230835" y="4922475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3D5722-AA99-C2F0-4190-6D9CAC281BAE}"/>
              </a:ext>
            </a:extLst>
          </p:cNvPr>
          <p:cNvSpPr/>
          <p:nvPr/>
        </p:nvSpPr>
        <p:spPr>
          <a:xfrm>
            <a:off x="16552198" y="4085758"/>
            <a:ext cx="1221878" cy="9144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459FEE-323C-758B-424C-7A30FE898C0C}"/>
              </a:ext>
            </a:extLst>
          </p:cNvPr>
          <p:cNvCxnSpPr>
            <a:cxnSpLocks/>
          </p:cNvCxnSpPr>
          <p:nvPr/>
        </p:nvCxnSpPr>
        <p:spPr>
          <a:xfrm flipV="1">
            <a:off x="15011400" y="642838"/>
            <a:ext cx="0" cy="726866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E3C8C43-2470-5F9A-0420-9CCBAF2E8DCA}"/>
              </a:ext>
            </a:extLst>
          </p:cNvPr>
          <p:cNvSpPr/>
          <p:nvPr/>
        </p:nvSpPr>
        <p:spPr>
          <a:xfrm>
            <a:off x="14781603" y="642838"/>
            <a:ext cx="458395" cy="70210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2F0174-9F4F-7BCC-A441-9859451B61F5}"/>
              </a:ext>
            </a:extLst>
          </p:cNvPr>
          <p:cNvSpPr txBox="1"/>
          <p:nvPr/>
        </p:nvSpPr>
        <p:spPr>
          <a:xfrm>
            <a:off x="11853020" y="521077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Augsta vispārējā motivācija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10F2DF-7A25-F79D-6E50-87D2B904156C}"/>
              </a:ext>
            </a:extLst>
          </p:cNvPr>
          <p:cNvSpPr/>
          <p:nvPr/>
        </p:nvSpPr>
        <p:spPr>
          <a:xfrm>
            <a:off x="16447199" y="7911503"/>
            <a:ext cx="1221878" cy="721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229668" cy="10287000"/>
            <a:chOff x="0" y="0"/>
            <a:chExt cx="216748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7485" cy="2709333"/>
            </a:xfrm>
            <a:custGeom>
              <a:avLst/>
              <a:gdLst/>
              <a:ahLst/>
              <a:cxnLst/>
              <a:rect l="l" t="t" r="r" b="b"/>
              <a:pathLst>
                <a:path w="2167485" h="2709333">
                  <a:moveTo>
                    <a:pt x="0" y="0"/>
                  </a:moveTo>
                  <a:lnTo>
                    <a:pt x="2167485" y="0"/>
                  </a:lnTo>
                  <a:lnTo>
                    <a:pt x="21674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6748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421295" y="2361991"/>
            <a:ext cx="1310100" cy="0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6" name="Group 6"/>
          <p:cNvGrpSpPr/>
          <p:nvPr/>
        </p:nvGrpSpPr>
        <p:grpSpPr>
          <a:xfrm>
            <a:off x="15740861" y="6749958"/>
            <a:ext cx="4596322" cy="45963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6894740" y="-622270"/>
            <a:ext cx="1479329" cy="147932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F5286">
                <a:alpha val="2980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7909678" y="256976"/>
            <a:ext cx="771724" cy="77172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F5286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8425335" y="1940163"/>
            <a:ext cx="9613687" cy="6406674"/>
          </a:xfrm>
          <a:custGeom>
            <a:avLst/>
            <a:gdLst/>
            <a:ahLst/>
            <a:cxnLst/>
            <a:rect l="l" t="t" r="r" b="b"/>
            <a:pathLst>
              <a:path w="9613687" h="6406674">
                <a:moveTo>
                  <a:pt x="0" y="0"/>
                </a:moveTo>
                <a:lnTo>
                  <a:pt x="9613687" y="0"/>
                </a:lnTo>
                <a:lnTo>
                  <a:pt x="9613687" y="6406674"/>
                </a:lnTo>
                <a:lnTo>
                  <a:pt x="0" y="64066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74" t="-5983"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16" name="TextBox 16"/>
          <p:cNvSpPr txBox="1"/>
          <p:nvPr/>
        </p:nvSpPr>
        <p:spPr>
          <a:xfrm>
            <a:off x="421295" y="1194673"/>
            <a:ext cx="7609771" cy="74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4399" b="1" spc="87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IEGULDĪJUMU ŠĶĒRŠĻI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8425335" y="7390575"/>
            <a:ext cx="1068392" cy="416941"/>
            <a:chOff x="0" y="0"/>
            <a:chExt cx="281387" cy="10981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1387" cy="109812"/>
            </a:xfrm>
            <a:custGeom>
              <a:avLst/>
              <a:gdLst/>
              <a:ahLst/>
              <a:cxnLst/>
              <a:rect l="l" t="t" r="r" b="b"/>
              <a:pathLst>
                <a:path w="281387" h="109812">
                  <a:moveTo>
                    <a:pt x="0" y="0"/>
                  </a:moveTo>
                  <a:lnTo>
                    <a:pt x="281387" y="0"/>
                  </a:lnTo>
                  <a:lnTo>
                    <a:pt x="281387" y="109812"/>
                  </a:lnTo>
                  <a:lnTo>
                    <a:pt x="0" y="109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81387" cy="147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72223" y="2783820"/>
            <a:ext cx="6789286" cy="6246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lv-LV" sz="2499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Datu analīze rāda, ka galvenais šķērslis finanšu ieguldījumiem Latvijā ir </a:t>
            </a:r>
          </a:p>
          <a:p>
            <a:pPr algn="l">
              <a:lnSpc>
                <a:spcPts val="3499"/>
              </a:lnSpc>
            </a:pPr>
            <a:r>
              <a:rPr lang="lv-LV" sz="2499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(1) dzīve ārvalstīs, kas </a:t>
            </a:r>
            <a:r>
              <a:rPr lang="lv-LV" sz="3200" b="1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prasa visu uzmanību un resursus </a:t>
            </a:r>
            <a:r>
              <a:rPr lang="lv-LV" sz="2499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(24,4%), </a:t>
            </a:r>
          </a:p>
          <a:p>
            <a:pPr algn="l">
              <a:lnSpc>
                <a:spcPts val="3499"/>
              </a:lnSpc>
            </a:pPr>
            <a:r>
              <a:rPr lang="lv-LV" sz="2499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(2) kā arī </a:t>
            </a:r>
            <a:r>
              <a:rPr lang="lv-LV" sz="3200" b="1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uzticības trūkums </a:t>
            </a:r>
            <a:r>
              <a:rPr lang="lv-LV" sz="2499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valsts institūcijām un investīciju videi (19,3%).</a:t>
            </a:r>
          </a:p>
          <a:p>
            <a:pPr algn="l">
              <a:lnSpc>
                <a:spcPts val="3499"/>
              </a:lnSpc>
            </a:pPr>
            <a:endParaRPr lang="lv-LV" sz="2499" noProof="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Inter"/>
            </a:endParaRPr>
          </a:p>
          <a:p>
            <a:pPr algn="l">
              <a:lnSpc>
                <a:spcPts val="3499"/>
              </a:lnSpc>
            </a:pPr>
            <a:r>
              <a:rPr lang="lv-LV" sz="2499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Faktori atklāj strukturālas problēmas Latvijas investīciju ekosistēmā – informācijas asimetriju, birokrātiju un uzticības deficītu, kas samazina diasporas vēlmi ieguldīt. Savukārt daļa potenciālo investoru norāda uz </a:t>
            </a:r>
            <a:r>
              <a:rPr lang="lv-LV" sz="2499" b="1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piedāvājuma neatbilstību viņu dzīves situācijai vai finanšu iespējām</a:t>
            </a:r>
            <a:r>
              <a:rPr lang="lv-LV" sz="2499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.</a:t>
            </a:r>
          </a:p>
        </p:txBody>
      </p:sp>
      <p:grpSp>
        <p:nvGrpSpPr>
          <p:cNvPr id="21" name="Group 19">
            <a:extLst>
              <a:ext uri="{FF2B5EF4-FFF2-40B4-BE49-F238E27FC236}">
                <a16:creationId xmlns:a16="http://schemas.microsoft.com/office/drawing/2014/main" id="{A506FA3B-C88D-FCF7-67CC-0913D76A7EE7}"/>
              </a:ext>
            </a:extLst>
          </p:cNvPr>
          <p:cNvGrpSpPr/>
          <p:nvPr/>
        </p:nvGrpSpPr>
        <p:grpSpPr>
          <a:xfrm>
            <a:off x="7416590" y="7621787"/>
            <a:ext cx="2545888" cy="2545888"/>
            <a:chOff x="0" y="0"/>
            <a:chExt cx="812800" cy="812800"/>
          </a:xfrm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925BA0E-101A-0A80-EA11-822CED8F265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FCC78AF9-FDDD-A529-B4B2-7D30AD47734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F8EFD29-784D-59D0-1685-447EEA0ED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5320" y="9121237"/>
            <a:ext cx="2233756" cy="84185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CF2B51F-D94A-AD59-42E4-C415085A14A3}"/>
              </a:ext>
            </a:extLst>
          </p:cNvPr>
          <p:cNvSpPr/>
          <p:nvPr/>
        </p:nvSpPr>
        <p:spPr>
          <a:xfrm rot="16200000">
            <a:off x="3010604" y="4966033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2B5F1DD-738A-6EEC-621F-1C3B75398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9304" y="3380867"/>
            <a:ext cx="1216390" cy="12163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9185FB-56B1-8401-6F25-1D86EAD2B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5970" y="5052988"/>
            <a:ext cx="931529" cy="9315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20238F3-A477-E7B5-C150-D1DE5BF0F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7907" y="5870002"/>
            <a:ext cx="1086814" cy="1086814"/>
          </a:xfrm>
          <a:prstGeom prst="rect">
            <a:avLst/>
          </a:prstGeom>
        </p:spPr>
      </p:pic>
      <p:pic>
        <p:nvPicPr>
          <p:cNvPr id="9220" name="Picture 4" descr="Dont know - Free communications icons">
            <a:extLst>
              <a:ext uri="{FF2B5EF4-FFF2-40B4-BE49-F238E27FC236}">
                <a16:creationId xmlns:a16="http://schemas.microsoft.com/office/drawing/2014/main" id="{A043910A-3989-2EB7-349B-24F9B4EEC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893" y="1028700"/>
            <a:ext cx="1040962" cy="104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ear - Free user icons">
            <a:extLst>
              <a:ext uri="{FF2B5EF4-FFF2-40B4-BE49-F238E27FC236}">
                <a16:creationId xmlns:a16="http://schemas.microsoft.com/office/drawing/2014/main" id="{433B6946-A930-6567-6DB5-F073E2F1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28" y="3230652"/>
            <a:ext cx="869787" cy="86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C8DBE0-553B-2DC1-6608-A5ED09F46A4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84570" y="4477215"/>
            <a:ext cx="1295400" cy="12954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D6F7CDB-65DE-9645-E28A-676DE286040D}"/>
              </a:ext>
            </a:extLst>
          </p:cNvPr>
          <p:cNvSpPr/>
          <p:nvPr/>
        </p:nvSpPr>
        <p:spPr>
          <a:xfrm>
            <a:off x="14804181" y="5295900"/>
            <a:ext cx="3177845" cy="895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548DDE-D486-A01B-9124-2A17F7B6010B}"/>
              </a:ext>
            </a:extLst>
          </p:cNvPr>
          <p:cNvSpPr/>
          <p:nvPr/>
        </p:nvSpPr>
        <p:spPr>
          <a:xfrm>
            <a:off x="14804182" y="2692518"/>
            <a:ext cx="3234839" cy="895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7371F0-8B02-5084-B720-CF69FBAB255B}"/>
              </a:ext>
            </a:extLst>
          </p:cNvPr>
          <p:cNvSpPr/>
          <p:nvPr/>
        </p:nvSpPr>
        <p:spPr>
          <a:xfrm>
            <a:off x="12420600" y="3140073"/>
            <a:ext cx="2054309" cy="16224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975626-0AA9-1870-58F7-C0046906A7CA}"/>
              </a:ext>
            </a:extLst>
          </p:cNvPr>
          <p:cNvSpPr/>
          <p:nvPr/>
        </p:nvSpPr>
        <p:spPr>
          <a:xfrm>
            <a:off x="8031066" y="4305300"/>
            <a:ext cx="1881806" cy="1614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229668" cy="10287000"/>
            <a:chOff x="0" y="0"/>
            <a:chExt cx="216748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7485" cy="2709333"/>
            </a:xfrm>
            <a:custGeom>
              <a:avLst/>
              <a:gdLst/>
              <a:ahLst/>
              <a:cxnLst/>
              <a:rect l="l" t="t" r="r" b="b"/>
              <a:pathLst>
                <a:path w="2167485" h="2709333">
                  <a:moveTo>
                    <a:pt x="0" y="0"/>
                  </a:moveTo>
                  <a:lnTo>
                    <a:pt x="2167485" y="0"/>
                  </a:lnTo>
                  <a:lnTo>
                    <a:pt x="21674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6748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421295" y="2476500"/>
            <a:ext cx="1310100" cy="0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6" name="Group 6"/>
          <p:cNvGrpSpPr/>
          <p:nvPr/>
        </p:nvGrpSpPr>
        <p:grpSpPr>
          <a:xfrm>
            <a:off x="15740861" y="6749958"/>
            <a:ext cx="4596322" cy="45963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6894740" y="-622270"/>
            <a:ext cx="1479329" cy="147932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F5286">
                <a:alpha val="2980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7909678" y="256976"/>
            <a:ext cx="771724" cy="77172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F5286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425335" y="7390575"/>
            <a:ext cx="1068392" cy="416941"/>
            <a:chOff x="0" y="0"/>
            <a:chExt cx="281387" cy="10981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1387" cy="109812"/>
            </a:xfrm>
            <a:custGeom>
              <a:avLst/>
              <a:gdLst/>
              <a:ahLst/>
              <a:cxnLst/>
              <a:rect l="l" t="t" r="r" b="b"/>
              <a:pathLst>
                <a:path w="281387" h="109812">
                  <a:moveTo>
                    <a:pt x="0" y="0"/>
                  </a:moveTo>
                  <a:lnTo>
                    <a:pt x="281387" y="0"/>
                  </a:lnTo>
                  <a:lnTo>
                    <a:pt x="281387" y="109812"/>
                  </a:lnTo>
                  <a:lnTo>
                    <a:pt x="0" y="109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81387" cy="147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425335" y="2108171"/>
            <a:ext cx="9613687" cy="6109901"/>
          </a:xfrm>
          <a:custGeom>
            <a:avLst/>
            <a:gdLst/>
            <a:ahLst/>
            <a:cxnLst/>
            <a:rect l="l" t="t" r="r" b="b"/>
            <a:pathLst>
              <a:path w="9613687" h="6109901">
                <a:moveTo>
                  <a:pt x="0" y="0"/>
                </a:moveTo>
                <a:lnTo>
                  <a:pt x="9613687" y="0"/>
                </a:lnTo>
                <a:lnTo>
                  <a:pt x="9613687" y="6109900"/>
                </a:lnTo>
                <a:lnTo>
                  <a:pt x="0" y="610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97" t="-5230"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9" name="Group 19"/>
          <p:cNvGrpSpPr/>
          <p:nvPr/>
        </p:nvGrpSpPr>
        <p:grpSpPr>
          <a:xfrm>
            <a:off x="8425335" y="7390575"/>
            <a:ext cx="1194038" cy="568981"/>
            <a:chOff x="0" y="0"/>
            <a:chExt cx="314479" cy="14985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4479" cy="149855"/>
            </a:xfrm>
            <a:custGeom>
              <a:avLst/>
              <a:gdLst/>
              <a:ahLst/>
              <a:cxnLst/>
              <a:rect l="l" t="t" r="r" b="b"/>
              <a:pathLst>
                <a:path w="314479" h="149855">
                  <a:moveTo>
                    <a:pt x="0" y="0"/>
                  </a:moveTo>
                  <a:lnTo>
                    <a:pt x="314479" y="0"/>
                  </a:lnTo>
                  <a:lnTo>
                    <a:pt x="314479" y="149855"/>
                  </a:lnTo>
                  <a:lnTo>
                    <a:pt x="0" y="149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4479" cy="18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21295" y="227330"/>
            <a:ext cx="7609771" cy="1560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4399" b="1" spc="87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Nākotnes</a:t>
            </a:r>
            <a:r>
              <a:rPr lang="en-US" sz="4399" b="1" spc="87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IEGULDĪJUMU </a:t>
            </a:r>
            <a:r>
              <a:rPr lang="lv-LV" sz="4399" b="1" spc="87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redzējums - </a:t>
            </a:r>
            <a:r>
              <a:rPr lang="en-US" sz="4399" b="1" spc="87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POTENCIĀLS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1296" y="2712071"/>
            <a:ext cx="7201668" cy="7144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lv-LV" sz="2499" noProof="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Diasporas ieguldījumu potenciāls Latvijā koncentrējas nozarēs ar augstu pievienoto vērtību un inovāciju potenciālu.</a:t>
            </a:r>
          </a:p>
          <a:p>
            <a:pPr algn="l">
              <a:lnSpc>
                <a:spcPts val="3499"/>
              </a:lnSpc>
            </a:pPr>
            <a:endParaRPr lang="lv-LV" sz="2499" noProof="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499"/>
              </a:lnSpc>
            </a:pPr>
            <a:r>
              <a:rPr lang="lv-LV" sz="2499" noProof="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Respondentu izvēles atklāj četras galvenās prioritātes:</a:t>
            </a:r>
          </a:p>
          <a:p>
            <a:pPr marL="612773" lvl="1" indent="-342900" algn="l">
              <a:lnSpc>
                <a:spcPts val="3499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lv-LV" sz="2499" b="1" noProof="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IKT tehnoloģijas un inovācijas </a:t>
            </a:r>
            <a:r>
              <a:rPr lang="lv-LV" sz="2499" noProof="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(13,2%), kas saskan ar ES digitālās transformācijas stratēģijām;</a:t>
            </a:r>
          </a:p>
          <a:p>
            <a:pPr marL="612773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lv-LV" sz="2499" b="1" noProof="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Zaļās tehnoloģijas un enerģētika </a:t>
            </a:r>
            <a:r>
              <a:rPr lang="lv-LV" sz="2499" noProof="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(12,1%), kas atbilst ilgtspējas un zaļā kursa mērķiem;</a:t>
            </a:r>
          </a:p>
          <a:p>
            <a:pPr marL="612773" lvl="1" indent="-342900" algn="l">
              <a:lnSpc>
                <a:spcPts val="3499"/>
              </a:lnSpc>
              <a:buFont typeface="Wingdings" panose="05000000000000000000" pitchFamily="2" charset="2"/>
              <a:buChar char="Ø"/>
            </a:pPr>
            <a:r>
              <a:rPr lang="lv-LV" sz="2499" b="1" noProof="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Ražošana</a:t>
            </a:r>
            <a:r>
              <a:rPr lang="lv-LV" sz="2499" noProof="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(10,4%) un jaunuzņēmumi (10,3%), kas norāda uz diasporas vēlmi atbalstīt produktivitāti un augstas pievienotās vērtības radīšanu.</a:t>
            </a:r>
          </a:p>
          <a:p>
            <a:pPr algn="l">
              <a:lnSpc>
                <a:spcPts val="3499"/>
              </a:lnSpc>
            </a:pPr>
            <a:endParaRPr lang="lv-LV" sz="2499" noProof="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C9CD5135-2A4A-A4E6-9CA5-9728EBA5528E}"/>
              </a:ext>
            </a:extLst>
          </p:cNvPr>
          <p:cNvGrpSpPr/>
          <p:nvPr/>
        </p:nvGrpSpPr>
        <p:grpSpPr>
          <a:xfrm>
            <a:off x="7416590" y="7621787"/>
            <a:ext cx="2545888" cy="2545888"/>
            <a:chOff x="0" y="0"/>
            <a:chExt cx="812800" cy="812800"/>
          </a:xfrm>
        </p:grpSpPr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1C541817-F77A-DCD2-B831-04D0C86C9B7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2269E5B4-A0AA-D186-9F54-895A0CB256F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05165A4-103D-A0CE-3AE2-AC67CD8FD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935" y="9311267"/>
            <a:ext cx="1794702" cy="67638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F62878B-29E9-7F87-10A2-A7E58231F240}"/>
              </a:ext>
            </a:extLst>
          </p:cNvPr>
          <p:cNvSpPr/>
          <p:nvPr/>
        </p:nvSpPr>
        <p:spPr>
          <a:xfrm rot="16200000">
            <a:off x="3087836" y="4944254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A5C67D82-4293-A54B-7936-A17AED1E0507}"/>
              </a:ext>
            </a:extLst>
          </p:cNvPr>
          <p:cNvSpPr txBox="1"/>
          <p:nvPr/>
        </p:nvSpPr>
        <p:spPr>
          <a:xfrm>
            <a:off x="9376134" y="938125"/>
            <a:ext cx="7609771" cy="76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</a:pPr>
            <a:r>
              <a:rPr lang="lv-LV" sz="4000" b="1" spc="87" dirty="0">
                <a:latin typeface="Garet Bold"/>
                <a:ea typeface="Garet Bold"/>
                <a:cs typeface="Garet Bold"/>
                <a:sym typeface="Garet Bold"/>
              </a:rPr>
              <a:t>Nav izvirzītu prioritāšu</a:t>
            </a:r>
            <a:endParaRPr lang="en-US" sz="4000" b="1" spc="87" dirty="0">
              <a:latin typeface="Garet Bold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252240" cy="10287000"/>
            <a:chOff x="0" y="0"/>
            <a:chExt cx="216748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7485" cy="2709333"/>
            </a:xfrm>
            <a:custGeom>
              <a:avLst/>
              <a:gdLst/>
              <a:ahLst/>
              <a:cxnLst/>
              <a:rect l="l" t="t" r="r" b="b"/>
              <a:pathLst>
                <a:path w="2167485" h="2709333">
                  <a:moveTo>
                    <a:pt x="0" y="0"/>
                  </a:moveTo>
                  <a:lnTo>
                    <a:pt x="2167485" y="0"/>
                  </a:lnTo>
                  <a:lnTo>
                    <a:pt x="21674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6748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36426" y="5448300"/>
            <a:ext cx="1310100" cy="0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6" name="Group 6"/>
          <p:cNvGrpSpPr/>
          <p:nvPr/>
        </p:nvGrpSpPr>
        <p:grpSpPr>
          <a:xfrm>
            <a:off x="15740861" y="6749958"/>
            <a:ext cx="4596322" cy="45963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6894740" y="-622270"/>
            <a:ext cx="1479329" cy="147932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F5286">
                <a:alpha val="2980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7909678" y="256976"/>
            <a:ext cx="771724" cy="77172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F5286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425335" y="7390575"/>
            <a:ext cx="1068392" cy="416941"/>
            <a:chOff x="0" y="0"/>
            <a:chExt cx="281387" cy="10981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1387" cy="109812"/>
            </a:xfrm>
            <a:custGeom>
              <a:avLst/>
              <a:gdLst/>
              <a:ahLst/>
              <a:cxnLst/>
              <a:rect l="l" t="t" r="r" b="b"/>
              <a:pathLst>
                <a:path w="281387" h="109812">
                  <a:moveTo>
                    <a:pt x="0" y="0"/>
                  </a:moveTo>
                  <a:lnTo>
                    <a:pt x="281387" y="0"/>
                  </a:lnTo>
                  <a:lnTo>
                    <a:pt x="281387" y="109812"/>
                  </a:lnTo>
                  <a:lnTo>
                    <a:pt x="0" y="109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81387" cy="147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425335" y="7390575"/>
            <a:ext cx="1194038" cy="568981"/>
            <a:chOff x="0" y="0"/>
            <a:chExt cx="314479" cy="14985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4479" cy="149855"/>
            </a:xfrm>
            <a:custGeom>
              <a:avLst/>
              <a:gdLst/>
              <a:ahLst/>
              <a:cxnLst/>
              <a:rect l="l" t="t" r="r" b="b"/>
              <a:pathLst>
                <a:path w="314479" h="149855">
                  <a:moveTo>
                    <a:pt x="0" y="0"/>
                  </a:moveTo>
                  <a:lnTo>
                    <a:pt x="314479" y="0"/>
                  </a:lnTo>
                  <a:lnTo>
                    <a:pt x="314479" y="149855"/>
                  </a:lnTo>
                  <a:lnTo>
                    <a:pt x="0" y="149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14479" cy="18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64621" y="857059"/>
            <a:ext cx="5055542" cy="4186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lv-LV" sz="4400" b="1" spc="58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1/3 diaspora - 34 % ir vai bijuši uzņēmēji</a:t>
            </a:r>
            <a:r>
              <a:rPr lang="lv-LV" sz="3200" b="1" spc="58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, partneri vai līdzīpašnieki; </a:t>
            </a:r>
          </a:p>
          <a:p>
            <a:pPr algn="l">
              <a:lnSpc>
                <a:spcPts val="4060"/>
              </a:lnSpc>
            </a:pPr>
            <a:endParaRPr lang="lv-LV" sz="2900" b="1" spc="58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4060"/>
              </a:lnSpc>
            </a:pPr>
            <a:r>
              <a:rPr lang="lv-LV" sz="2900" b="1" spc="58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vēl 24 % apsver uzņēmējdarbību nākotnē</a:t>
            </a:r>
            <a:endParaRPr lang="en-US" sz="2900" b="1" spc="58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68632" y="5926588"/>
            <a:ext cx="5387781" cy="456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lv-LV" sz="20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Augsts potenciāls</a:t>
            </a:r>
          </a:p>
          <a:p>
            <a:pPr algn="l">
              <a:lnSpc>
                <a:spcPts val="3639"/>
              </a:lnSpc>
            </a:pPr>
            <a:r>
              <a:rPr lang="lv-LV" sz="20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42 % – bez pieredzes uzņēmējdarbībā</a:t>
            </a:r>
          </a:p>
          <a:p>
            <a:pPr algn="l">
              <a:lnSpc>
                <a:spcPts val="3639"/>
              </a:lnSpc>
            </a:pPr>
            <a:r>
              <a:rPr lang="lv-LV" sz="20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34 % – aktīvi vai bijuši uzņēmēji</a:t>
            </a:r>
          </a:p>
          <a:p>
            <a:pPr algn="l">
              <a:lnSpc>
                <a:spcPts val="3639"/>
              </a:lnSpc>
            </a:pPr>
            <a:r>
              <a:rPr lang="lv-LV" sz="20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24 % – ar potenciālu kļūt par investoriem / uzņēmējiem</a:t>
            </a:r>
          </a:p>
          <a:p>
            <a:pPr algn="l">
              <a:lnSpc>
                <a:spcPts val="3639"/>
              </a:lnSpc>
            </a:pPr>
            <a:r>
              <a:rPr lang="lv-LV" sz="20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Kopā 58 % ar tiešu vai netiešu uzņēmējdarbības potenciālu</a:t>
            </a:r>
          </a:p>
          <a:p>
            <a:pPr algn="l">
              <a:lnSpc>
                <a:spcPts val="3639"/>
              </a:lnSpc>
            </a:pPr>
            <a:endParaRPr lang="lv-LV" sz="2000" noProof="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39"/>
              </a:lnSpc>
            </a:pPr>
            <a:endParaRPr lang="lv-LV" sz="2000" noProof="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39"/>
              </a:lnSpc>
            </a:pPr>
            <a:endParaRPr lang="lv-LV" sz="2000" noProof="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03ACC7F-DF1A-7422-5C24-CC55F32A2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766" y="9398786"/>
            <a:ext cx="1497310" cy="56430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062078E-6AC4-64C8-155D-D021219CB81E}"/>
              </a:ext>
            </a:extLst>
          </p:cNvPr>
          <p:cNvSpPr/>
          <p:nvPr/>
        </p:nvSpPr>
        <p:spPr>
          <a:xfrm rot="16200000">
            <a:off x="1162603" y="4922475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3243ADE-C8D8-7E52-AD86-1BCF0B326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330" y="1423708"/>
            <a:ext cx="11090348" cy="7393565"/>
          </a:xfrm>
          <a:prstGeom prst="rect">
            <a:avLst/>
          </a:prstGeom>
        </p:spPr>
      </p:pic>
      <p:grpSp>
        <p:nvGrpSpPr>
          <p:cNvPr id="31" name="Group 19">
            <a:extLst>
              <a:ext uri="{FF2B5EF4-FFF2-40B4-BE49-F238E27FC236}">
                <a16:creationId xmlns:a16="http://schemas.microsoft.com/office/drawing/2014/main" id="{6BC53543-8958-6957-34D7-EE5AB84D8E0F}"/>
              </a:ext>
            </a:extLst>
          </p:cNvPr>
          <p:cNvGrpSpPr/>
          <p:nvPr/>
        </p:nvGrpSpPr>
        <p:grpSpPr>
          <a:xfrm>
            <a:off x="7416590" y="7621787"/>
            <a:ext cx="2545888" cy="2545888"/>
            <a:chOff x="0" y="0"/>
            <a:chExt cx="812800" cy="812800"/>
          </a:xfrm>
        </p:grpSpPr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F9E7CE98-56E8-2641-29AA-0CE7361B6E2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33" name="TextBox 21">
              <a:extLst>
                <a:ext uri="{FF2B5EF4-FFF2-40B4-BE49-F238E27FC236}">
                  <a16:creationId xmlns:a16="http://schemas.microsoft.com/office/drawing/2014/main" id="{48221B73-17A6-66D5-D94E-22B1B7AACCE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F7B07-2BE6-5D17-A1D5-24EB213C3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AFBDCE2-DB5E-7FA6-FA66-E9F6391C835D}"/>
              </a:ext>
            </a:extLst>
          </p:cNvPr>
          <p:cNvGrpSpPr/>
          <p:nvPr/>
        </p:nvGrpSpPr>
        <p:grpSpPr>
          <a:xfrm>
            <a:off x="0" y="0"/>
            <a:ext cx="6252240" cy="10287000"/>
            <a:chOff x="0" y="0"/>
            <a:chExt cx="216748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88C5501-2E50-A05F-EBB1-9DE727B9DA10}"/>
                </a:ext>
              </a:extLst>
            </p:cNvPr>
            <p:cNvSpPr/>
            <p:nvPr/>
          </p:nvSpPr>
          <p:spPr>
            <a:xfrm>
              <a:off x="0" y="0"/>
              <a:ext cx="2167485" cy="2709333"/>
            </a:xfrm>
            <a:custGeom>
              <a:avLst/>
              <a:gdLst/>
              <a:ahLst/>
              <a:cxnLst/>
              <a:rect l="l" t="t" r="r" b="b"/>
              <a:pathLst>
                <a:path w="2167485" h="2709333">
                  <a:moveTo>
                    <a:pt x="0" y="0"/>
                  </a:moveTo>
                  <a:lnTo>
                    <a:pt x="2167485" y="0"/>
                  </a:lnTo>
                  <a:lnTo>
                    <a:pt x="21674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EF51F04-D2CE-D0CE-0E6C-7CCFA90695A9}"/>
                </a:ext>
              </a:extLst>
            </p:cNvPr>
            <p:cNvSpPr txBox="1"/>
            <p:nvPr/>
          </p:nvSpPr>
          <p:spPr>
            <a:xfrm>
              <a:off x="0" y="-38100"/>
              <a:ext cx="216748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07CA4D32-3093-585F-7413-C513235C4D27}"/>
              </a:ext>
            </a:extLst>
          </p:cNvPr>
          <p:cNvSpPr/>
          <p:nvPr/>
        </p:nvSpPr>
        <p:spPr>
          <a:xfrm>
            <a:off x="780892" y="2324100"/>
            <a:ext cx="1310100" cy="0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E2008F2A-269D-1C62-F458-9F6F135D7D1C}"/>
              </a:ext>
            </a:extLst>
          </p:cNvPr>
          <p:cNvGrpSpPr/>
          <p:nvPr/>
        </p:nvGrpSpPr>
        <p:grpSpPr>
          <a:xfrm>
            <a:off x="15740861" y="6749958"/>
            <a:ext cx="4596322" cy="4596322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79B93F7-0A71-A7B2-6034-31455F04171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CE2C3D3-3CB6-7E34-A9BD-738A6D3A149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F71E8622-109F-09DB-0560-5D01BA59FC4E}"/>
              </a:ext>
            </a:extLst>
          </p:cNvPr>
          <p:cNvGrpSpPr/>
          <p:nvPr/>
        </p:nvGrpSpPr>
        <p:grpSpPr>
          <a:xfrm rot="5400000">
            <a:off x="17909678" y="256976"/>
            <a:ext cx="771724" cy="771724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7813BFF-798B-140D-BA51-1C36762ECF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F5286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6CDAD73C-7872-0EBB-8762-9F4F86AD0A1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F404523B-22AE-E3DC-69CE-DE8C4F0FB9FC}"/>
              </a:ext>
            </a:extLst>
          </p:cNvPr>
          <p:cNvGrpSpPr/>
          <p:nvPr/>
        </p:nvGrpSpPr>
        <p:grpSpPr>
          <a:xfrm>
            <a:off x="8425335" y="7390575"/>
            <a:ext cx="1068392" cy="416941"/>
            <a:chOff x="0" y="0"/>
            <a:chExt cx="281387" cy="10981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B6B72DF-6DF6-A504-9295-4EF58AF51056}"/>
                </a:ext>
              </a:extLst>
            </p:cNvPr>
            <p:cNvSpPr/>
            <p:nvPr/>
          </p:nvSpPr>
          <p:spPr>
            <a:xfrm>
              <a:off x="0" y="0"/>
              <a:ext cx="281387" cy="109812"/>
            </a:xfrm>
            <a:custGeom>
              <a:avLst/>
              <a:gdLst/>
              <a:ahLst/>
              <a:cxnLst/>
              <a:rect l="l" t="t" r="r" b="b"/>
              <a:pathLst>
                <a:path w="281387" h="109812">
                  <a:moveTo>
                    <a:pt x="0" y="0"/>
                  </a:moveTo>
                  <a:lnTo>
                    <a:pt x="281387" y="0"/>
                  </a:lnTo>
                  <a:lnTo>
                    <a:pt x="281387" y="109812"/>
                  </a:lnTo>
                  <a:lnTo>
                    <a:pt x="0" y="109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6159E2FD-C320-A485-30FA-1B978216706A}"/>
                </a:ext>
              </a:extLst>
            </p:cNvPr>
            <p:cNvSpPr txBox="1"/>
            <p:nvPr/>
          </p:nvSpPr>
          <p:spPr>
            <a:xfrm>
              <a:off x="0" y="-38100"/>
              <a:ext cx="281387" cy="147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38B6C469-A217-9CFE-AEB1-5F6F225B0E2A}"/>
              </a:ext>
            </a:extLst>
          </p:cNvPr>
          <p:cNvGrpSpPr/>
          <p:nvPr/>
        </p:nvGrpSpPr>
        <p:grpSpPr>
          <a:xfrm>
            <a:off x="8425335" y="7390575"/>
            <a:ext cx="1194038" cy="568981"/>
            <a:chOff x="0" y="0"/>
            <a:chExt cx="314479" cy="14985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7E5F6C4-ED33-289C-B8DA-234F2CC3D059}"/>
                </a:ext>
              </a:extLst>
            </p:cNvPr>
            <p:cNvSpPr/>
            <p:nvPr/>
          </p:nvSpPr>
          <p:spPr>
            <a:xfrm>
              <a:off x="0" y="0"/>
              <a:ext cx="314479" cy="149855"/>
            </a:xfrm>
            <a:custGeom>
              <a:avLst/>
              <a:gdLst/>
              <a:ahLst/>
              <a:cxnLst/>
              <a:rect l="l" t="t" r="r" b="b"/>
              <a:pathLst>
                <a:path w="314479" h="149855">
                  <a:moveTo>
                    <a:pt x="0" y="0"/>
                  </a:moveTo>
                  <a:lnTo>
                    <a:pt x="314479" y="0"/>
                  </a:lnTo>
                  <a:lnTo>
                    <a:pt x="314479" y="149855"/>
                  </a:lnTo>
                  <a:lnTo>
                    <a:pt x="0" y="149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812D4310-081E-0A2A-07CC-7C7CB0153517}"/>
                </a:ext>
              </a:extLst>
            </p:cNvPr>
            <p:cNvSpPr txBox="1"/>
            <p:nvPr/>
          </p:nvSpPr>
          <p:spPr>
            <a:xfrm>
              <a:off x="0" y="-38100"/>
              <a:ext cx="314479" cy="18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E41E79D6-0B8C-00EB-30F9-CC38CA383E33}"/>
              </a:ext>
            </a:extLst>
          </p:cNvPr>
          <p:cNvSpPr txBox="1"/>
          <p:nvPr/>
        </p:nvSpPr>
        <p:spPr>
          <a:xfrm>
            <a:off x="752818" y="503020"/>
            <a:ext cx="4566852" cy="1584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lv-LV" sz="2900" b="1" spc="58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Esošo uzņēmumu īpašnieku </a:t>
            </a:r>
            <a:r>
              <a:rPr lang="lv-LV" sz="4000" b="1" spc="58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motivācija</a:t>
            </a:r>
            <a:endParaRPr lang="en-US" sz="2900" b="1" spc="58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8E516C8D-0D67-B2F6-D264-6D4CE950BBFA}"/>
              </a:ext>
            </a:extLst>
          </p:cNvPr>
          <p:cNvSpPr txBox="1"/>
          <p:nvPr/>
        </p:nvSpPr>
        <p:spPr>
          <a:xfrm>
            <a:off x="518219" y="3162300"/>
            <a:ext cx="5387781" cy="502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l">
              <a:lnSpc>
                <a:spcPts val="3639"/>
              </a:lnSpc>
              <a:buFont typeface="+mj-lt"/>
              <a:buAutoNum type="arabicPeriod"/>
            </a:pPr>
            <a:r>
              <a:rPr lang="lv-LV" sz="3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Skaidri instrumenti</a:t>
            </a:r>
          </a:p>
          <a:p>
            <a:pPr marL="742950" indent="-742950" algn="l">
              <a:lnSpc>
                <a:spcPts val="3639"/>
              </a:lnSpc>
              <a:buFont typeface="+mj-lt"/>
              <a:buAutoNum type="arabicPeriod"/>
            </a:pPr>
            <a:endParaRPr lang="lv-LV" sz="3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Inter"/>
            </a:endParaRPr>
          </a:p>
          <a:p>
            <a:pPr marL="742950" indent="-742950" algn="l">
              <a:lnSpc>
                <a:spcPts val="3639"/>
              </a:lnSpc>
              <a:buFont typeface="+mj-lt"/>
              <a:buAutoNum type="arabicPeriod"/>
            </a:pPr>
            <a:r>
              <a:rPr lang="lv-LV" sz="3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Garantēts riska samazinājums</a:t>
            </a:r>
          </a:p>
          <a:p>
            <a:pPr marL="742950" indent="-742950" algn="l">
              <a:lnSpc>
                <a:spcPts val="3639"/>
              </a:lnSpc>
              <a:buFont typeface="+mj-lt"/>
              <a:buAutoNum type="arabicPeriod"/>
            </a:pPr>
            <a:endParaRPr lang="lv-LV" sz="3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Inter"/>
            </a:endParaRPr>
          </a:p>
          <a:p>
            <a:pPr marL="742950" indent="-742950" algn="l">
              <a:lnSpc>
                <a:spcPts val="3639"/>
              </a:lnSpc>
              <a:buFont typeface="+mj-lt"/>
              <a:buAutoNum type="arabicPeriod"/>
            </a:pPr>
            <a:r>
              <a:rPr lang="lv-LV" sz="3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Iespēja ieguldīt nelielas summas ar zināmu ietekmi</a:t>
            </a:r>
          </a:p>
          <a:p>
            <a:pPr algn="l">
              <a:lnSpc>
                <a:spcPts val="3639"/>
              </a:lnSpc>
            </a:pPr>
            <a:endParaRPr lang="lv-LV" sz="2000" noProof="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39"/>
              </a:lnSpc>
            </a:pPr>
            <a:endParaRPr lang="lv-LV" sz="2000" noProof="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39"/>
              </a:lnSpc>
            </a:pPr>
            <a:endParaRPr lang="lv-LV" sz="2000" noProof="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1F54E9-D646-6513-1065-8EE41567F268}"/>
              </a:ext>
            </a:extLst>
          </p:cNvPr>
          <p:cNvSpPr/>
          <p:nvPr/>
        </p:nvSpPr>
        <p:spPr>
          <a:xfrm rot="16200000">
            <a:off x="1162603" y="4922475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7630E0B-C8A3-3795-5894-09860C703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525" y="119325"/>
            <a:ext cx="11278988" cy="9561612"/>
          </a:xfrm>
          <a:prstGeom prst="rect">
            <a:avLst/>
          </a:prstGeom>
        </p:spPr>
      </p:pic>
      <p:grpSp>
        <p:nvGrpSpPr>
          <p:cNvPr id="25" name="Group 19">
            <a:extLst>
              <a:ext uri="{FF2B5EF4-FFF2-40B4-BE49-F238E27FC236}">
                <a16:creationId xmlns:a16="http://schemas.microsoft.com/office/drawing/2014/main" id="{73D9F606-AB27-01B4-1F03-2934C6A7BDE6}"/>
              </a:ext>
            </a:extLst>
          </p:cNvPr>
          <p:cNvGrpSpPr/>
          <p:nvPr/>
        </p:nvGrpSpPr>
        <p:grpSpPr>
          <a:xfrm>
            <a:off x="7416590" y="7621787"/>
            <a:ext cx="2545888" cy="2545888"/>
            <a:chOff x="0" y="0"/>
            <a:chExt cx="812800" cy="812800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E9E6068-E050-15A0-ECC5-0C6FB11E6F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A7204418-0C87-1087-553C-7AC8E84CA2B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9">
            <a:extLst>
              <a:ext uri="{FF2B5EF4-FFF2-40B4-BE49-F238E27FC236}">
                <a16:creationId xmlns:a16="http://schemas.microsoft.com/office/drawing/2014/main" id="{845B9800-B690-BC3B-DB6F-F2AC9CA671BE}"/>
              </a:ext>
            </a:extLst>
          </p:cNvPr>
          <p:cNvGrpSpPr/>
          <p:nvPr/>
        </p:nvGrpSpPr>
        <p:grpSpPr>
          <a:xfrm rot="5400000">
            <a:off x="16894740" y="-622270"/>
            <a:ext cx="1479329" cy="1479329"/>
            <a:chOff x="0" y="0"/>
            <a:chExt cx="812800" cy="812800"/>
          </a:xfrm>
        </p:grpSpPr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B93A966A-2560-6798-4895-5CDF66D5C9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F5286">
                <a:alpha val="2980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B61AE6CB-652B-BCBB-6C71-24048B65DE9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7C20B04-5FDA-6630-AAEB-0912F4080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1766" y="9398786"/>
            <a:ext cx="1497310" cy="5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9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D86B-D614-0194-7FE7-42AB99EA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4305300"/>
            <a:ext cx="11125199" cy="2274092"/>
          </a:xfrm>
        </p:spPr>
        <p:txBody>
          <a:bodyPr>
            <a:normAutofit fontScale="90000"/>
          </a:bodyPr>
          <a:lstStyle/>
          <a:p>
            <a:r>
              <a:rPr lang="lv-LV" noProof="0" dirty="0" err="1"/>
              <a:t>Estimētās</a:t>
            </a:r>
            <a:r>
              <a:rPr lang="lv-LV" noProof="0" dirty="0"/>
              <a:t> </a:t>
            </a:r>
            <a:r>
              <a:rPr lang="lv-LV" noProof="0" dirty="0" err="1"/>
              <a:t>disporas</a:t>
            </a:r>
            <a:r>
              <a:rPr lang="lv-LV" noProof="0" dirty="0"/>
              <a:t> investīcijas Latvijā </a:t>
            </a:r>
            <a:r>
              <a:rPr lang="lv-LV" noProof="0" dirty="0" err="1"/>
              <a:t>Latvijā</a:t>
            </a:r>
            <a:r>
              <a:rPr lang="lv-LV" noProof="0" dirty="0"/>
              <a:t> ir no </a:t>
            </a:r>
            <a:r>
              <a:rPr lang="lv-LV" b="1" noProof="0" dirty="0"/>
              <a:t>0,94 - 4,3 </a:t>
            </a:r>
            <a:r>
              <a:rPr lang="lv-LV" noProof="0" dirty="0"/>
              <a:t>mljrd</a:t>
            </a:r>
            <a:r>
              <a:rPr lang="lv-LV" sz="4400" noProof="0" dirty="0"/>
              <a:t>. </a:t>
            </a:r>
            <a:r>
              <a:rPr lang="lv-LV" noProof="0" dirty="0"/>
              <a:t>€ 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B535E23-8655-7F88-28EB-99CDF3732926}"/>
              </a:ext>
            </a:extLst>
          </p:cNvPr>
          <p:cNvSpPr/>
          <p:nvPr/>
        </p:nvSpPr>
        <p:spPr>
          <a:xfrm>
            <a:off x="3" y="-15213"/>
            <a:ext cx="2209798" cy="10317420"/>
          </a:xfrm>
          <a:custGeom>
            <a:avLst/>
            <a:gdLst/>
            <a:ahLst/>
            <a:cxnLst/>
            <a:rect l="l" t="t" r="r" b="b"/>
            <a:pathLst>
              <a:path w="1689989" h="2709333">
                <a:moveTo>
                  <a:pt x="0" y="0"/>
                </a:moveTo>
                <a:lnTo>
                  <a:pt x="1689989" y="0"/>
                </a:lnTo>
                <a:lnTo>
                  <a:pt x="168998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F5286"/>
          </a:solidFill>
        </p:spPr>
        <p:txBody>
          <a:bodyPr/>
          <a:lstStyle/>
          <a:p>
            <a:pPr defTabSz="1371600"/>
            <a:endParaRPr lang="lv-LV" sz="270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5" name="Picture 2" descr="Investment - Free business and finance icons">
            <a:extLst>
              <a:ext uri="{FF2B5EF4-FFF2-40B4-BE49-F238E27FC236}">
                <a16:creationId xmlns:a16="http://schemas.microsoft.com/office/drawing/2014/main" id="{5F1ABB4D-B99F-2A89-6209-FAF3B3D63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149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ro symbol - Free business icons">
            <a:extLst>
              <a:ext uri="{FF2B5EF4-FFF2-40B4-BE49-F238E27FC236}">
                <a16:creationId xmlns:a16="http://schemas.microsoft.com/office/drawing/2014/main" id="{4A74F79A-D757-6E47-F8E5-3A6F3834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199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DDFFD9-0396-F72A-C92A-B9E732DFC1A6}"/>
              </a:ext>
            </a:extLst>
          </p:cNvPr>
          <p:cNvSpPr/>
          <p:nvPr/>
        </p:nvSpPr>
        <p:spPr>
          <a:xfrm rot="16200000">
            <a:off x="-2896770" y="4922475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8A0FCB-A9CE-D249-CB05-E56769737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0" y="9608548"/>
            <a:ext cx="1295400" cy="48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73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9A7E6-11EE-E20D-A395-A877E1F53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C45950E-D1FB-CDB2-4FE7-CC2BFEEFB8CC}"/>
              </a:ext>
            </a:extLst>
          </p:cNvPr>
          <p:cNvGrpSpPr/>
          <p:nvPr/>
        </p:nvGrpSpPr>
        <p:grpSpPr>
          <a:xfrm>
            <a:off x="0" y="0"/>
            <a:ext cx="6252240" cy="10287000"/>
            <a:chOff x="0" y="0"/>
            <a:chExt cx="216748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7C00CD8-0675-D649-1E3C-00C3BA597654}"/>
                </a:ext>
              </a:extLst>
            </p:cNvPr>
            <p:cNvSpPr/>
            <p:nvPr/>
          </p:nvSpPr>
          <p:spPr>
            <a:xfrm>
              <a:off x="0" y="0"/>
              <a:ext cx="2167485" cy="2709333"/>
            </a:xfrm>
            <a:custGeom>
              <a:avLst/>
              <a:gdLst/>
              <a:ahLst/>
              <a:cxnLst/>
              <a:rect l="l" t="t" r="r" b="b"/>
              <a:pathLst>
                <a:path w="2167485" h="2709333">
                  <a:moveTo>
                    <a:pt x="0" y="0"/>
                  </a:moveTo>
                  <a:lnTo>
                    <a:pt x="2167485" y="0"/>
                  </a:lnTo>
                  <a:lnTo>
                    <a:pt x="21674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79C7583-CE22-2D7B-FFF5-7986E002CB0A}"/>
                </a:ext>
              </a:extLst>
            </p:cNvPr>
            <p:cNvSpPr txBox="1"/>
            <p:nvPr/>
          </p:nvSpPr>
          <p:spPr>
            <a:xfrm>
              <a:off x="0" y="-38100"/>
              <a:ext cx="216748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4BB536C4-E115-364F-754D-60CADB85F661}"/>
              </a:ext>
            </a:extLst>
          </p:cNvPr>
          <p:cNvSpPr/>
          <p:nvPr/>
        </p:nvSpPr>
        <p:spPr>
          <a:xfrm>
            <a:off x="780892" y="2324100"/>
            <a:ext cx="1310100" cy="0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DB9BB96-30BA-1C9E-C167-B57118382071}"/>
              </a:ext>
            </a:extLst>
          </p:cNvPr>
          <p:cNvGrpSpPr/>
          <p:nvPr/>
        </p:nvGrpSpPr>
        <p:grpSpPr>
          <a:xfrm>
            <a:off x="15740861" y="6749958"/>
            <a:ext cx="4596322" cy="4596322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A0D879B-6B66-D1EF-54DC-438ED2F11D5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9F50E85-66FC-DF76-D77E-A449530ADC2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3A5F71A7-D10C-B1CC-4CFA-54C0C4D48811}"/>
              </a:ext>
            </a:extLst>
          </p:cNvPr>
          <p:cNvGrpSpPr/>
          <p:nvPr/>
        </p:nvGrpSpPr>
        <p:grpSpPr>
          <a:xfrm rot="5400000">
            <a:off x="17909678" y="256976"/>
            <a:ext cx="771724" cy="771724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809C5BF-C0CB-E0D6-DE93-3E437EDFFCD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F5286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1D9F5D56-E21F-89B7-AE3C-877BDBC2BF4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72645B7-622F-6785-ED32-CCFC2262447B}"/>
              </a:ext>
            </a:extLst>
          </p:cNvPr>
          <p:cNvGrpSpPr/>
          <p:nvPr/>
        </p:nvGrpSpPr>
        <p:grpSpPr>
          <a:xfrm>
            <a:off x="8425335" y="7390575"/>
            <a:ext cx="1068392" cy="416941"/>
            <a:chOff x="0" y="0"/>
            <a:chExt cx="281387" cy="10981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2622C11-E5F5-C9CF-2FF5-603D027FB543}"/>
                </a:ext>
              </a:extLst>
            </p:cNvPr>
            <p:cNvSpPr/>
            <p:nvPr/>
          </p:nvSpPr>
          <p:spPr>
            <a:xfrm>
              <a:off x="0" y="0"/>
              <a:ext cx="281387" cy="109812"/>
            </a:xfrm>
            <a:custGeom>
              <a:avLst/>
              <a:gdLst/>
              <a:ahLst/>
              <a:cxnLst/>
              <a:rect l="l" t="t" r="r" b="b"/>
              <a:pathLst>
                <a:path w="281387" h="109812">
                  <a:moveTo>
                    <a:pt x="0" y="0"/>
                  </a:moveTo>
                  <a:lnTo>
                    <a:pt x="281387" y="0"/>
                  </a:lnTo>
                  <a:lnTo>
                    <a:pt x="281387" y="109812"/>
                  </a:lnTo>
                  <a:lnTo>
                    <a:pt x="0" y="109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C544F9BE-3B2B-AD6A-F960-A84344A5DF22}"/>
                </a:ext>
              </a:extLst>
            </p:cNvPr>
            <p:cNvSpPr txBox="1"/>
            <p:nvPr/>
          </p:nvSpPr>
          <p:spPr>
            <a:xfrm>
              <a:off x="0" y="-38100"/>
              <a:ext cx="281387" cy="147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25F9B1E1-1BE8-A189-1D35-1F90A52A8754}"/>
              </a:ext>
            </a:extLst>
          </p:cNvPr>
          <p:cNvGrpSpPr/>
          <p:nvPr/>
        </p:nvGrpSpPr>
        <p:grpSpPr>
          <a:xfrm>
            <a:off x="8425335" y="7390575"/>
            <a:ext cx="1194038" cy="568981"/>
            <a:chOff x="0" y="0"/>
            <a:chExt cx="314479" cy="14985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2D2F87B-A667-A477-7B61-B374FF189DDF}"/>
                </a:ext>
              </a:extLst>
            </p:cNvPr>
            <p:cNvSpPr/>
            <p:nvPr/>
          </p:nvSpPr>
          <p:spPr>
            <a:xfrm>
              <a:off x="0" y="0"/>
              <a:ext cx="314479" cy="149855"/>
            </a:xfrm>
            <a:custGeom>
              <a:avLst/>
              <a:gdLst/>
              <a:ahLst/>
              <a:cxnLst/>
              <a:rect l="l" t="t" r="r" b="b"/>
              <a:pathLst>
                <a:path w="314479" h="149855">
                  <a:moveTo>
                    <a:pt x="0" y="0"/>
                  </a:moveTo>
                  <a:lnTo>
                    <a:pt x="314479" y="0"/>
                  </a:lnTo>
                  <a:lnTo>
                    <a:pt x="314479" y="149855"/>
                  </a:lnTo>
                  <a:lnTo>
                    <a:pt x="0" y="149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373C5A1A-40CB-3989-8DD2-7870767FEE3D}"/>
                </a:ext>
              </a:extLst>
            </p:cNvPr>
            <p:cNvSpPr txBox="1"/>
            <p:nvPr/>
          </p:nvSpPr>
          <p:spPr>
            <a:xfrm>
              <a:off x="0" y="-38100"/>
              <a:ext cx="314479" cy="18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2CC18102-B935-5B07-2308-7D86E57F0F54}"/>
              </a:ext>
            </a:extLst>
          </p:cNvPr>
          <p:cNvSpPr txBox="1"/>
          <p:nvPr/>
        </p:nvSpPr>
        <p:spPr>
          <a:xfrm>
            <a:off x="711479" y="400321"/>
            <a:ext cx="4566852" cy="1584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lv-LV" sz="3600" b="1" spc="58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Ieguldījumu summas </a:t>
            </a:r>
          </a:p>
          <a:p>
            <a:pPr>
              <a:lnSpc>
                <a:spcPts val="4060"/>
              </a:lnSpc>
            </a:pPr>
            <a:r>
              <a:rPr lang="lv-LV" sz="3600" b="1" spc="58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1/2: </a:t>
            </a:r>
            <a:r>
              <a:rPr lang="lv-LV" sz="4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€ </a:t>
            </a:r>
            <a:r>
              <a:rPr lang="lv-LV" sz="3600" b="1" spc="58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5000+ </a:t>
            </a:r>
            <a:endParaRPr lang="en-US" sz="3600" b="1" spc="58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14C80517-CD7D-DE01-B969-CE06FB455834}"/>
              </a:ext>
            </a:extLst>
          </p:cNvPr>
          <p:cNvSpPr txBox="1"/>
          <p:nvPr/>
        </p:nvSpPr>
        <p:spPr>
          <a:xfrm>
            <a:off x="432229" y="2210876"/>
            <a:ext cx="5387781" cy="8704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l">
              <a:lnSpc>
                <a:spcPts val="3639"/>
              </a:lnSpc>
              <a:buFont typeface="+mj-lt"/>
              <a:buAutoNum type="arabicPeriod"/>
            </a:pPr>
            <a:endParaRPr lang="lv-LV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Inter"/>
            </a:endParaRPr>
          </a:p>
          <a:p>
            <a:pPr marL="742950" indent="-742950" algn="l">
              <a:lnSpc>
                <a:spcPts val="3639"/>
              </a:lnSpc>
              <a:buFont typeface="Wingdings" panose="05000000000000000000" pitchFamily="2" charset="2"/>
              <a:buChar char="Ø"/>
            </a:pPr>
            <a:r>
              <a:rPr lang="lv-LV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34,8 % diasporas pārstāvju ieguldījuši vairāk nekā</a:t>
            </a:r>
          </a:p>
          <a:p>
            <a:pPr marL="742950" indent="-742950" algn="l">
              <a:lnSpc>
                <a:spcPts val="3639"/>
              </a:lnSpc>
              <a:buFont typeface="Wingdings" panose="05000000000000000000" pitchFamily="2" charset="2"/>
              <a:buChar char="Ø"/>
            </a:pPr>
            <a:r>
              <a:rPr lang="lv-LV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 €20 000 - stabils kapitāla pamats un uzticības indikators</a:t>
            </a:r>
          </a:p>
          <a:p>
            <a:pPr marL="742950" indent="-742950" algn="l">
              <a:lnSpc>
                <a:spcPts val="3639"/>
              </a:lnSpc>
              <a:buFont typeface="Wingdings" panose="05000000000000000000" pitchFamily="2" charset="2"/>
              <a:buChar char="Ø"/>
            </a:pPr>
            <a:endParaRPr lang="lv-LV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Inter"/>
            </a:endParaRPr>
          </a:p>
          <a:p>
            <a:pPr marL="742950" indent="-742950" algn="l">
              <a:lnSpc>
                <a:spcPts val="3639"/>
              </a:lnSpc>
              <a:buFont typeface="Wingdings" panose="05000000000000000000" pitchFamily="2" charset="2"/>
              <a:buChar char="Ø"/>
            </a:pPr>
            <a:r>
              <a:rPr lang="lv-LV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21,3 % ieguldījumi €501–5000, 16,7 % - €5001–20 000 - plašs ieguldījumu spektrs</a:t>
            </a:r>
          </a:p>
          <a:p>
            <a:pPr marL="742950" indent="-742950" algn="l">
              <a:lnSpc>
                <a:spcPts val="3639"/>
              </a:lnSpc>
              <a:buFont typeface="Wingdings" panose="05000000000000000000" pitchFamily="2" charset="2"/>
              <a:buChar char="Ø"/>
            </a:pPr>
            <a:endParaRPr lang="lv-LV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Inter"/>
            </a:endParaRPr>
          </a:p>
          <a:p>
            <a:pPr marL="742950" indent="-742950" algn="l">
              <a:lnSpc>
                <a:spcPts val="3639"/>
              </a:lnSpc>
              <a:buFont typeface="Wingdings" panose="05000000000000000000" pitchFamily="2" charset="2"/>
              <a:buChar char="Ø"/>
            </a:pPr>
            <a:r>
              <a:rPr lang="lv-LV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"/>
              </a:rPr>
              <a:t>Diasporas kapitāls nav margināls -  nozīmīgs finansējuma avots Latvijas ekonomikai.</a:t>
            </a:r>
          </a:p>
          <a:p>
            <a:pPr algn="l">
              <a:lnSpc>
                <a:spcPts val="3639"/>
              </a:lnSpc>
            </a:pPr>
            <a:endParaRPr lang="lv-LV" sz="1600" noProof="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39"/>
              </a:lnSpc>
            </a:pPr>
            <a:endParaRPr lang="lv-LV" sz="1600" noProof="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39"/>
              </a:lnSpc>
            </a:pPr>
            <a:endParaRPr lang="lv-LV" sz="1600" noProof="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F10736-7750-9FC7-D7B1-19424D6BF80F}"/>
              </a:ext>
            </a:extLst>
          </p:cNvPr>
          <p:cNvSpPr/>
          <p:nvPr/>
        </p:nvSpPr>
        <p:spPr>
          <a:xfrm rot="16200000">
            <a:off x="1162603" y="4922475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AD96009-89EE-32D6-A543-0C458FC29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766" y="9398786"/>
            <a:ext cx="1497310" cy="564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FABD60-8951-0AA2-6D81-D6E46AB34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891" y="129705"/>
            <a:ext cx="10647353" cy="8897356"/>
          </a:xfrm>
          <a:prstGeom prst="rect">
            <a:avLst/>
          </a:prstGeom>
        </p:spPr>
      </p:pic>
      <p:grpSp>
        <p:nvGrpSpPr>
          <p:cNvPr id="11" name="Group 19">
            <a:extLst>
              <a:ext uri="{FF2B5EF4-FFF2-40B4-BE49-F238E27FC236}">
                <a16:creationId xmlns:a16="http://schemas.microsoft.com/office/drawing/2014/main" id="{370B465D-3252-4A82-3FE7-83B0EBA44CF5}"/>
              </a:ext>
            </a:extLst>
          </p:cNvPr>
          <p:cNvGrpSpPr/>
          <p:nvPr/>
        </p:nvGrpSpPr>
        <p:grpSpPr>
          <a:xfrm>
            <a:off x="7416590" y="7621787"/>
            <a:ext cx="2545888" cy="2545888"/>
            <a:chOff x="0" y="0"/>
            <a:chExt cx="812800" cy="81280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649B443-03D0-E338-C49F-A627265B8A6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F6389753-95EE-42E7-2F71-D2A547896DF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9">
            <a:extLst>
              <a:ext uri="{FF2B5EF4-FFF2-40B4-BE49-F238E27FC236}">
                <a16:creationId xmlns:a16="http://schemas.microsoft.com/office/drawing/2014/main" id="{706DA3B1-32E4-4F74-8A94-EF2EE8CC76AA}"/>
              </a:ext>
            </a:extLst>
          </p:cNvPr>
          <p:cNvGrpSpPr/>
          <p:nvPr/>
        </p:nvGrpSpPr>
        <p:grpSpPr>
          <a:xfrm rot="5400000">
            <a:off x="16894740" y="-622270"/>
            <a:ext cx="1479329" cy="1479329"/>
            <a:chOff x="0" y="0"/>
            <a:chExt cx="812800" cy="812800"/>
          </a:xfrm>
        </p:grpSpPr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4724B11-BAF3-1788-3F79-F833D57777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F5286">
                <a:alpha val="2980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32" name="TextBox 11">
              <a:extLst>
                <a:ext uri="{FF2B5EF4-FFF2-40B4-BE49-F238E27FC236}">
                  <a16:creationId xmlns:a16="http://schemas.microsoft.com/office/drawing/2014/main" id="{B4ED0FB8-92AA-5ADD-C5EA-9DBCE682C2A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B8F05A71-8739-17BC-0ADD-83C31B00EF30}"/>
              </a:ext>
            </a:extLst>
          </p:cNvPr>
          <p:cNvSpPr/>
          <p:nvPr/>
        </p:nvSpPr>
        <p:spPr>
          <a:xfrm rot="2150459">
            <a:off x="8075731" y="2994497"/>
            <a:ext cx="5538781" cy="3131440"/>
          </a:xfrm>
          <a:prstGeom prst="ellipse">
            <a:avLst/>
          </a:pr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7844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8492" y="0"/>
            <a:ext cx="18391786" cy="3177813"/>
            <a:chOff x="0" y="0"/>
            <a:chExt cx="14531781" cy="2510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31781" cy="2510865"/>
            </a:xfrm>
            <a:custGeom>
              <a:avLst/>
              <a:gdLst/>
              <a:ahLst/>
              <a:cxnLst/>
              <a:rect l="l" t="t" r="r" b="b"/>
              <a:pathLst>
                <a:path w="14531781" h="2510865">
                  <a:moveTo>
                    <a:pt x="0" y="0"/>
                  </a:moveTo>
                  <a:lnTo>
                    <a:pt x="14531781" y="0"/>
                  </a:lnTo>
                  <a:lnTo>
                    <a:pt x="14531781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531781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169458" y="0"/>
            <a:ext cx="5416831" cy="12022429"/>
            <a:chOff x="0" y="0"/>
            <a:chExt cx="2858770" cy="63449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8770" cy="6344920"/>
            </a:xfrm>
            <a:custGeom>
              <a:avLst/>
              <a:gdLst/>
              <a:ahLst/>
              <a:cxnLst/>
              <a:rect l="l" t="t" r="r" b="b"/>
              <a:pathLst>
                <a:path w="2858770" h="6344920">
                  <a:moveTo>
                    <a:pt x="1827530" y="6344920"/>
                  </a:moveTo>
                  <a:lnTo>
                    <a:pt x="0" y="6344920"/>
                  </a:lnTo>
                  <a:lnTo>
                    <a:pt x="0" y="1031240"/>
                  </a:lnTo>
                  <a:cubicBezTo>
                    <a:pt x="0" y="461010"/>
                    <a:pt x="461010" y="0"/>
                    <a:pt x="1031240" y="0"/>
                  </a:cubicBezTo>
                  <a:lnTo>
                    <a:pt x="2858770" y="0"/>
                  </a:lnTo>
                  <a:lnTo>
                    <a:pt x="2858770" y="5313680"/>
                  </a:lnTo>
                  <a:cubicBezTo>
                    <a:pt x="2858770" y="5883910"/>
                    <a:pt x="2397760" y="6344920"/>
                    <a:pt x="1827530" y="6344920"/>
                  </a:cubicBezTo>
                  <a:close/>
                </a:path>
              </a:pathLst>
            </a:custGeom>
            <a:blipFill>
              <a:blip r:embed="rId2"/>
              <a:stretch>
                <a:fillRect l="-103496" r="-129630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259300" y="7109187"/>
            <a:ext cx="1028700" cy="3177813"/>
            <a:chOff x="0" y="0"/>
            <a:chExt cx="812800" cy="25108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259300" y="0"/>
            <a:ext cx="1028700" cy="10287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09914" y="0"/>
            <a:ext cx="1694792" cy="10287000"/>
            <a:chOff x="0" y="0"/>
            <a:chExt cx="446365" cy="27093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921628" y="1876610"/>
            <a:ext cx="1977164" cy="197716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99699" y="0"/>
                  </a:moveTo>
                  <a:lnTo>
                    <a:pt x="613101" y="0"/>
                  </a:lnTo>
                  <a:cubicBezTo>
                    <a:pt x="666064" y="0"/>
                    <a:pt x="716859" y="21040"/>
                    <a:pt x="754309" y="58491"/>
                  </a:cubicBezTo>
                  <a:cubicBezTo>
                    <a:pt x="791760" y="95941"/>
                    <a:pt x="812800" y="146736"/>
                    <a:pt x="812800" y="199699"/>
                  </a:cubicBezTo>
                  <a:lnTo>
                    <a:pt x="812800" y="613101"/>
                  </a:lnTo>
                  <a:cubicBezTo>
                    <a:pt x="812800" y="666064"/>
                    <a:pt x="791760" y="716859"/>
                    <a:pt x="754309" y="754309"/>
                  </a:cubicBezTo>
                  <a:cubicBezTo>
                    <a:pt x="716859" y="791760"/>
                    <a:pt x="666064" y="812800"/>
                    <a:pt x="613101" y="812800"/>
                  </a:cubicBezTo>
                  <a:lnTo>
                    <a:pt x="199699" y="812800"/>
                  </a:lnTo>
                  <a:cubicBezTo>
                    <a:pt x="146736" y="812800"/>
                    <a:pt x="95941" y="791760"/>
                    <a:pt x="58491" y="754309"/>
                  </a:cubicBezTo>
                  <a:cubicBezTo>
                    <a:pt x="21040" y="716859"/>
                    <a:pt x="0" y="666064"/>
                    <a:pt x="0" y="613101"/>
                  </a:cubicBezTo>
                  <a:lnTo>
                    <a:pt x="0" y="199699"/>
                  </a:lnTo>
                  <a:cubicBezTo>
                    <a:pt x="0" y="146736"/>
                    <a:pt x="21040" y="95941"/>
                    <a:pt x="58491" y="58491"/>
                  </a:cubicBezTo>
                  <a:cubicBezTo>
                    <a:pt x="95941" y="21040"/>
                    <a:pt x="146736" y="0"/>
                    <a:pt x="199699" y="0"/>
                  </a:cubicBezTo>
                  <a:close/>
                </a:path>
              </a:pathLst>
            </a:custGeom>
            <a:solidFill>
              <a:srgbClr val="0F5286">
                <a:alpha val="2980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39710" y="1587249"/>
            <a:ext cx="9984542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70"/>
              </a:lnSpc>
            </a:pPr>
            <a:r>
              <a:rPr lang="lv-LV" sz="5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aret Bold"/>
              </a:rPr>
              <a:t>Galvenās rekomendācijas</a:t>
            </a:r>
            <a:endParaRPr lang="en-US" sz="58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aret Bold"/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CECA3499-6BE7-C1B4-608B-037AA80D8104}"/>
              </a:ext>
            </a:extLst>
          </p:cNvPr>
          <p:cNvGrpSpPr/>
          <p:nvPr/>
        </p:nvGrpSpPr>
        <p:grpSpPr>
          <a:xfrm>
            <a:off x="132652" y="5836243"/>
            <a:ext cx="2545888" cy="2545888"/>
            <a:chOff x="0" y="0"/>
            <a:chExt cx="812800" cy="812800"/>
          </a:xfrm>
        </p:grpSpPr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57015076-FF74-1D0E-15F7-35FB497861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23D73A2E-19FB-CDCD-9182-21668E68462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19">
            <a:extLst>
              <a:ext uri="{FF2B5EF4-FFF2-40B4-BE49-F238E27FC236}">
                <a16:creationId xmlns:a16="http://schemas.microsoft.com/office/drawing/2014/main" id="{3808A266-8327-1935-AAD3-8C43BCA1FCC5}"/>
              </a:ext>
            </a:extLst>
          </p:cNvPr>
          <p:cNvGrpSpPr/>
          <p:nvPr/>
        </p:nvGrpSpPr>
        <p:grpSpPr>
          <a:xfrm>
            <a:off x="13625848" y="4025562"/>
            <a:ext cx="2545888" cy="2545888"/>
            <a:chOff x="0" y="0"/>
            <a:chExt cx="812800" cy="812800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41554AF-9488-9C6A-05F3-6B24457A16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1D02E852-B34F-B655-5261-FECF5BCFB70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E5DA2A1-CAE0-B2DE-5EAC-AFF909CF8837}"/>
              </a:ext>
            </a:extLst>
          </p:cNvPr>
          <p:cNvSpPr/>
          <p:nvPr/>
        </p:nvSpPr>
        <p:spPr>
          <a:xfrm rot="16200000">
            <a:off x="9111334" y="4988091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6" name="Group 16">
            <a:extLst>
              <a:ext uri="{FF2B5EF4-FFF2-40B4-BE49-F238E27FC236}">
                <a16:creationId xmlns:a16="http://schemas.microsoft.com/office/drawing/2014/main" id="{ED0570D2-3FF4-B6F8-C139-97052DD84B93}"/>
              </a:ext>
            </a:extLst>
          </p:cNvPr>
          <p:cNvGrpSpPr/>
          <p:nvPr/>
        </p:nvGrpSpPr>
        <p:grpSpPr>
          <a:xfrm>
            <a:off x="12091003" y="6313032"/>
            <a:ext cx="3664815" cy="3664815"/>
            <a:chOff x="0" y="0"/>
            <a:chExt cx="812800" cy="812800"/>
          </a:xfrm>
        </p:grpSpPr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D5881447-D1BC-5C32-0D39-73A4F0FF5F4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38" name="TextBox 18">
              <a:extLst>
                <a:ext uri="{FF2B5EF4-FFF2-40B4-BE49-F238E27FC236}">
                  <a16:creationId xmlns:a16="http://schemas.microsoft.com/office/drawing/2014/main" id="{E3C884A4-145C-4C3A-FC82-853815A09E1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31743D8-E3DA-A35D-51DF-9EBBF47A2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962" y="298369"/>
            <a:ext cx="1497310" cy="564302"/>
          </a:xfrm>
          <a:prstGeom prst="rect">
            <a:avLst/>
          </a:prstGeom>
        </p:spPr>
      </p:pic>
      <p:pic>
        <p:nvPicPr>
          <p:cNvPr id="17" name="Picture 16" descr="A diagram of different types of circles&#10;&#10;AI-generated content may be incorrect.">
            <a:extLst>
              <a:ext uri="{FF2B5EF4-FFF2-40B4-BE49-F238E27FC236}">
                <a16:creationId xmlns:a16="http://schemas.microsoft.com/office/drawing/2014/main" id="{2D0205AB-F612-A299-8479-4635210D9E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t="5918" r="1546"/>
          <a:stretch>
            <a:fillRect/>
          </a:stretch>
        </p:blipFill>
        <p:spPr>
          <a:xfrm>
            <a:off x="4926488" y="3060218"/>
            <a:ext cx="5912534" cy="55520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A2A823-D906-1AB0-06C7-8187991FB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487" y="8488739"/>
            <a:ext cx="6706536" cy="59063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F63C4F5-CE70-B3F3-AC7E-01C92B5FBF71}"/>
              </a:ext>
            </a:extLst>
          </p:cNvPr>
          <p:cNvSpPr/>
          <p:nvPr/>
        </p:nvSpPr>
        <p:spPr>
          <a:xfrm>
            <a:off x="4529487" y="8488739"/>
            <a:ext cx="980357" cy="295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40" name="Group 16"/>
          <p:cNvGrpSpPr/>
          <p:nvPr/>
        </p:nvGrpSpPr>
        <p:grpSpPr>
          <a:xfrm>
            <a:off x="2188606" y="6841575"/>
            <a:ext cx="3664815" cy="3664815"/>
            <a:chOff x="0" y="0"/>
            <a:chExt cx="812800" cy="812800"/>
          </a:xfrm>
        </p:grpSpPr>
        <p:sp>
          <p:nvSpPr>
            <p:cNvPr id="41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2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770594" cy="10287000"/>
            <a:chOff x="0" y="0"/>
            <a:chExt cx="178320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3202" cy="2709333"/>
            </a:xfrm>
            <a:custGeom>
              <a:avLst/>
              <a:gdLst/>
              <a:ahLst/>
              <a:cxnLst/>
              <a:rect l="l" t="t" r="r" b="b"/>
              <a:pathLst>
                <a:path w="1783202" h="2709333">
                  <a:moveTo>
                    <a:pt x="0" y="0"/>
                  </a:moveTo>
                  <a:lnTo>
                    <a:pt x="1783202" y="0"/>
                  </a:lnTo>
                  <a:lnTo>
                    <a:pt x="1783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83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85800" y="9804637"/>
            <a:ext cx="1310100" cy="0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6" name="Group 6"/>
          <p:cNvGrpSpPr/>
          <p:nvPr/>
        </p:nvGrpSpPr>
        <p:grpSpPr>
          <a:xfrm>
            <a:off x="15740861" y="6749958"/>
            <a:ext cx="4596322" cy="45963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6894740" y="-622270"/>
            <a:ext cx="1479329" cy="147932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F8CF40">
                <a:alpha val="81961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7909678" y="256976"/>
            <a:ext cx="771724" cy="77172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F5286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279975" y="8077204"/>
            <a:ext cx="1413652" cy="585875"/>
            <a:chOff x="0" y="0"/>
            <a:chExt cx="372320" cy="15430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72320" cy="154304"/>
            </a:xfrm>
            <a:custGeom>
              <a:avLst/>
              <a:gdLst/>
              <a:ahLst/>
              <a:cxnLst/>
              <a:rect l="l" t="t" r="r" b="b"/>
              <a:pathLst>
                <a:path w="372320" h="154304">
                  <a:moveTo>
                    <a:pt x="0" y="0"/>
                  </a:moveTo>
                  <a:lnTo>
                    <a:pt x="372320" y="0"/>
                  </a:lnTo>
                  <a:lnTo>
                    <a:pt x="372320" y="154304"/>
                  </a:lnTo>
                  <a:lnTo>
                    <a:pt x="0" y="1543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72320" cy="192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21262" y="956351"/>
            <a:ext cx="6173831" cy="497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lv-LV" sz="3999" b="1" spc="7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Bāzes r</a:t>
            </a:r>
            <a:r>
              <a:rPr lang="en-GB" sz="3999" b="1" spc="7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ekomendācija</a:t>
            </a:r>
            <a:endParaRPr lang="lv-LV" sz="3999" b="1" spc="7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5599"/>
              </a:lnSpc>
            </a:pPr>
            <a:endParaRPr lang="lv-LV" sz="3999" b="1" spc="7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5599"/>
              </a:lnSpc>
            </a:pPr>
            <a:r>
              <a:rPr lang="lv-LV" sz="3999" b="1" spc="7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GB" sz="3999" b="1" spc="7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ecentralizētu</a:t>
            </a:r>
            <a:r>
              <a:rPr lang="en-GB" sz="3999" b="1" spc="7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diasporas </a:t>
            </a:r>
            <a:r>
              <a:rPr lang="en-GB" sz="3999" b="1" spc="7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investīciju</a:t>
            </a:r>
            <a:r>
              <a:rPr lang="en-GB" sz="3999" b="1" spc="7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fondu </a:t>
            </a:r>
            <a:r>
              <a:rPr lang="en-GB" sz="3999" b="1" spc="7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izveide</a:t>
            </a:r>
            <a:r>
              <a:rPr lang="en-GB" sz="3999" b="1" spc="7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999" b="1" spc="7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GB" sz="3999" b="1" spc="7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999" b="1" spc="7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uzticības</a:t>
            </a:r>
            <a:r>
              <a:rPr lang="en-GB" sz="3999" b="1" spc="7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lang="en-GB" sz="3999" b="1" spc="7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ietekmes</a:t>
            </a:r>
            <a:r>
              <a:rPr lang="en-GB" sz="3999" b="1" spc="7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999" b="1" spc="7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principu</a:t>
            </a:r>
            <a:endParaRPr lang="en-US" sz="3999" b="1" spc="7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aret Bold"/>
            </a:endParaRPr>
          </a:p>
        </p:txBody>
      </p:sp>
      <p:grpSp>
        <p:nvGrpSpPr>
          <p:cNvPr id="21" name="Group 19">
            <a:extLst>
              <a:ext uri="{FF2B5EF4-FFF2-40B4-BE49-F238E27FC236}">
                <a16:creationId xmlns:a16="http://schemas.microsoft.com/office/drawing/2014/main" id="{A596A691-12F0-82A0-9D40-1D9BC13E0A90}"/>
              </a:ext>
            </a:extLst>
          </p:cNvPr>
          <p:cNvGrpSpPr/>
          <p:nvPr/>
        </p:nvGrpSpPr>
        <p:grpSpPr>
          <a:xfrm>
            <a:off x="5699730" y="7558241"/>
            <a:ext cx="2545888" cy="2545888"/>
            <a:chOff x="0" y="0"/>
            <a:chExt cx="812800" cy="812800"/>
          </a:xfrm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9090C45-BAA0-D582-CA04-EF810358E4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688784E9-B889-48AC-5D8C-15AE661BD69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86D9525-54AF-689E-A10F-2B526F89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922" y="9263432"/>
            <a:ext cx="2233756" cy="84185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DB4CD4A-A29C-772D-E548-08A9D09D6DE8}"/>
              </a:ext>
            </a:extLst>
          </p:cNvPr>
          <p:cNvSpPr/>
          <p:nvPr/>
        </p:nvSpPr>
        <p:spPr>
          <a:xfrm rot="16200000">
            <a:off x="1629061" y="4944254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EA04C48-0640-06E9-C80F-6780B9583B82}"/>
              </a:ext>
            </a:extLst>
          </p:cNvPr>
          <p:cNvSpPr txBox="1">
            <a:spLocks/>
          </p:cNvSpPr>
          <p:nvPr/>
        </p:nvSpPr>
        <p:spPr>
          <a:xfrm>
            <a:off x="7313105" y="642838"/>
            <a:ext cx="10335034" cy="8767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lv-LV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Galvenā ideja </a:t>
            </a:r>
          </a:p>
          <a:p>
            <a:pPr marL="0" indent="0">
              <a:buFont typeface="Arial" pitchFamily="34" charset="0"/>
              <a:buNone/>
            </a:pPr>
            <a:r>
              <a:rPr lang="lv-LV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Izveidot </a:t>
            </a:r>
            <a:r>
              <a:rPr lang="lv-LV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decentralizētu diasporas investīciju fondu tīklu</a:t>
            </a:r>
            <a:r>
              <a:rPr lang="lv-LV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kas darbotos pēc </a:t>
            </a:r>
            <a:r>
              <a:rPr lang="lv-LV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Vītolu, Toronto, u.c. fonda principa - uzticība, caurspīdība, reģionālā atbildība.</a:t>
            </a:r>
          </a:p>
          <a:p>
            <a:pPr marL="0" indent="0">
              <a:buFont typeface="Arial" pitchFamily="34" charset="0"/>
              <a:buNone/>
            </a:pPr>
            <a:br>
              <a:rPr lang="lv-LV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v-LV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Katrs fonds (piemēram, ASV , Vācijas vai Zviedrijas, utt., fonds) pārvaldītu ieguldījumus portfeli Latvijas attīstībai - inovācijās, sociālajā uzņēmējdarbībā, izglītībā un kultūrā - </a:t>
            </a:r>
            <a:r>
              <a:rPr lang="lv-LV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 centralizētas birokrātijas, bet ar spēcīgu lokālo diasporas līderu līdzdalību.</a:t>
            </a:r>
            <a:endParaRPr lang="lv-LV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lv-LV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06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97CD7-657F-71DC-286A-0E6E66016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D7E8983-A36A-EF61-914B-9EE0F728C093}"/>
              </a:ext>
            </a:extLst>
          </p:cNvPr>
          <p:cNvGrpSpPr/>
          <p:nvPr/>
        </p:nvGrpSpPr>
        <p:grpSpPr>
          <a:xfrm>
            <a:off x="0" y="0"/>
            <a:ext cx="5581739" cy="10287000"/>
            <a:chOff x="0" y="0"/>
            <a:chExt cx="1783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192CD0B-15D4-D68B-834B-9C691942350A}"/>
                </a:ext>
              </a:extLst>
            </p:cNvPr>
            <p:cNvSpPr/>
            <p:nvPr/>
          </p:nvSpPr>
          <p:spPr>
            <a:xfrm>
              <a:off x="0" y="0"/>
              <a:ext cx="1783202" cy="2709333"/>
            </a:xfrm>
            <a:custGeom>
              <a:avLst/>
              <a:gdLst/>
              <a:ahLst/>
              <a:cxnLst/>
              <a:rect l="l" t="t" r="r" b="b"/>
              <a:pathLst>
                <a:path w="1783202" h="2709333">
                  <a:moveTo>
                    <a:pt x="0" y="0"/>
                  </a:moveTo>
                  <a:lnTo>
                    <a:pt x="1783202" y="0"/>
                  </a:lnTo>
                  <a:lnTo>
                    <a:pt x="1783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204DA5C-0486-52CA-3064-C42C61E97085}"/>
                </a:ext>
              </a:extLst>
            </p:cNvPr>
            <p:cNvSpPr txBox="1"/>
            <p:nvPr/>
          </p:nvSpPr>
          <p:spPr>
            <a:xfrm>
              <a:off x="0" y="-38100"/>
              <a:ext cx="1783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1E603DD0-461E-CED6-4404-BB0C92765861}"/>
              </a:ext>
            </a:extLst>
          </p:cNvPr>
          <p:cNvSpPr/>
          <p:nvPr/>
        </p:nvSpPr>
        <p:spPr>
          <a:xfrm>
            <a:off x="329969" y="5065176"/>
            <a:ext cx="1310100" cy="0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8E3F51DD-611E-9AFA-0679-975CC502A31C}"/>
              </a:ext>
            </a:extLst>
          </p:cNvPr>
          <p:cNvGrpSpPr/>
          <p:nvPr/>
        </p:nvGrpSpPr>
        <p:grpSpPr>
          <a:xfrm>
            <a:off x="15740861" y="6749958"/>
            <a:ext cx="4596322" cy="4596322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BA793E9-8720-24A4-974C-C2F68F91F3F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662E4BC-D880-3868-B7A4-6CD79753033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D26AD1A-7700-DA87-05DD-E26A8888C74A}"/>
              </a:ext>
            </a:extLst>
          </p:cNvPr>
          <p:cNvGrpSpPr/>
          <p:nvPr/>
        </p:nvGrpSpPr>
        <p:grpSpPr>
          <a:xfrm rot="5400000">
            <a:off x="16894740" y="-622270"/>
            <a:ext cx="1479329" cy="1479329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9E589E8-6F6F-EBA1-02D8-AA1B68135C2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F8CF40">
                <a:alpha val="81961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BEC3F55B-25F1-AA72-F356-92BBED25C8D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9AA6372-8DE0-E738-E18D-6A70E1D5CD33}"/>
              </a:ext>
            </a:extLst>
          </p:cNvPr>
          <p:cNvGrpSpPr/>
          <p:nvPr/>
        </p:nvGrpSpPr>
        <p:grpSpPr>
          <a:xfrm rot="5400000">
            <a:off x="17909678" y="256976"/>
            <a:ext cx="771724" cy="771724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7C1DD85-22EE-BC5E-3FCC-233550CCF9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F5286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A10DF70-6BBE-5356-0A92-E2100B24282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6D27A7AD-A3CD-8905-17DF-ABA44B183E48}"/>
              </a:ext>
            </a:extLst>
          </p:cNvPr>
          <p:cNvGrpSpPr/>
          <p:nvPr/>
        </p:nvGrpSpPr>
        <p:grpSpPr>
          <a:xfrm>
            <a:off x="7279975" y="8077204"/>
            <a:ext cx="1413652" cy="585875"/>
            <a:chOff x="0" y="0"/>
            <a:chExt cx="372320" cy="154304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DC15B75-DB62-684B-1CBD-9C6FE6771024}"/>
                </a:ext>
              </a:extLst>
            </p:cNvPr>
            <p:cNvSpPr/>
            <p:nvPr/>
          </p:nvSpPr>
          <p:spPr>
            <a:xfrm>
              <a:off x="0" y="0"/>
              <a:ext cx="372320" cy="154304"/>
            </a:xfrm>
            <a:custGeom>
              <a:avLst/>
              <a:gdLst/>
              <a:ahLst/>
              <a:cxnLst/>
              <a:rect l="l" t="t" r="r" b="b"/>
              <a:pathLst>
                <a:path w="372320" h="154304">
                  <a:moveTo>
                    <a:pt x="0" y="0"/>
                  </a:moveTo>
                  <a:lnTo>
                    <a:pt x="372320" y="0"/>
                  </a:lnTo>
                  <a:lnTo>
                    <a:pt x="372320" y="154304"/>
                  </a:lnTo>
                  <a:lnTo>
                    <a:pt x="0" y="1543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E21CB78-B788-C637-079B-03473994CD1B}"/>
                </a:ext>
              </a:extLst>
            </p:cNvPr>
            <p:cNvSpPr txBox="1"/>
            <p:nvPr/>
          </p:nvSpPr>
          <p:spPr>
            <a:xfrm>
              <a:off x="0" y="-38100"/>
              <a:ext cx="372320" cy="192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D317543D-E73D-DB46-7736-720F1FAD3EFC}"/>
              </a:ext>
            </a:extLst>
          </p:cNvPr>
          <p:cNvSpPr txBox="1"/>
          <p:nvPr/>
        </p:nvSpPr>
        <p:spPr>
          <a:xfrm>
            <a:off x="329969" y="329325"/>
            <a:ext cx="4921800" cy="4261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sv-SE" sz="3999" b="1" spc="7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Rekomendāciju kopums</a:t>
            </a:r>
            <a:r>
              <a:rPr lang="lv-LV" sz="3999" b="1" spc="7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</a:t>
            </a:r>
            <a:r>
              <a:rPr lang="sv-SE" sz="3999" b="1" spc="7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lv-LV" sz="3999" b="1" spc="7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5599"/>
              </a:lnSpc>
            </a:pPr>
            <a:r>
              <a:rPr lang="sv-SE" sz="3999" b="1" spc="7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Diasporas </a:t>
            </a:r>
            <a:r>
              <a:rPr lang="lv-LV" sz="3999" b="1" spc="7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investīciju</a:t>
            </a:r>
            <a:r>
              <a:rPr lang="sv-SE" sz="3999" b="1" spc="7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ekosistēmas izveide</a:t>
            </a:r>
            <a:endParaRPr lang="en-US" sz="3999" b="1" spc="7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aret Bold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1972D38B-B08B-2D78-D033-42C198F7C562}"/>
              </a:ext>
            </a:extLst>
          </p:cNvPr>
          <p:cNvSpPr txBox="1"/>
          <p:nvPr/>
        </p:nvSpPr>
        <p:spPr>
          <a:xfrm>
            <a:off x="329969" y="5065176"/>
            <a:ext cx="5921215" cy="2112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74"/>
              </a:lnSpc>
            </a:pPr>
            <a:endParaRPr lang="lv-LV" sz="2800" u="none" strike="noStrike" spc="-146" noProof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4374"/>
              </a:lnSpc>
            </a:pPr>
            <a:r>
              <a:rPr lang="lv-LV" sz="2800" spc="-146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Trīspakāpju</a:t>
            </a:r>
            <a:r>
              <a:rPr lang="lv-LV" sz="2800" spc="-14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struktūra - fondi, partnerība, platforma </a:t>
            </a:r>
          </a:p>
          <a:p>
            <a:pPr marL="0" lvl="0" indent="0" algn="l">
              <a:lnSpc>
                <a:spcPts val="3374"/>
              </a:lnSpc>
            </a:pPr>
            <a:endParaRPr lang="lv-LV" sz="2800" u="none" strike="noStrike" spc="-146" noProof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" name="Group 19">
            <a:extLst>
              <a:ext uri="{FF2B5EF4-FFF2-40B4-BE49-F238E27FC236}">
                <a16:creationId xmlns:a16="http://schemas.microsoft.com/office/drawing/2014/main" id="{B89C1F23-EEA4-F176-2157-29E3E9FF94A5}"/>
              </a:ext>
            </a:extLst>
          </p:cNvPr>
          <p:cNvGrpSpPr/>
          <p:nvPr/>
        </p:nvGrpSpPr>
        <p:grpSpPr>
          <a:xfrm>
            <a:off x="5699730" y="7558241"/>
            <a:ext cx="2545888" cy="2545888"/>
            <a:chOff x="0" y="0"/>
            <a:chExt cx="812800" cy="812800"/>
          </a:xfrm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2A3E551-0038-0100-36AE-4645A2C6834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139C9229-FD00-62F0-D392-8857864758E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01F8265-135F-5C27-81E1-56FF205D4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922" y="9263432"/>
            <a:ext cx="2233756" cy="84185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7C82331-E422-AC70-FCB7-390430AF826D}"/>
              </a:ext>
            </a:extLst>
          </p:cNvPr>
          <p:cNvSpPr/>
          <p:nvPr/>
        </p:nvSpPr>
        <p:spPr>
          <a:xfrm rot="16200000">
            <a:off x="359463" y="4966033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040395C-FEDA-04BE-6715-723B845C6908}"/>
              </a:ext>
            </a:extLst>
          </p:cNvPr>
          <p:cNvSpPr txBox="1">
            <a:spLocks/>
          </p:cNvSpPr>
          <p:nvPr/>
        </p:nvSpPr>
        <p:spPr>
          <a:xfrm>
            <a:off x="5969229" y="330677"/>
            <a:ext cx="11904274" cy="65270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1–1. </a:t>
            </a:r>
            <a:r>
              <a:rPr lang="lv-LV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Diasporas investīciju fondi </a:t>
            </a:r>
            <a:r>
              <a:rPr lang="lv-LV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(šūnas -&gt; saturs-ietekme-uzticība)</a:t>
            </a:r>
          </a:p>
          <a:p>
            <a:pPr marL="0" indent="0">
              <a:buNone/>
            </a:pPr>
            <a:r>
              <a:rPr lang="lv-LV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Decentralizēti, uzticībā balstīti fondi reģionos </a:t>
            </a:r>
            <a:r>
              <a:rPr lang="lv-LV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(ASV, Kanāda, Vācija, Ziemeļvalstis)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lv-LV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finansē tautsaimniecības, izglītības, sociālos un kultūras projektus.</a:t>
            </a:r>
            <a:br>
              <a:rPr lang="lv-LV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v-LV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Mērķis -</a:t>
            </a:r>
            <a:r>
              <a:rPr lang="lv-LV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pārvērst uzticību kapitālā</a:t>
            </a:r>
            <a:r>
              <a:rPr lang="lv-LV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mazināt birokrātiju</a:t>
            </a:r>
          </a:p>
          <a:p>
            <a:pPr marL="0" indent="0">
              <a:buNone/>
            </a:pPr>
            <a:endParaRPr lang="lv-LV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1–2. </a:t>
            </a:r>
            <a:r>
              <a:rPr lang="lv-LV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Valsts–diasporas partnerības mehānisms </a:t>
            </a:r>
            <a:r>
              <a:rPr lang="lv-LV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(prioritātes-atbalsts-ietekme)</a:t>
            </a:r>
          </a:p>
          <a:p>
            <a:pPr marL="0" indent="0">
              <a:buNone/>
            </a:pPr>
            <a:r>
              <a:rPr lang="lv-LV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Institucionalizēta</a:t>
            </a:r>
            <a:r>
              <a:rPr lang="lv-LV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koordinācijas platforma </a:t>
            </a:r>
            <a:r>
              <a:rPr lang="lv-LV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(EM, LIAA, IZM, KM + fondi), kas </a:t>
            </a:r>
            <a:r>
              <a:rPr lang="lv-LV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saskaņo investīciju prioritātes </a:t>
            </a:r>
            <a:r>
              <a:rPr lang="lv-LV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 valsts attīstības mērķiem</a:t>
            </a:r>
            <a:br>
              <a:rPr lang="lv-LV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v-LV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Mērķis -</a:t>
            </a:r>
            <a:r>
              <a:rPr lang="lv-LV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prioritizēt, atbalstīt, integrēt </a:t>
            </a:r>
            <a:r>
              <a:rPr lang="lv-LV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diasporas kapitālu nacionālajā investīciju politikā</a:t>
            </a:r>
            <a:br>
              <a:rPr lang="lv-LV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lv-LV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1–3. </a:t>
            </a:r>
            <a:r>
              <a:rPr lang="lv-LV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Digitālā platforma “Globālais Latvietis Latvijai” </a:t>
            </a:r>
            <a:r>
              <a:rPr lang="lv-LV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(kanāls)</a:t>
            </a:r>
          </a:p>
          <a:p>
            <a:pPr marL="0" indent="0">
              <a:buNone/>
            </a:pPr>
            <a:r>
              <a:rPr lang="lv-LV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Lietotājiem draudzīga ekosistēma, kas ērti ļauj ikvienam ārvalstīs dzīvojošam latvietim investēt, dalīties un dot - gan finanšu, gan zināšanu, gan simboliskā formā - </a:t>
            </a:r>
            <a:r>
              <a:rPr lang="lv-LV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praktiskais</a:t>
            </a:r>
            <a:r>
              <a:rPr lang="lv-LV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fondu( šūnu) savienotājs</a:t>
            </a:r>
            <a:br>
              <a:rPr lang="lv-LV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v-LV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Mērķis -</a:t>
            </a:r>
            <a:r>
              <a:rPr lang="lv-LV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savienot reģionālos fondus un valsts prioritātes vienotā, redzamā sistēmā jebkuram diasporas latvietim- globālajam latvietim</a:t>
            </a:r>
          </a:p>
          <a:p>
            <a:endParaRPr lang="lv-LV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11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21021"/>
            <a:ext cx="18288000" cy="4165977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B8A5E-9ACD-77D2-B12F-087D5AA14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18287999" cy="10287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E053D6-408B-98AA-7A8C-2D5C88B95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727" y="7851480"/>
            <a:ext cx="10396978" cy="11283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lv-LV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Paldies!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F9DD6-E4BE-5AF7-9047-5DB98EA46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728" y="9088629"/>
            <a:ext cx="10396979" cy="5245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lv-LV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Jautājumi | Pārdomas | Diskusija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>
              <a:spcBef>
                <a:spcPts val="1000"/>
              </a:spcBef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B4E535D9-0710-DFC7-45CD-99095A8C786D}"/>
              </a:ext>
            </a:extLst>
          </p:cNvPr>
          <p:cNvSpPr txBox="1"/>
          <p:nvPr/>
        </p:nvSpPr>
        <p:spPr>
          <a:xfrm>
            <a:off x="8686800" y="6541321"/>
            <a:ext cx="4406073" cy="444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95"/>
              </a:lnSpc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aret"/>
              </a:rPr>
              <a:t>2025.gada </a:t>
            </a:r>
            <a:r>
              <a:rPr lang="lv-LV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aret"/>
              </a:rPr>
              <a:t>12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aret"/>
              </a:rPr>
              <a:t>.decembris</a:t>
            </a: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0B4EC6F2-A3F8-E717-668B-D623BD4F56D8}"/>
              </a:ext>
            </a:extLst>
          </p:cNvPr>
          <p:cNvGrpSpPr/>
          <p:nvPr/>
        </p:nvGrpSpPr>
        <p:grpSpPr>
          <a:xfrm>
            <a:off x="12039600" y="8118539"/>
            <a:ext cx="2545888" cy="2545888"/>
            <a:chOff x="0" y="0"/>
            <a:chExt cx="812800" cy="812800"/>
          </a:xfrm>
        </p:grpSpPr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0DD89FB1-55B5-7D05-8F21-BC191822D8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21">
              <a:extLst>
                <a:ext uri="{FF2B5EF4-FFF2-40B4-BE49-F238E27FC236}">
                  <a16:creationId xmlns:a16="http://schemas.microsoft.com/office/drawing/2014/main" id="{EF42E94A-56F7-7DFE-E3E4-13B012219DD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807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business&#10;&#10;AI-generated content may be incorrect.">
            <a:extLst>
              <a:ext uri="{FF2B5EF4-FFF2-40B4-BE49-F238E27FC236}">
                <a16:creationId xmlns:a16="http://schemas.microsoft.com/office/drawing/2014/main" id="{C86B8955-E4FA-0E50-322C-61E02D8F47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84" t="-709" r="11668" b="-1"/>
          <a:stretch>
            <a:fillRect/>
          </a:stretch>
        </p:blipFill>
        <p:spPr>
          <a:xfrm>
            <a:off x="0" y="1684153"/>
            <a:ext cx="7399985" cy="7450492"/>
          </a:xfrm>
          <a:prstGeom prst="rect">
            <a:avLst/>
          </a:prstGeom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9E35D1D4-4ED2-0C59-37C8-1ACF4A6C8F08}"/>
              </a:ext>
            </a:extLst>
          </p:cNvPr>
          <p:cNvSpPr/>
          <p:nvPr/>
        </p:nvSpPr>
        <p:spPr>
          <a:xfrm>
            <a:off x="2" y="-15213"/>
            <a:ext cx="18287998" cy="1882113"/>
          </a:xfrm>
          <a:custGeom>
            <a:avLst/>
            <a:gdLst/>
            <a:ahLst/>
            <a:cxnLst/>
            <a:rect l="l" t="t" r="r" b="b"/>
            <a:pathLst>
              <a:path w="1689989" h="2709333">
                <a:moveTo>
                  <a:pt x="0" y="0"/>
                </a:moveTo>
                <a:lnTo>
                  <a:pt x="1689989" y="0"/>
                </a:lnTo>
                <a:lnTo>
                  <a:pt x="168998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F5286"/>
          </a:solidFill>
        </p:spPr>
        <p:txBody>
          <a:bodyPr/>
          <a:lstStyle/>
          <a:p>
            <a:pPr defTabSz="1371600"/>
            <a:endParaRPr lang="lv-LV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6FB8A5-20A9-58DA-D8DD-0B31530D7210}"/>
              </a:ext>
            </a:extLst>
          </p:cNvPr>
          <p:cNvSpPr txBox="1">
            <a:spLocks/>
          </p:cNvSpPr>
          <p:nvPr/>
        </p:nvSpPr>
        <p:spPr>
          <a:xfrm>
            <a:off x="883777" y="415853"/>
            <a:ext cx="16303589" cy="4607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5100" dirty="0">
                <a:solidFill>
                  <a:srgbClr val="FFFFFF"/>
                </a:solidFill>
              </a:rPr>
              <a:t>Diasporas </a:t>
            </a:r>
            <a:r>
              <a:rPr lang="en-US" sz="5100" dirty="0" err="1">
                <a:solidFill>
                  <a:srgbClr val="FFFFFF"/>
                </a:solidFill>
              </a:rPr>
              <a:t>investīcijas</a:t>
            </a:r>
            <a:r>
              <a:rPr lang="en-US" sz="5100" dirty="0">
                <a:solidFill>
                  <a:srgbClr val="FFFFFF"/>
                </a:solidFill>
              </a:rPr>
              <a:t> </a:t>
            </a:r>
            <a:r>
              <a:rPr lang="en-US" sz="5100" dirty="0" err="1">
                <a:solidFill>
                  <a:srgbClr val="FFFFFF"/>
                </a:solidFill>
              </a:rPr>
              <a:t>Latvijā</a:t>
            </a:r>
            <a:r>
              <a:rPr lang="en-US" sz="5100" dirty="0">
                <a:solidFill>
                  <a:srgbClr val="FFFFFF"/>
                </a:solidFill>
              </a:rPr>
              <a:t> </a:t>
            </a:r>
            <a:r>
              <a:rPr lang="en-US" sz="5100" dirty="0" err="1">
                <a:solidFill>
                  <a:srgbClr val="FFFFFF"/>
                </a:solidFill>
              </a:rPr>
              <a:t>fokusējas</a:t>
            </a:r>
            <a:r>
              <a:rPr lang="en-US" sz="5100" dirty="0">
                <a:solidFill>
                  <a:srgbClr val="FFFFFF"/>
                </a:solidFill>
              </a:rPr>
              <a:t> </a:t>
            </a:r>
            <a:r>
              <a:rPr lang="en-US" sz="5100" dirty="0" err="1">
                <a:solidFill>
                  <a:srgbClr val="FFFFFF"/>
                </a:solidFill>
              </a:rPr>
              <a:t>četros</a:t>
            </a:r>
            <a:r>
              <a:rPr lang="en-US" sz="5100" dirty="0">
                <a:solidFill>
                  <a:srgbClr val="FFFFFF"/>
                </a:solidFill>
              </a:rPr>
              <a:t> </a:t>
            </a:r>
            <a:r>
              <a:rPr lang="en-US" sz="5100" dirty="0" err="1">
                <a:solidFill>
                  <a:srgbClr val="FFFFFF"/>
                </a:solidFill>
              </a:rPr>
              <a:t>kapitāla</a:t>
            </a:r>
            <a:r>
              <a:rPr lang="en-US" sz="5100" dirty="0">
                <a:solidFill>
                  <a:srgbClr val="FFFFFF"/>
                </a:solidFill>
              </a:rPr>
              <a:t> </a:t>
            </a:r>
            <a:r>
              <a:rPr lang="en-US" sz="5100" dirty="0" err="1">
                <a:solidFill>
                  <a:srgbClr val="FFFFFF"/>
                </a:solidFill>
              </a:rPr>
              <a:t>veidos</a:t>
            </a:r>
            <a:endParaRPr lang="en-US" sz="5100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294DD9-F947-1871-677B-F3DA837A6677}"/>
              </a:ext>
            </a:extLst>
          </p:cNvPr>
          <p:cNvSpPr/>
          <p:nvPr/>
        </p:nvSpPr>
        <p:spPr>
          <a:xfrm>
            <a:off x="-20856" y="1721684"/>
            <a:ext cx="18287997" cy="297616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778B1C-DA11-40DF-EAC1-B6757F94F613}"/>
              </a:ext>
            </a:extLst>
          </p:cNvPr>
          <p:cNvSpPr txBox="1"/>
          <p:nvPr/>
        </p:nvSpPr>
        <p:spPr>
          <a:xfrm>
            <a:off x="7218732" y="2322154"/>
            <a:ext cx="10907029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lv-LV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Finansiālais kapitāls</a:t>
            </a:r>
            <a:r>
              <a:rPr lang="lv-LV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monetārie resursi, kas tiek mērķtiecīgi ieguldīti ar </a:t>
            </a:r>
            <a:r>
              <a:rPr lang="lv-LV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cerību uz atdevi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lvl="0"/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lv-LV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Cilvēkkapitāls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lv-LV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prasmes, izglītība, profesionālā pieredze, stipendijas un kognitīvie resursi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ko diaspora nodod vai iegulda izcelsmes valstī -mentoringa programmas, stipendijas, zinātniskā sadarbība, ārvalstīs iegūtu kvalifikāciju mobilizēšana, diasporas profesionāļu īstermiņa/mobilitātes projekti, kā arī mērķēti ieguldījumi </a:t>
            </a:r>
            <a:r>
              <a:rPr lang="lv-LV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izglītības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lang="lv-LV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veselības pieejamības 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</a:t>
            </a:r>
            <a:r>
              <a:rPr lang="lv-LV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kvalitātes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paplašināšanā. </a:t>
            </a:r>
          </a:p>
          <a:p>
            <a:pPr lvl="0"/>
            <a:endParaRPr lang="lv-LV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lv-LV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Sociālais kapitāls</a:t>
            </a:r>
            <a:r>
              <a:rPr lang="lv-LV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lv-LV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tīkli, attiecības, uzticēšanās līmenis un reputācija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kas tiek izmantoti investīciju veicināšanai - </a:t>
            </a:r>
            <a:r>
              <a:rPr lang="lv-LV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rekomendācijas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lv-LV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starpniecība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investoru tīklos, diasporas veidoti </a:t>
            </a:r>
            <a:r>
              <a:rPr lang="lv-LV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biznesa forumi 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</a:t>
            </a:r>
            <a:r>
              <a:rPr lang="lv-LV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reputācijas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nodošana izcelsmes valstij.</a:t>
            </a:r>
          </a:p>
          <a:p>
            <a:pPr lvl="0"/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lv-LV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Kultūras un simboliskais kapitāls</a:t>
            </a:r>
            <a:r>
              <a:rPr lang="lv-LV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ieguldījumi, kas uztur diasporas identitāti, kultūras piederību un emocionālo saikni ar izcelsmes valsti - ietver </a:t>
            </a:r>
            <a:r>
              <a:rPr lang="lv-LV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kultūras centru finansēšanu, diasporas skolu uzturēšanu, valodas un tradīciju saglabāšanu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kā arī reliģisko </a:t>
            </a:r>
            <a:r>
              <a:rPr lang="lv-LV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objektu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uzturēšanu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vai </a:t>
            </a:r>
            <a:r>
              <a:rPr lang="lv-LV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restaurāciju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63050E76-2192-DCF8-9BB8-029790E655D2}"/>
              </a:ext>
            </a:extLst>
          </p:cNvPr>
          <p:cNvSpPr txBox="1"/>
          <p:nvPr/>
        </p:nvSpPr>
        <p:spPr>
          <a:xfrm>
            <a:off x="7375922" y="9348530"/>
            <a:ext cx="995025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lv-LV" sz="1600" spc="-66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</a:t>
            </a:r>
            <a:r>
              <a:rPr lang="lv-LV" sz="1600" spc="-66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ieeja saskaņota ar starptautiski lietoto daudzdimensiju diasporas ieguldījumu modeli, kas uzsver, ka ne visi ieguldījumi ir tieši monetāri, taču tie rada mērāmu sociālekonomisku vērtību.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86F890-DC5F-478B-4155-0627E7258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421295"/>
            <a:ext cx="1295400" cy="488206"/>
          </a:xfrm>
          <a:prstGeom prst="rect">
            <a:avLst/>
          </a:prstGeom>
        </p:spPr>
      </p:pic>
      <p:sp>
        <p:nvSpPr>
          <p:cNvPr id="15" name="AutoShape 5">
            <a:extLst>
              <a:ext uri="{FF2B5EF4-FFF2-40B4-BE49-F238E27FC236}">
                <a16:creationId xmlns:a16="http://schemas.microsoft.com/office/drawing/2014/main" id="{34C93BB0-19F8-32B8-AF74-97C07DA5804A}"/>
              </a:ext>
            </a:extLst>
          </p:cNvPr>
          <p:cNvSpPr/>
          <p:nvPr/>
        </p:nvSpPr>
        <p:spPr>
          <a:xfrm flipV="1">
            <a:off x="-50673" y="9059345"/>
            <a:ext cx="18745200" cy="67165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983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4D452-275B-EC2D-20C6-66DB2C314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F949E1E-4832-5C22-7A71-4D350CFEBEF7}"/>
              </a:ext>
            </a:extLst>
          </p:cNvPr>
          <p:cNvGrpSpPr/>
          <p:nvPr/>
        </p:nvGrpSpPr>
        <p:grpSpPr>
          <a:xfrm>
            <a:off x="0" y="0"/>
            <a:ext cx="6477000" cy="10287000"/>
            <a:chOff x="0" y="0"/>
            <a:chExt cx="1189944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AE7D134-6848-C7DC-C07C-7B3CF8EDFB84}"/>
                </a:ext>
              </a:extLst>
            </p:cNvPr>
            <p:cNvSpPr/>
            <p:nvPr/>
          </p:nvSpPr>
          <p:spPr>
            <a:xfrm>
              <a:off x="0" y="0"/>
              <a:ext cx="1189944" cy="2709333"/>
            </a:xfrm>
            <a:custGeom>
              <a:avLst/>
              <a:gdLst/>
              <a:ahLst/>
              <a:cxnLst/>
              <a:rect l="l" t="t" r="r" b="b"/>
              <a:pathLst>
                <a:path w="1189944" h="2709333">
                  <a:moveTo>
                    <a:pt x="0" y="0"/>
                  </a:moveTo>
                  <a:lnTo>
                    <a:pt x="1189944" y="0"/>
                  </a:lnTo>
                  <a:lnTo>
                    <a:pt x="118994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336BC18-C4E9-CC16-0389-76DED110ECCF}"/>
                </a:ext>
              </a:extLst>
            </p:cNvPr>
            <p:cNvSpPr txBox="1"/>
            <p:nvPr/>
          </p:nvSpPr>
          <p:spPr>
            <a:xfrm>
              <a:off x="0" y="-38100"/>
              <a:ext cx="118994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98F79B64-0893-6B76-B8D6-6895711F4592}"/>
              </a:ext>
            </a:extLst>
          </p:cNvPr>
          <p:cNvSpPr/>
          <p:nvPr/>
        </p:nvSpPr>
        <p:spPr>
          <a:xfrm>
            <a:off x="381000" y="4533900"/>
            <a:ext cx="1310100" cy="0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FA5D4D3-CE7C-737B-13FB-42778B781A5C}"/>
              </a:ext>
            </a:extLst>
          </p:cNvPr>
          <p:cNvSpPr txBox="1"/>
          <p:nvPr/>
        </p:nvSpPr>
        <p:spPr>
          <a:xfrm>
            <a:off x="304800" y="1386487"/>
            <a:ext cx="6363486" cy="2939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lv-LV" sz="5400" b="1" spc="8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aret Bold"/>
              </a:rPr>
              <a:t>Diasporas definīcija pētījuma        ietvarā</a:t>
            </a:r>
            <a:endParaRPr lang="en-US" sz="5400" b="1" spc="8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aret Bold"/>
            </a:endParaRP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339668C2-B706-DFF3-A1BA-0671DCEF330A}"/>
              </a:ext>
            </a:extLst>
          </p:cNvPr>
          <p:cNvGrpSpPr/>
          <p:nvPr/>
        </p:nvGrpSpPr>
        <p:grpSpPr>
          <a:xfrm rot="5400000">
            <a:off x="16894740" y="-622270"/>
            <a:ext cx="1479329" cy="147932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CDED1FD-64E2-58F3-6072-9E405B2C910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F5286">
                <a:alpha val="2980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0F4464F6-B0B5-3FF6-0C43-3109E9B46B5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5D71DE62-46EF-041B-CEBD-BC1B24634F51}"/>
              </a:ext>
            </a:extLst>
          </p:cNvPr>
          <p:cNvGrpSpPr/>
          <p:nvPr/>
        </p:nvGrpSpPr>
        <p:grpSpPr>
          <a:xfrm rot="5400000">
            <a:off x="17909678" y="256976"/>
            <a:ext cx="771724" cy="771724"/>
            <a:chOff x="0" y="0"/>
            <a:chExt cx="812800" cy="81280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F4FC07A2-E4ED-6BDA-4950-52F469F00F4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F5286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CE1AAAB4-DFE8-E62D-467B-074954C4082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ED725F9A-E337-8B14-E412-438467A10A74}"/>
              </a:ext>
            </a:extLst>
          </p:cNvPr>
          <p:cNvGrpSpPr/>
          <p:nvPr/>
        </p:nvGrpSpPr>
        <p:grpSpPr>
          <a:xfrm rot="5400000">
            <a:off x="5770368" y="9660815"/>
            <a:ext cx="596043" cy="596043"/>
            <a:chOff x="0" y="0"/>
            <a:chExt cx="812800" cy="812800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C9AD9F34-03C5-D94B-E5A7-746B3C1000C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D79F8686-9A0F-E1D3-EBAB-A05252CD3A0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7CF7119-D078-D01B-F4D5-E58C8EF341AB}"/>
              </a:ext>
            </a:extLst>
          </p:cNvPr>
          <p:cNvSpPr/>
          <p:nvPr/>
        </p:nvSpPr>
        <p:spPr>
          <a:xfrm rot="16200000">
            <a:off x="1303760" y="4944254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CFA982-2E8B-EE48-E7B2-E1B7DE366684}"/>
              </a:ext>
            </a:extLst>
          </p:cNvPr>
          <p:cNvSpPr txBox="1"/>
          <p:nvPr/>
        </p:nvSpPr>
        <p:spPr>
          <a:xfrm>
            <a:off x="7013640" y="1571834"/>
            <a:ext cx="10968387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Diaspora - </a:t>
            </a:r>
            <a:r>
              <a:rPr lang="lv-LV" sz="4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ārpus</a:t>
            </a:r>
            <a:r>
              <a:rPr lang="lv-LV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Latvijas </a:t>
            </a:r>
            <a:r>
              <a:rPr lang="lv-LV" sz="4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dzīvojošo</a:t>
            </a:r>
            <a:r>
              <a:rPr lang="lv-LV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Latvijas izcelsmes personu un to pēcteču kopums</a:t>
            </a:r>
            <a:r>
              <a:rPr lang="lv-LV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kas </a:t>
            </a:r>
            <a:r>
              <a:rPr lang="lv-LV" sz="4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saglabā</a:t>
            </a:r>
            <a:r>
              <a:rPr lang="lv-LV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sociālās, ekonomiskās, kultūras un identitātes saites ar Latviju. </a:t>
            </a:r>
          </a:p>
          <a:p>
            <a:endParaRPr lang="lv-LV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lv-LV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Tā ietver gan </a:t>
            </a:r>
            <a:r>
              <a:rPr lang="lv-LV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vēsturiskās kopienas</a:t>
            </a:r>
            <a:r>
              <a:rPr lang="lv-LV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gan </a:t>
            </a:r>
            <a:r>
              <a:rPr lang="lv-LV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jaunās mobilitātes paaudzi</a:t>
            </a:r>
            <a:r>
              <a:rPr lang="lv-LV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kas aktīvi piedalās transnacionālās profesionālās, uzņēmējdarbības un pilsoniskās tīklos.</a:t>
            </a:r>
          </a:p>
          <a:p>
            <a:endParaRPr lang="lv-LV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lv-LV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~400 000 cilvēku ārpus valsts robežām, </a:t>
            </a:r>
          </a:p>
          <a:p>
            <a:r>
              <a:rPr lang="lv-LV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1/5 daļa no populācijas </a:t>
            </a:r>
            <a:r>
              <a:rPr lang="lv-LV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(Hazans, 2020).</a:t>
            </a:r>
            <a:endParaRPr lang="lv-LV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id="{417159A8-C176-A35A-A739-699D2E0B6E72}"/>
              </a:ext>
            </a:extLst>
          </p:cNvPr>
          <p:cNvGrpSpPr/>
          <p:nvPr/>
        </p:nvGrpSpPr>
        <p:grpSpPr>
          <a:xfrm>
            <a:off x="14578986" y="6286500"/>
            <a:ext cx="6806082" cy="5286050"/>
            <a:chOff x="-500134" y="-239938"/>
            <a:chExt cx="1236734" cy="976538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362CF9D-9859-8804-A170-439EA61BD39D}"/>
                </a:ext>
              </a:extLst>
            </p:cNvPr>
            <p:cNvSpPr/>
            <p:nvPr/>
          </p:nvSpPr>
          <p:spPr>
            <a:xfrm>
              <a:off x="-500134" y="-23993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 dirty="0"/>
            </a:p>
          </p:txBody>
        </p:sp>
        <p:sp>
          <p:nvSpPr>
            <p:cNvPr id="31" name="TextBox 21">
              <a:extLst>
                <a:ext uri="{FF2B5EF4-FFF2-40B4-BE49-F238E27FC236}">
                  <a16:creationId xmlns:a16="http://schemas.microsoft.com/office/drawing/2014/main" id="{FF96A2F6-E69A-6EC3-C21E-D835E49D82D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D686B9CA-9B5D-371C-0831-5DD300F17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0" y="9608548"/>
            <a:ext cx="1295400" cy="48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6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416679" cy="10287000"/>
            <a:chOff x="0" y="0"/>
            <a:chExt cx="168998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9989" cy="2709333"/>
            </a:xfrm>
            <a:custGeom>
              <a:avLst/>
              <a:gdLst/>
              <a:ahLst/>
              <a:cxnLst/>
              <a:rect l="l" t="t" r="r" b="b"/>
              <a:pathLst>
                <a:path w="1689989" h="2709333">
                  <a:moveTo>
                    <a:pt x="0" y="0"/>
                  </a:moveTo>
                  <a:lnTo>
                    <a:pt x="1689989" y="0"/>
                  </a:lnTo>
                  <a:lnTo>
                    <a:pt x="168998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89989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730798" y="2907846"/>
            <a:ext cx="1310100" cy="0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6" name="TextBox 6"/>
          <p:cNvSpPr txBox="1"/>
          <p:nvPr/>
        </p:nvSpPr>
        <p:spPr>
          <a:xfrm>
            <a:off x="857903" y="1062059"/>
            <a:ext cx="4568944" cy="136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lv-LV" sz="3900" b="1" spc="78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aret Bold"/>
              </a:rPr>
              <a:t>PĒTĪJUMA IETVARS</a:t>
            </a:r>
            <a:endParaRPr lang="en-US" sz="3900" b="1" spc="78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are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6400" y="3346192"/>
            <a:ext cx="4901814" cy="5564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5"/>
              </a:lnSpc>
            </a:pPr>
            <a:r>
              <a:rPr lang="lv-LV" sz="2400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Latvijas Universitātes Diasporas un migrācijas pētījumu centrs sadarbībā ar Ārlietu ministriju īsteno pētījumu, kura mērķis ir padziļināti analizēt, </a:t>
            </a:r>
            <a:r>
              <a:rPr lang="lv-LV" sz="2400" b="1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kā Latvijas diaspora var kļūt par stratēģisku partneri valsts ekonomiskajā un sociālajā attīstībā.</a:t>
            </a:r>
          </a:p>
          <a:p>
            <a:pPr algn="l">
              <a:lnSpc>
                <a:spcPts val="2945"/>
              </a:lnSpc>
            </a:pPr>
            <a:endParaRPr lang="lv-LV" sz="2400" noProof="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lvl="0" indent="0" algn="l">
              <a:lnSpc>
                <a:spcPts val="2945"/>
              </a:lnSpc>
            </a:pPr>
            <a:r>
              <a:rPr lang="lv-LV" sz="2400" noProof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Pētījums turpina iepriekšējās iniciatīvas par diasporas līdzdalību un sasaista to ar investīciju, inovāciju un zināšanu pārneses dimensijām.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238516" y="643944"/>
            <a:ext cx="2263902" cy="2263902"/>
            <a:chOff x="0" y="0"/>
            <a:chExt cx="14840029" cy="14840029"/>
          </a:xfrm>
        </p:grpSpPr>
        <p:sp>
          <p:nvSpPr>
            <p:cNvPr id="9" name="Freeform 9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23607" r="-2360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928204" y="462435"/>
            <a:ext cx="5473113" cy="669452"/>
            <a:chOff x="0" y="0"/>
            <a:chExt cx="3481912" cy="4258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81911" cy="425895"/>
            </a:xfrm>
            <a:custGeom>
              <a:avLst/>
              <a:gdLst/>
              <a:ahLst/>
              <a:cxnLst/>
              <a:rect l="l" t="t" r="r" b="b"/>
              <a:pathLst>
                <a:path w="3481911" h="425895">
                  <a:moveTo>
                    <a:pt x="3278711" y="0"/>
                  </a:moveTo>
                  <a:cubicBezTo>
                    <a:pt x="3390936" y="0"/>
                    <a:pt x="3481911" y="95340"/>
                    <a:pt x="3481911" y="212948"/>
                  </a:cubicBezTo>
                  <a:cubicBezTo>
                    <a:pt x="3481911" y="330556"/>
                    <a:pt x="3390936" y="425895"/>
                    <a:pt x="3278711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3481912" cy="454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dirty="0" err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Izpētes</a:t>
              </a:r>
              <a:r>
                <a:rPr lang="en-US" sz="1999" b="1" dirty="0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 </a:t>
              </a:r>
              <a:r>
                <a:rPr lang="en-US" sz="1999" b="1" dirty="0" err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mērķis</a:t>
              </a:r>
              <a:endParaRPr lang="en-US" sz="1999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928204" y="1284760"/>
            <a:ext cx="7628998" cy="1864010"/>
            <a:chOff x="0" y="0"/>
            <a:chExt cx="1994558" cy="42747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94558" cy="427479"/>
            </a:xfrm>
            <a:custGeom>
              <a:avLst/>
              <a:gdLst/>
              <a:ahLst/>
              <a:cxnLst/>
              <a:rect l="l" t="t" r="r" b="b"/>
              <a:pathLst>
                <a:path w="1994558" h="427479">
                  <a:moveTo>
                    <a:pt x="52137" y="0"/>
                  </a:moveTo>
                  <a:lnTo>
                    <a:pt x="1942421" y="0"/>
                  </a:lnTo>
                  <a:cubicBezTo>
                    <a:pt x="1971215" y="0"/>
                    <a:pt x="1994558" y="23343"/>
                    <a:pt x="1994558" y="52137"/>
                  </a:cubicBezTo>
                  <a:lnTo>
                    <a:pt x="1994558" y="375342"/>
                  </a:lnTo>
                  <a:cubicBezTo>
                    <a:pt x="1994558" y="389170"/>
                    <a:pt x="1989064" y="402431"/>
                    <a:pt x="1979287" y="412209"/>
                  </a:cubicBezTo>
                  <a:cubicBezTo>
                    <a:pt x="1969509" y="421986"/>
                    <a:pt x="1956248" y="427479"/>
                    <a:pt x="1942421" y="427479"/>
                  </a:cubicBezTo>
                  <a:lnTo>
                    <a:pt x="52137" y="427479"/>
                  </a:lnTo>
                  <a:cubicBezTo>
                    <a:pt x="23343" y="427479"/>
                    <a:pt x="0" y="404137"/>
                    <a:pt x="0" y="375342"/>
                  </a:cubicBezTo>
                  <a:lnTo>
                    <a:pt x="0" y="52137"/>
                  </a:lnTo>
                  <a:cubicBezTo>
                    <a:pt x="0" y="23343"/>
                    <a:pt x="23343" y="0"/>
                    <a:pt x="52137" y="0"/>
                  </a:cubicBezTo>
                  <a:close/>
                </a:path>
              </a:pathLst>
            </a:custGeom>
            <a:solidFill>
              <a:srgbClr val="E8ECEC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994558" cy="465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327783" y="1452471"/>
            <a:ext cx="6773927" cy="1589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80"/>
              </a:lnSpc>
            </a:pPr>
            <a:r>
              <a:rPr lang="lv-LV" sz="20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Pētījuma mērķis ir analizēt </a:t>
            </a:r>
            <a:r>
              <a:rPr lang="lv-LV" sz="2000" b="1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Latvijas diasporas ieguldījumu potenciālu valsts ekonomikas un ilgtspējīgas attīstības kontekstā, </a:t>
            </a:r>
            <a:r>
              <a:rPr lang="lv-LV" sz="20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identificējot motivējošos un atturošos faktorus, kas ietekmē investīciju piesaisti no diasporas, rast risinājumus.</a:t>
            </a: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7187973" y="3806456"/>
            <a:ext cx="2364986" cy="2364986"/>
            <a:chOff x="0" y="0"/>
            <a:chExt cx="14840029" cy="14840029"/>
          </a:xfrm>
        </p:grpSpPr>
        <p:sp>
          <p:nvSpPr>
            <p:cNvPr id="20" name="Freeform 20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-17839" r="-178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928204" y="3238815"/>
            <a:ext cx="5038734" cy="616321"/>
            <a:chOff x="0" y="0"/>
            <a:chExt cx="3481912" cy="42589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481911" cy="425895"/>
            </a:xfrm>
            <a:custGeom>
              <a:avLst/>
              <a:gdLst/>
              <a:ahLst/>
              <a:cxnLst/>
              <a:rect l="l" t="t" r="r" b="b"/>
              <a:pathLst>
                <a:path w="3481911" h="425895">
                  <a:moveTo>
                    <a:pt x="3278711" y="0"/>
                  </a:moveTo>
                  <a:cubicBezTo>
                    <a:pt x="3390936" y="0"/>
                    <a:pt x="3481911" y="95340"/>
                    <a:pt x="3481911" y="212948"/>
                  </a:cubicBezTo>
                  <a:cubicBezTo>
                    <a:pt x="3481911" y="330556"/>
                    <a:pt x="3390936" y="425895"/>
                    <a:pt x="3278711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3481912" cy="454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 dirty="0" err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Pētnieciskā</a:t>
              </a:r>
              <a:r>
                <a:rPr lang="en-US" sz="1999" b="1" dirty="0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 </a:t>
              </a:r>
              <a:r>
                <a:rPr lang="en-US" sz="1999" b="1" dirty="0" err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pieeja</a:t>
              </a:r>
              <a:endParaRPr lang="en-US" sz="1999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928204" y="4007536"/>
            <a:ext cx="7573086" cy="2993126"/>
            <a:chOff x="0" y="0"/>
            <a:chExt cx="2166504" cy="63725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166504" cy="637255"/>
            </a:xfrm>
            <a:custGeom>
              <a:avLst/>
              <a:gdLst/>
              <a:ahLst/>
              <a:cxnLst/>
              <a:rect l="l" t="t" r="r" b="b"/>
              <a:pathLst>
                <a:path w="2166504" h="637255">
                  <a:moveTo>
                    <a:pt x="52137" y="0"/>
                  </a:moveTo>
                  <a:lnTo>
                    <a:pt x="2114367" y="0"/>
                  </a:lnTo>
                  <a:cubicBezTo>
                    <a:pt x="2128195" y="0"/>
                    <a:pt x="2141456" y="5493"/>
                    <a:pt x="2151234" y="15271"/>
                  </a:cubicBezTo>
                  <a:cubicBezTo>
                    <a:pt x="2161011" y="25048"/>
                    <a:pt x="2166504" y="38309"/>
                    <a:pt x="2166504" y="52137"/>
                  </a:cubicBezTo>
                  <a:lnTo>
                    <a:pt x="2166504" y="585118"/>
                  </a:lnTo>
                  <a:cubicBezTo>
                    <a:pt x="2166504" y="613912"/>
                    <a:pt x="2143162" y="637255"/>
                    <a:pt x="2114367" y="637255"/>
                  </a:cubicBezTo>
                  <a:lnTo>
                    <a:pt x="52137" y="637255"/>
                  </a:lnTo>
                  <a:cubicBezTo>
                    <a:pt x="23343" y="637255"/>
                    <a:pt x="0" y="613912"/>
                    <a:pt x="0" y="585118"/>
                  </a:cubicBezTo>
                  <a:lnTo>
                    <a:pt x="0" y="52137"/>
                  </a:lnTo>
                  <a:cubicBezTo>
                    <a:pt x="0" y="23343"/>
                    <a:pt x="23343" y="0"/>
                    <a:pt x="52137" y="0"/>
                  </a:cubicBezTo>
                  <a:close/>
                </a:path>
              </a:pathLst>
            </a:custGeom>
            <a:solidFill>
              <a:srgbClr val="E8ECEC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2166504" cy="675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0325074" y="4112311"/>
            <a:ext cx="7176216" cy="2637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68"/>
              </a:lnSpc>
            </a:pPr>
            <a:r>
              <a:rPr lang="lv-LV" sz="16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Integrēta metodoloģija:</a:t>
            </a:r>
          </a:p>
          <a:p>
            <a:pPr marL="521790" lvl="1" indent="-342900">
              <a:lnSpc>
                <a:spcPts val="2568"/>
              </a:lnSpc>
              <a:buFont typeface="+mj-lt"/>
              <a:buAutoNum type="arabicPeriod"/>
            </a:pPr>
            <a:r>
              <a:rPr lang="lv-LV" sz="16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Sekundāro datu analīze, tai skaitā ārvalstu pieredzes</a:t>
            </a:r>
          </a:p>
          <a:p>
            <a:pPr marL="521790" lvl="1" indent="-342900">
              <a:lnSpc>
                <a:spcPts val="2568"/>
              </a:lnSpc>
              <a:buFont typeface="+mj-lt"/>
              <a:buAutoNum type="arabicPeriod"/>
            </a:pPr>
            <a:r>
              <a:rPr lang="lv-LV" sz="1600" b="1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Statistisko datu analīze</a:t>
            </a:r>
          </a:p>
          <a:p>
            <a:pPr marL="521790" lvl="1" indent="-342900">
              <a:lnSpc>
                <a:spcPts val="2568"/>
              </a:lnSpc>
              <a:buFont typeface="+mj-lt"/>
              <a:buAutoNum type="arabicPeriod"/>
            </a:pPr>
            <a:r>
              <a:rPr lang="lv-LV" sz="1600" b="1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Diasporas</a:t>
            </a:r>
            <a:r>
              <a:rPr lang="lv-LV" sz="16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pārstāvju </a:t>
            </a:r>
            <a:r>
              <a:rPr lang="lv-LV" sz="1600" b="1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aptauja</a:t>
            </a:r>
            <a:r>
              <a:rPr lang="lv-LV" sz="16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(n = 731) – investīciju motivācija, barjeras, nozares;</a:t>
            </a:r>
          </a:p>
          <a:p>
            <a:pPr marL="521790" lvl="1" indent="-342900">
              <a:lnSpc>
                <a:spcPts val="2568"/>
              </a:lnSpc>
              <a:buFont typeface="+mj-lt"/>
              <a:buAutoNum type="arabicPeriod"/>
            </a:pPr>
            <a:r>
              <a:rPr lang="lv-LV" sz="1600" b="1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Ekspertu</a:t>
            </a:r>
            <a:r>
              <a:rPr lang="lv-LV" sz="16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lv-LV" sz="1600" b="1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aptauja</a:t>
            </a:r>
            <a:r>
              <a:rPr lang="lv-LV" sz="16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(n = 2</a:t>
            </a:r>
            <a:r>
              <a:rPr lang="lv-LV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lv-LV" sz="16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 – institucionālā un politikas perspektīva;</a:t>
            </a:r>
          </a:p>
          <a:p>
            <a:pPr marL="521790" lvl="1" indent="-342900">
              <a:lnSpc>
                <a:spcPts val="2568"/>
              </a:lnSpc>
              <a:buFont typeface="+mj-lt"/>
              <a:buAutoNum type="arabicPeriod"/>
            </a:pPr>
            <a:r>
              <a:rPr lang="lv-LV" sz="1600" b="1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Padziļinātās intervijas </a:t>
            </a:r>
            <a:r>
              <a:rPr lang="lv-LV" sz="16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(n=27) </a:t>
            </a:r>
            <a:r>
              <a:rPr lang="lv-LV" sz="1600" b="1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fokusa grupa, ekspertu diskusija  </a:t>
            </a:r>
            <a:r>
              <a:rPr lang="lv-LV" sz="16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– kvalitatīva validācija</a:t>
            </a:r>
          </a:p>
        </p:txBody>
      </p: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7197491" y="7100630"/>
            <a:ext cx="2345953" cy="2345953"/>
            <a:chOff x="0" y="0"/>
            <a:chExt cx="14840029" cy="14840029"/>
          </a:xfrm>
        </p:grpSpPr>
        <p:sp>
          <p:nvSpPr>
            <p:cNvPr id="31" name="Freeform 31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4"/>
              <a:stretch>
                <a:fillRect l="-49647" r="223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928204" y="7591317"/>
            <a:ext cx="7573086" cy="2037500"/>
            <a:chOff x="0" y="0"/>
            <a:chExt cx="2036231" cy="54783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036231" cy="547837"/>
            </a:xfrm>
            <a:custGeom>
              <a:avLst/>
              <a:gdLst/>
              <a:ahLst/>
              <a:cxnLst/>
              <a:rect l="l" t="t" r="r" b="b"/>
              <a:pathLst>
                <a:path w="2036231" h="547837">
                  <a:moveTo>
                    <a:pt x="52137" y="0"/>
                  </a:moveTo>
                  <a:lnTo>
                    <a:pt x="1984094" y="0"/>
                  </a:lnTo>
                  <a:cubicBezTo>
                    <a:pt x="2012888" y="0"/>
                    <a:pt x="2036231" y="23343"/>
                    <a:pt x="2036231" y="52137"/>
                  </a:cubicBezTo>
                  <a:lnTo>
                    <a:pt x="2036231" y="495700"/>
                  </a:lnTo>
                  <a:cubicBezTo>
                    <a:pt x="2036231" y="524495"/>
                    <a:pt x="2012888" y="547837"/>
                    <a:pt x="1984094" y="547837"/>
                  </a:cubicBezTo>
                  <a:lnTo>
                    <a:pt x="52137" y="547837"/>
                  </a:lnTo>
                  <a:cubicBezTo>
                    <a:pt x="23343" y="547837"/>
                    <a:pt x="0" y="524495"/>
                    <a:pt x="0" y="495700"/>
                  </a:cubicBezTo>
                  <a:lnTo>
                    <a:pt x="0" y="52137"/>
                  </a:lnTo>
                  <a:cubicBezTo>
                    <a:pt x="0" y="23343"/>
                    <a:pt x="23343" y="0"/>
                    <a:pt x="52137" y="0"/>
                  </a:cubicBezTo>
                  <a:close/>
                </a:path>
              </a:pathLst>
            </a:custGeom>
            <a:solidFill>
              <a:srgbClr val="E8ECEC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2036231" cy="585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0240269" y="7790456"/>
            <a:ext cx="7261021" cy="1765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0"/>
              </a:lnSpc>
            </a:pPr>
            <a:r>
              <a:rPr lang="lv-LV" sz="18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Pētījums sniedz empīrisku pamatu </a:t>
            </a:r>
            <a:r>
              <a:rPr lang="lv-LV" sz="1800" b="1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pilnveidota</a:t>
            </a:r>
            <a:r>
              <a:rPr lang="lv-LV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 </a:t>
            </a:r>
            <a:r>
              <a:rPr lang="lv-LV" sz="1800" b="1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diasporas investīciju politikai,</a:t>
            </a:r>
            <a:r>
              <a:rPr lang="lv-LV" sz="18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kas apvieno ekonomisko, zināšanu, sociālo un simbolisko kapitālu. </a:t>
            </a:r>
            <a:r>
              <a:rPr lang="lv-LV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lang="lv-LV" sz="18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ērķis – </a:t>
            </a:r>
            <a:r>
              <a:rPr lang="lv-LV" sz="1800" b="1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sistēmiska un strukturēta partnerība starp diasporu un valsti.</a:t>
            </a:r>
          </a:p>
          <a:p>
            <a:pPr marL="0" lvl="0" indent="0" algn="l">
              <a:lnSpc>
                <a:spcPts val="2790"/>
              </a:lnSpc>
            </a:pPr>
            <a:endParaRPr lang="lv-LV" sz="1800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2" name="Group 19">
            <a:extLst>
              <a:ext uri="{FF2B5EF4-FFF2-40B4-BE49-F238E27FC236}">
                <a16:creationId xmlns:a16="http://schemas.microsoft.com/office/drawing/2014/main" id="{4D09ECC2-80D3-9B18-1C05-12FAD23E74A5}"/>
              </a:ext>
            </a:extLst>
          </p:cNvPr>
          <p:cNvGrpSpPr/>
          <p:nvPr/>
        </p:nvGrpSpPr>
        <p:grpSpPr>
          <a:xfrm>
            <a:off x="7105299" y="7000662"/>
            <a:ext cx="2545888" cy="2545888"/>
            <a:chOff x="0" y="0"/>
            <a:chExt cx="812800" cy="812800"/>
          </a:xfrm>
        </p:grpSpPr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7C7C064C-6B38-9EA7-FEAA-69044275673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4" name="TextBox 21">
              <a:extLst>
                <a:ext uri="{FF2B5EF4-FFF2-40B4-BE49-F238E27FC236}">
                  <a16:creationId xmlns:a16="http://schemas.microsoft.com/office/drawing/2014/main" id="{F5EC7285-8B1A-9E0B-7F3E-5D551E51E82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60FB597-733E-C4D7-398C-9FB5E1554E51}"/>
              </a:ext>
            </a:extLst>
          </p:cNvPr>
          <p:cNvSpPr/>
          <p:nvPr/>
        </p:nvSpPr>
        <p:spPr>
          <a:xfrm rot="16200000">
            <a:off x="1129967" y="4944254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6" name="Group 34"/>
          <p:cNvGrpSpPr/>
          <p:nvPr/>
        </p:nvGrpSpPr>
        <p:grpSpPr>
          <a:xfrm>
            <a:off x="9963252" y="7134704"/>
            <a:ext cx="5361101" cy="655752"/>
            <a:chOff x="0" y="0"/>
            <a:chExt cx="3481912" cy="425895"/>
          </a:xfrm>
        </p:grpSpPr>
        <p:sp>
          <p:nvSpPr>
            <p:cNvPr id="47" name="Freeform 35"/>
            <p:cNvSpPr/>
            <p:nvPr/>
          </p:nvSpPr>
          <p:spPr>
            <a:xfrm>
              <a:off x="0" y="0"/>
              <a:ext cx="3481911" cy="425895"/>
            </a:xfrm>
            <a:custGeom>
              <a:avLst/>
              <a:gdLst/>
              <a:ahLst/>
              <a:cxnLst/>
              <a:rect l="l" t="t" r="r" b="b"/>
              <a:pathLst>
                <a:path w="3481911" h="425895">
                  <a:moveTo>
                    <a:pt x="3278711" y="0"/>
                  </a:moveTo>
                  <a:cubicBezTo>
                    <a:pt x="3390936" y="0"/>
                    <a:pt x="3481911" y="95340"/>
                    <a:pt x="3481911" y="212948"/>
                  </a:cubicBezTo>
                  <a:cubicBezTo>
                    <a:pt x="3481911" y="330556"/>
                    <a:pt x="3390936" y="425895"/>
                    <a:pt x="3278711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8" name="TextBox 36"/>
            <p:cNvSpPr txBox="1"/>
            <p:nvPr/>
          </p:nvSpPr>
          <p:spPr>
            <a:xfrm>
              <a:off x="0" y="-28575"/>
              <a:ext cx="3481912" cy="454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Pētījuma nozīmīgums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FFAA9AC-B36B-3E74-19E7-3E6FFAD43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3000" y="9608548"/>
            <a:ext cx="1295400" cy="4882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FA4F1-76E6-7B2C-F162-855F60F4A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FECD46A-251D-8021-CF29-42D9D809762C}"/>
              </a:ext>
            </a:extLst>
          </p:cNvPr>
          <p:cNvGrpSpPr/>
          <p:nvPr/>
        </p:nvGrpSpPr>
        <p:grpSpPr>
          <a:xfrm>
            <a:off x="0" y="0"/>
            <a:ext cx="4518067" cy="10287000"/>
            <a:chOff x="0" y="0"/>
            <a:chExt cx="1189944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A2F762B-55CC-B468-0259-3E15B42C14F4}"/>
                </a:ext>
              </a:extLst>
            </p:cNvPr>
            <p:cNvSpPr/>
            <p:nvPr/>
          </p:nvSpPr>
          <p:spPr>
            <a:xfrm>
              <a:off x="0" y="0"/>
              <a:ext cx="1189944" cy="2709333"/>
            </a:xfrm>
            <a:custGeom>
              <a:avLst/>
              <a:gdLst/>
              <a:ahLst/>
              <a:cxnLst/>
              <a:rect l="l" t="t" r="r" b="b"/>
              <a:pathLst>
                <a:path w="1189944" h="2709333">
                  <a:moveTo>
                    <a:pt x="0" y="0"/>
                  </a:moveTo>
                  <a:lnTo>
                    <a:pt x="1189944" y="0"/>
                  </a:lnTo>
                  <a:lnTo>
                    <a:pt x="118994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131780A-0715-16D1-5750-E63416103FF6}"/>
                </a:ext>
              </a:extLst>
            </p:cNvPr>
            <p:cNvSpPr txBox="1"/>
            <p:nvPr/>
          </p:nvSpPr>
          <p:spPr>
            <a:xfrm>
              <a:off x="0" y="-38100"/>
              <a:ext cx="118994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0A605BE3-37B5-84FE-A4DE-BADC28A514DE}"/>
              </a:ext>
            </a:extLst>
          </p:cNvPr>
          <p:cNvSpPr/>
          <p:nvPr/>
        </p:nvSpPr>
        <p:spPr>
          <a:xfrm>
            <a:off x="596763" y="4728318"/>
            <a:ext cx="1310100" cy="0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AE43B3C-04CE-453C-4C33-0A33BD7DA707}"/>
              </a:ext>
            </a:extLst>
          </p:cNvPr>
          <p:cNvSpPr txBox="1"/>
          <p:nvPr/>
        </p:nvSpPr>
        <p:spPr>
          <a:xfrm>
            <a:off x="355122" y="1571834"/>
            <a:ext cx="3734092" cy="1436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lv-LV" sz="4099" b="1" spc="8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Pētījuma ierobežojumi</a:t>
            </a:r>
            <a:endParaRPr lang="en-US" sz="4099" b="1" spc="8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F60B90A3-F0C5-1F58-4534-8807DB8AFCC0}"/>
              </a:ext>
            </a:extLst>
          </p:cNvPr>
          <p:cNvGrpSpPr/>
          <p:nvPr/>
        </p:nvGrpSpPr>
        <p:grpSpPr>
          <a:xfrm>
            <a:off x="4956806" y="956351"/>
            <a:ext cx="914361" cy="732337"/>
            <a:chOff x="0" y="0"/>
            <a:chExt cx="1014824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F59A358-06A1-CD76-BF32-9C4E5DAFA045}"/>
                </a:ext>
              </a:extLst>
            </p:cNvPr>
            <p:cNvSpPr/>
            <p:nvPr/>
          </p:nvSpPr>
          <p:spPr>
            <a:xfrm>
              <a:off x="0" y="0"/>
              <a:ext cx="1014824" cy="812800"/>
            </a:xfrm>
            <a:custGeom>
              <a:avLst/>
              <a:gdLst/>
              <a:ahLst/>
              <a:cxnLst/>
              <a:rect l="l" t="t" r="r" b="b"/>
              <a:pathLst>
                <a:path w="1014824" h="812800">
                  <a:moveTo>
                    <a:pt x="507412" y="0"/>
                  </a:moveTo>
                  <a:cubicBezTo>
                    <a:pt x="227176" y="0"/>
                    <a:pt x="0" y="181951"/>
                    <a:pt x="0" y="406400"/>
                  </a:cubicBezTo>
                  <a:cubicBezTo>
                    <a:pt x="0" y="630849"/>
                    <a:pt x="227176" y="812800"/>
                    <a:pt x="507412" y="812800"/>
                  </a:cubicBezTo>
                  <a:cubicBezTo>
                    <a:pt x="787648" y="812800"/>
                    <a:pt x="1014824" y="630849"/>
                    <a:pt x="1014824" y="406400"/>
                  </a:cubicBezTo>
                  <a:cubicBezTo>
                    <a:pt x="1014824" y="181951"/>
                    <a:pt x="787648" y="0"/>
                    <a:pt x="507412" y="0"/>
                  </a:cubicBezTo>
                  <a:close/>
                </a:path>
              </a:pathLst>
            </a:custGeom>
            <a:solidFill>
              <a:srgbClr val="0F52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92255035-631B-EA8F-A655-8EF40A659981}"/>
                </a:ext>
              </a:extLst>
            </p:cNvPr>
            <p:cNvSpPr txBox="1"/>
            <p:nvPr/>
          </p:nvSpPr>
          <p:spPr>
            <a:xfrm>
              <a:off x="95140" y="47625"/>
              <a:ext cx="824544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 lang="en-US" sz="17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344A9BEF-E624-E215-F1D9-DF85A56A8981}"/>
              </a:ext>
            </a:extLst>
          </p:cNvPr>
          <p:cNvGrpSpPr/>
          <p:nvPr/>
        </p:nvGrpSpPr>
        <p:grpSpPr>
          <a:xfrm>
            <a:off x="15740861" y="6749958"/>
            <a:ext cx="4596322" cy="4596322"/>
            <a:chOff x="0" y="0"/>
            <a:chExt cx="812800" cy="8128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E450F65-0667-871C-ECE1-A07B07E167B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5F3DF7C1-8DD3-12BC-CD62-3A2C349480A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AF27255F-D4C2-5F27-8BE4-9E5CF80E0ED5}"/>
              </a:ext>
            </a:extLst>
          </p:cNvPr>
          <p:cNvSpPr txBox="1"/>
          <p:nvPr/>
        </p:nvSpPr>
        <p:spPr>
          <a:xfrm>
            <a:off x="6169339" y="1127891"/>
            <a:ext cx="6871590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lv-LV" sz="2300" b="1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aret Bold"/>
              </a:rPr>
              <a:t>Pētījuma sašaurinājums</a:t>
            </a: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15E87779-24B6-399D-BC65-E3738B9F4AF9}"/>
              </a:ext>
            </a:extLst>
          </p:cNvPr>
          <p:cNvGrpSpPr/>
          <p:nvPr/>
        </p:nvGrpSpPr>
        <p:grpSpPr>
          <a:xfrm rot="5400000">
            <a:off x="16894740" y="-622270"/>
            <a:ext cx="1479329" cy="147932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03A130E7-66CC-207C-5D50-62D49EE7CC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F5286">
                <a:alpha val="2980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A0AE042D-036A-605C-1F9F-16B99C8F70B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47814D83-A36D-588F-5BFD-C0AA8F2B0C9B}"/>
              </a:ext>
            </a:extLst>
          </p:cNvPr>
          <p:cNvGrpSpPr/>
          <p:nvPr/>
        </p:nvGrpSpPr>
        <p:grpSpPr>
          <a:xfrm rot="5400000">
            <a:off x="17909678" y="256976"/>
            <a:ext cx="771724" cy="771724"/>
            <a:chOff x="0" y="0"/>
            <a:chExt cx="812800" cy="81280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22432BCC-F138-DBA6-D6D0-61B9C4EAE87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F5286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19478120-9024-46F3-49F6-8793FA70F39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6BFCEC35-534D-CFA2-DB32-7371D02D7CFB}"/>
              </a:ext>
            </a:extLst>
          </p:cNvPr>
          <p:cNvGrpSpPr/>
          <p:nvPr/>
        </p:nvGrpSpPr>
        <p:grpSpPr>
          <a:xfrm rot="5400000">
            <a:off x="3623451" y="9385526"/>
            <a:ext cx="596043" cy="596043"/>
            <a:chOff x="0" y="0"/>
            <a:chExt cx="812800" cy="812800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CC73D7E-35D1-44A8-BE26-4B925CDF6A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C70CE9BF-5F27-748B-7361-F3A53D9C7DA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1945C06-3953-28DE-3034-A116B2FE331F}"/>
              </a:ext>
            </a:extLst>
          </p:cNvPr>
          <p:cNvGrpSpPr/>
          <p:nvPr/>
        </p:nvGrpSpPr>
        <p:grpSpPr>
          <a:xfrm>
            <a:off x="4868346" y="7327484"/>
            <a:ext cx="914361" cy="732337"/>
            <a:chOff x="0" y="0"/>
            <a:chExt cx="1014824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764A7C8-35D3-9D7D-4EA6-009FC4766C9A}"/>
                </a:ext>
              </a:extLst>
            </p:cNvPr>
            <p:cNvSpPr/>
            <p:nvPr/>
          </p:nvSpPr>
          <p:spPr>
            <a:xfrm>
              <a:off x="0" y="0"/>
              <a:ext cx="1014824" cy="812800"/>
            </a:xfrm>
            <a:custGeom>
              <a:avLst/>
              <a:gdLst/>
              <a:ahLst/>
              <a:cxnLst/>
              <a:rect l="l" t="t" r="r" b="b"/>
              <a:pathLst>
                <a:path w="1014824" h="812800">
                  <a:moveTo>
                    <a:pt x="507412" y="0"/>
                  </a:moveTo>
                  <a:cubicBezTo>
                    <a:pt x="227176" y="0"/>
                    <a:pt x="0" y="181951"/>
                    <a:pt x="0" y="406400"/>
                  </a:cubicBezTo>
                  <a:cubicBezTo>
                    <a:pt x="0" y="630849"/>
                    <a:pt x="227176" y="812800"/>
                    <a:pt x="507412" y="812800"/>
                  </a:cubicBezTo>
                  <a:cubicBezTo>
                    <a:pt x="787648" y="812800"/>
                    <a:pt x="1014824" y="630849"/>
                    <a:pt x="1014824" y="406400"/>
                  </a:cubicBezTo>
                  <a:cubicBezTo>
                    <a:pt x="1014824" y="181951"/>
                    <a:pt x="787648" y="0"/>
                    <a:pt x="507412" y="0"/>
                  </a:cubicBezTo>
                  <a:close/>
                </a:path>
              </a:pathLst>
            </a:custGeom>
            <a:solidFill>
              <a:srgbClr val="0F52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EF6D592C-1401-5484-B158-95BF32123FE4}"/>
                </a:ext>
              </a:extLst>
            </p:cNvPr>
            <p:cNvSpPr txBox="1"/>
            <p:nvPr/>
          </p:nvSpPr>
          <p:spPr>
            <a:xfrm>
              <a:off x="95140" y="47625"/>
              <a:ext cx="824544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 lang="en-US" sz="17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endParaRPr>
            </a:p>
          </p:txBody>
        </p:sp>
      </p:grpSp>
      <p:sp>
        <p:nvSpPr>
          <p:cNvPr id="34" name="TextBox 34">
            <a:extLst>
              <a:ext uri="{FF2B5EF4-FFF2-40B4-BE49-F238E27FC236}">
                <a16:creationId xmlns:a16="http://schemas.microsoft.com/office/drawing/2014/main" id="{20E7BABC-BCB8-0302-2B99-C68F43A189EB}"/>
              </a:ext>
            </a:extLst>
          </p:cNvPr>
          <p:cNvSpPr txBox="1"/>
          <p:nvPr/>
        </p:nvSpPr>
        <p:spPr>
          <a:xfrm>
            <a:off x="6037486" y="7343794"/>
            <a:ext cx="6871590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lv-LV" sz="2300" b="1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aret Bold"/>
              </a:rPr>
              <a:t>Kritiskā barjera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827B5716-E100-41E9-355E-8B24CFB677A9}"/>
              </a:ext>
            </a:extLst>
          </p:cNvPr>
          <p:cNvSpPr txBox="1"/>
          <p:nvPr/>
        </p:nvSpPr>
        <p:spPr>
          <a:xfrm>
            <a:off x="5847721" y="2252588"/>
            <a:ext cx="11221079" cy="4311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lv-LV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Pētījums </a:t>
            </a:r>
            <a:r>
              <a:rPr lang="lv-LV" sz="2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neaptver</a:t>
            </a:r>
            <a:r>
              <a:rPr lang="lv-LV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profesionālo finanšu un institucionālo kapitāla tirgu</a:t>
            </a:r>
            <a:r>
              <a:rPr lang="lv-LV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(bankas, fondus, akcijas, riska kapitālu, obligācijas, u.c.), kā arī </a:t>
            </a:r>
            <a:r>
              <a:rPr lang="lv-LV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individuālus finanšu ieguldījumus </a:t>
            </a:r>
            <a:r>
              <a:rPr lang="lv-LV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(piemēram, </a:t>
            </a:r>
            <a:r>
              <a:rPr lang="lv-LV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krājobligācijas</a:t>
            </a:r>
            <a:r>
              <a:rPr lang="lv-LV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privāto nekustamo īpašumu, pasīvus uzkrājumus, u.c.);</a:t>
            </a:r>
          </a:p>
          <a:p>
            <a:pPr marL="457200" indent="-457200" algn="just">
              <a:lnSpc>
                <a:spcPts val="2800"/>
              </a:lnSpc>
              <a:buFont typeface="Wingdings" panose="05000000000000000000" pitchFamily="2" charset="2"/>
              <a:buChar char="Ø"/>
            </a:pPr>
            <a:endParaRPr lang="lv-LV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lv-LV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Analīze aptver </a:t>
            </a:r>
            <a:r>
              <a:rPr lang="lv-LV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diasporas ieguldījumus ar reālu saistību ar Latviju</a:t>
            </a:r>
            <a:r>
              <a:rPr lang="lv-LV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tiešās investīcijas, uzņēmējdarbību, pavisam daļēji ziedojumus, zināšanu un tīklu pārnesi;</a:t>
            </a:r>
          </a:p>
          <a:p>
            <a:pPr marL="457200" indent="-457200" algn="just">
              <a:lnSpc>
                <a:spcPts val="2800"/>
              </a:lnSpc>
              <a:buFont typeface="Wingdings" panose="05000000000000000000" pitchFamily="2" charset="2"/>
              <a:buChar char="Ø"/>
            </a:pPr>
            <a:endParaRPr lang="lv-LV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lv-LV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Fokuss - </a:t>
            </a:r>
            <a:r>
              <a:rPr lang="lv-LV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plašs diasporas kopums</a:t>
            </a:r>
            <a:r>
              <a:rPr lang="lv-LV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nevis profesionālu investoru darbības izvērtējums;</a:t>
            </a:r>
            <a:endParaRPr lang="lv-LV" sz="2800" spc="-66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389AB275-44E6-7AE4-71CA-21F89C5BFB99}"/>
              </a:ext>
            </a:extLst>
          </p:cNvPr>
          <p:cNvSpPr txBox="1"/>
          <p:nvPr/>
        </p:nvSpPr>
        <p:spPr>
          <a:xfrm>
            <a:off x="5938518" y="7932574"/>
            <a:ext cx="11221079" cy="734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lv-LV" sz="3200" spc="-66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Statistiski apkopotu </a:t>
            </a:r>
            <a:r>
              <a:rPr lang="lv-LV" sz="3200" spc="-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lv-LV" sz="3200" spc="-66" noProof="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atu</a:t>
            </a:r>
            <a:r>
              <a:rPr lang="lv-LV" sz="3200" spc="-66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trūkums par ieguldījumiem pēc izcelsmes</a:t>
            </a:r>
          </a:p>
        </p:txBody>
      </p:sp>
      <p:grpSp>
        <p:nvGrpSpPr>
          <p:cNvPr id="41" name="Group 19">
            <a:extLst>
              <a:ext uri="{FF2B5EF4-FFF2-40B4-BE49-F238E27FC236}">
                <a16:creationId xmlns:a16="http://schemas.microsoft.com/office/drawing/2014/main" id="{32AC6730-5C44-CB7A-F8A8-54AE3BF6C7FB}"/>
              </a:ext>
            </a:extLst>
          </p:cNvPr>
          <p:cNvGrpSpPr/>
          <p:nvPr/>
        </p:nvGrpSpPr>
        <p:grpSpPr>
          <a:xfrm>
            <a:off x="4287176" y="6426121"/>
            <a:ext cx="5944366" cy="4596321"/>
            <a:chOff x="-500134" y="-239938"/>
            <a:chExt cx="1236734" cy="976538"/>
          </a:xfrm>
        </p:grpSpPr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59E3D94A-C639-77A2-3A83-0914DAFBAD14}"/>
                </a:ext>
              </a:extLst>
            </p:cNvPr>
            <p:cNvSpPr/>
            <p:nvPr/>
          </p:nvSpPr>
          <p:spPr>
            <a:xfrm>
              <a:off x="-500134" y="-23993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 dirty="0"/>
            </a:p>
          </p:txBody>
        </p:sp>
        <p:sp>
          <p:nvSpPr>
            <p:cNvPr id="43" name="TextBox 21">
              <a:extLst>
                <a:ext uri="{FF2B5EF4-FFF2-40B4-BE49-F238E27FC236}">
                  <a16:creationId xmlns:a16="http://schemas.microsoft.com/office/drawing/2014/main" id="{20B57FE3-4E95-C4C8-DC94-E1498BF047B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23370587-BD58-67C2-9DE5-D46B05AC4A07}"/>
              </a:ext>
            </a:extLst>
          </p:cNvPr>
          <p:cNvSpPr/>
          <p:nvPr/>
        </p:nvSpPr>
        <p:spPr>
          <a:xfrm rot="16200000">
            <a:off x="-714126" y="4922475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1A3424-93DF-F1E8-CE7C-74C1B4F44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0" y="9608548"/>
            <a:ext cx="1295400" cy="48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6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2F7E0-CC3E-242C-BB32-ECCFFFF4D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4675" y="1199559"/>
            <a:ext cx="9031440" cy="86324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lv-LV" sz="28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v-LV" sz="2800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Pētījuma zinātniskā vadītāja </a:t>
            </a:r>
            <a:r>
              <a:rPr lang="lv-LV" sz="28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lv-LV" sz="2800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Inta Mieriņa</a:t>
            </a:r>
            <a:r>
              <a:rPr lang="lv-LV" sz="28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Latvijas Universitātes Filozofijas un socioloģijas institūta vadošā pētniece</a:t>
            </a:r>
          </a:p>
          <a:p>
            <a:pPr marL="0" indent="0">
              <a:buNone/>
            </a:pPr>
            <a:br>
              <a:rPr lang="lv-LV" sz="28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lv-LV" sz="28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lv-LV" sz="2800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Zinātnieki</a:t>
            </a:r>
            <a:br>
              <a:rPr lang="lv-LV" sz="28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v-LV" sz="28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Latvijas Universitātes </a:t>
            </a:r>
          </a:p>
          <a:p>
            <a:pPr marL="0" indent="0">
              <a:buNone/>
            </a:pPr>
            <a:r>
              <a:rPr lang="lv-LV" sz="28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Ekonomikas un Sociālo zinātņu fakultāte: </a:t>
            </a:r>
          </a:p>
          <a:p>
            <a:pPr marL="0" indent="0">
              <a:buNone/>
            </a:pPr>
            <a:r>
              <a:rPr lang="lv-LV" sz="2800" noProof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PhD</a:t>
            </a:r>
            <a:r>
              <a:rPr lang="lv-LV" sz="28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soc. sc. </a:t>
            </a:r>
            <a:r>
              <a:rPr lang="lv-LV" sz="2800" noProof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Cand</a:t>
            </a:r>
            <a:r>
              <a:rPr lang="lv-LV" sz="28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lv-LV" sz="2800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Līga Brasliņa</a:t>
            </a:r>
            <a:r>
              <a:rPr lang="lv-LV" sz="28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r>
              <a:rPr lang="lv-LV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PhD</a:t>
            </a:r>
            <a:r>
              <a:rPr lang="lv-LV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soc. sc. </a:t>
            </a:r>
            <a:r>
              <a:rPr lang="lv-LV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Cand</a:t>
            </a:r>
            <a:r>
              <a:rPr lang="lv-LV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lv-LV" sz="2800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Katrīna </a:t>
            </a:r>
            <a:r>
              <a:rPr lang="lv-LV" sz="2800" b="1" noProof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Kelerte</a:t>
            </a:r>
            <a:endParaRPr lang="lv-LV" sz="2800" b="1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lv-LV" sz="28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Dr. oec. </a:t>
            </a:r>
            <a:r>
              <a:rPr lang="lv-LV" sz="2800" b="1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Anda Batraga</a:t>
            </a:r>
          </a:p>
          <a:p>
            <a:pPr marL="0" indent="0">
              <a:buNone/>
            </a:pPr>
            <a:r>
              <a:rPr lang="lv-LV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oec. </a:t>
            </a:r>
            <a:r>
              <a:rPr lang="lv-LV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Ģirts Brasliņš</a:t>
            </a:r>
            <a:endParaRPr lang="lv-LV" sz="2800" b="1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br>
              <a:rPr lang="lv-LV" sz="28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lv-LV" sz="28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lv-LV" sz="28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88F12C2-E3C4-784E-5FDF-B10772ABFB33}"/>
              </a:ext>
            </a:extLst>
          </p:cNvPr>
          <p:cNvSpPr/>
          <p:nvPr/>
        </p:nvSpPr>
        <p:spPr>
          <a:xfrm>
            <a:off x="2" y="-15213"/>
            <a:ext cx="6056739" cy="10317420"/>
          </a:xfrm>
          <a:custGeom>
            <a:avLst/>
            <a:gdLst/>
            <a:ahLst/>
            <a:cxnLst/>
            <a:rect l="l" t="t" r="r" b="b"/>
            <a:pathLst>
              <a:path w="1689989" h="2709333">
                <a:moveTo>
                  <a:pt x="0" y="0"/>
                </a:moveTo>
                <a:lnTo>
                  <a:pt x="1689989" y="0"/>
                </a:lnTo>
                <a:lnTo>
                  <a:pt x="168998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F5286"/>
          </a:solidFill>
        </p:spPr>
        <p:txBody>
          <a:bodyPr/>
          <a:lstStyle/>
          <a:p>
            <a:pPr defTabSz="1371600"/>
            <a:endParaRPr lang="lv-LV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66171B-D0E9-94F7-5D73-B3094946F320}"/>
              </a:ext>
            </a:extLst>
          </p:cNvPr>
          <p:cNvSpPr txBox="1">
            <a:spLocks/>
          </p:cNvSpPr>
          <p:nvPr/>
        </p:nvSpPr>
        <p:spPr>
          <a:xfrm>
            <a:off x="627338" y="129269"/>
            <a:ext cx="4802049" cy="2877475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lv-LV" sz="4099" b="1" spc="81" dirty="0">
                <a:solidFill>
                  <a:srgbClr val="FFFFFF"/>
                </a:solidFill>
                <a:latin typeface="Garet Bold"/>
              </a:rPr>
              <a:t>Pētījuma vadošie autori</a:t>
            </a:r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BC8A2A7E-5C98-19CD-B098-9F8AB4F1D708}"/>
              </a:ext>
            </a:extLst>
          </p:cNvPr>
          <p:cNvGrpSpPr/>
          <p:nvPr/>
        </p:nvGrpSpPr>
        <p:grpSpPr>
          <a:xfrm>
            <a:off x="5389171" y="6650665"/>
            <a:ext cx="3818832" cy="3818832"/>
            <a:chOff x="0" y="0"/>
            <a:chExt cx="812800" cy="812800"/>
          </a:xfrm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AEA358C4-6083-254D-F296-FE5927A4FFE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pPr defTabSz="1371600"/>
              <a:endParaRPr lang="lv-LV" sz="270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202A70F6-47D3-6B40-C653-600B9F1E550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 defTabSz="1371600">
                <a:lnSpc>
                  <a:spcPts val="3989"/>
                </a:lnSpc>
              </a:pPr>
              <a:endParaRPr sz="270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CBACA-2E16-B3F5-B43C-D672213B2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600" y="9103478"/>
            <a:ext cx="2233756" cy="841851"/>
          </a:xfrm>
          <a:prstGeom prst="rect">
            <a:avLst/>
          </a:prstGeom>
        </p:spPr>
      </p:pic>
      <p:grpSp>
        <p:nvGrpSpPr>
          <p:cNvPr id="5" name="Group 19">
            <a:extLst>
              <a:ext uri="{FF2B5EF4-FFF2-40B4-BE49-F238E27FC236}">
                <a16:creationId xmlns:a16="http://schemas.microsoft.com/office/drawing/2014/main" id="{C535A1F2-607B-06D1-D041-4A32290D7093}"/>
              </a:ext>
            </a:extLst>
          </p:cNvPr>
          <p:cNvGrpSpPr/>
          <p:nvPr/>
        </p:nvGrpSpPr>
        <p:grpSpPr>
          <a:xfrm>
            <a:off x="3582995" y="7188130"/>
            <a:ext cx="2545888" cy="2545888"/>
            <a:chOff x="0" y="0"/>
            <a:chExt cx="812800" cy="812800"/>
          </a:xfrm>
        </p:grpSpPr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17459A4A-15D9-14B5-6509-EC2F761ED0F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3E1432E5-D5E6-7655-3944-C82549A4C30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AutoShape 5">
            <a:extLst>
              <a:ext uri="{FF2B5EF4-FFF2-40B4-BE49-F238E27FC236}">
                <a16:creationId xmlns:a16="http://schemas.microsoft.com/office/drawing/2014/main" id="{451BF5B1-9774-6FD5-CC7D-17FF81256597}"/>
              </a:ext>
            </a:extLst>
          </p:cNvPr>
          <p:cNvSpPr/>
          <p:nvPr/>
        </p:nvSpPr>
        <p:spPr>
          <a:xfrm>
            <a:off x="762000" y="3238500"/>
            <a:ext cx="1310100" cy="0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2C7D20C1-3378-52EA-9081-820B51245F8A}"/>
              </a:ext>
            </a:extLst>
          </p:cNvPr>
          <p:cNvGrpSpPr/>
          <p:nvPr/>
        </p:nvGrpSpPr>
        <p:grpSpPr>
          <a:xfrm>
            <a:off x="4418937" y="8251459"/>
            <a:ext cx="2545888" cy="2545888"/>
            <a:chOff x="0" y="0"/>
            <a:chExt cx="812800" cy="812800"/>
          </a:xfrm>
        </p:grpSpPr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07AC9AE4-DB00-7355-C637-E014FB5D76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580920C1-691F-4999-B2AE-F89A9E154E8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32E30BD-A5EF-5B01-5006-65F33AF79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807" y="1527024"/>
            <a:ext cx="2038928" cy="2038928"/>
          </a:xfrm>
          <a:prstGeom prst="ellipse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33585E3-3791-D678-5693-BA076CBC27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54" t="-462" r="5439"/>
          <a:stretch/>
        </p:blipFill>
        <p:spPr>
          <a:xfrm>
            <a:off x="6441310" y="4579318"/>
            <a:ext cx="2059961" cy="2038928"/>
          </a:xfrm>
          <a:prstGeom prst="ellipse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8FEB802-F94F-2D36-FC06-CE65651E4430}"/>
              </a:ext>
            </a:extLst>
          </p:cNvPr>
          <p:cNvSpPr/>
          <p:nvPr/>
        </p:nvSpPr>
        <p:spPr>
          <a:xfrm rot="16200000">
            <a:off x="881049" y="4968672"/>
            <a:ext cx="10330558" cy="326296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C1EAC96-BF6A-6ABA-5F9D-0D720AA946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580" r="5893" b="1283"/>
          <a:stretch/>
        </p:blipFill>
        <p:spPr>
          <a:xfrm>
            <a:off x="5074600" y="3116979"/>
            <a:ext cx="2060729" cy="2090634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608E6-5327-DE08-FA74-2F9072068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8558" y="6058778"/>
            <a:ext cx="2020029" cy="2020029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1E79D4-5F20-2125-C713-5466C0D85A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0802" y="7273070"/>
            <a:ext cx="2039214" cy="20392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8398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85FDB-1B14-36F8-F507-4DE7CE676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259344"/>
            <a:ext cx="15697200" cy="60040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Plūsmas </a:t>
            </a:r>
            <a:r>
              <a:rPr lang="lv-LV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(FLOW)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Remitences:</a:t>
            </a:r>
            <a:r>
              <a:rPr lang="lv-LV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~0,94 mljrd. €/gadā </a:t>
            </a:r>
            <a:r>
              <a:rPr lang="lv-LV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(2019–2023/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LB/BOP</a:t>
            </a:r>
            <a:r>
              <a:rPr lang="lv-LV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Kapitāldaļu/pamatkapitāla ieguldījumi:</a:t>
            </a:r>
            <a:r>
              <a:rPr lang="lv-LV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~24 milj. €/gadā </a:t>
            </a:r>
            <a:r>
              <a:rPr lang="lv-LV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(2015–2024; </a:t>
            </a:r>
            <a:r>
              <a:rPr lang="lv-LV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est.Lursoft</a:t>
            </a:r>
            <a:r>
              <a:rPr lang="lv-LV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Riska kapitāls:</a:t>
            </a:r>
            <a:r>
              <a:rPr lang="lv-LV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&gt;2,1 milj. € </a:t>
            </a:r>
            <a:r>
              <a:rPr lang="lv-LV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(diasporas eņģeļi; PLEIF/LatBAN,2025, u.c. fragmentēta </a:t>
            </a:r>
            <a:r>
              <a:rPr lang="lv-LV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estimācija</a:t>
            </a:r>
            <a:r>
              <a:rPr lang="lv-LV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endParaRPr lang="lv-LV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lv-LV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Uzkrājums </a:t>
            </a:r>
            <a:r>
              <a:rPr lang="lv-LV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(STOCK, ekspertvērtējums- hipotēze)</a:t>
            </a:r>
          </a:p>
          <a:p>
            <a:pPr marL="0" indent="0">
              <a:buNone/>
            </a:pPr>
            <a:r>
              <a:rPr lang="lv-LV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Diasporas daļa ĀTI uzkrājumā:</a:t>
            </a:r>
            <a:r>
              <a:rPr lang="lv-LV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~4,2 mljrd. € </a:t>
            </a:r>
            <a:r>
              <a:rPr lang="lv-LV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(~16% (~10-20%) ĀTI </a:t>
            </a:r>
            <a:r>
              <a:rPr lang="lv-LV" sz="1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uzkr</a:t>
            </a:r>
            <a:r>
              <a:rPr lang="lv-LV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/2025/Q2)</a:t>
            </a:r>
          </a:p>
          <a:p>
            <a:pPr marL="0" indent="0">
              <a:buNone/>
            </a:pPr>
            <a:endParaRPr lang="lv-LV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lv-LV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Portfeļieguldījumi</a:t>
            </a:r>
            <a:r>
              <a:rPr lang="lv-LV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lv-LV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 datu 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(diasporas identifikācija)</a:t>
            </a:r>
          </a:p>
          <a:p>
            <a:pPr marL="0" indent="0">
              <a:buNone/>
            </a:pPr>
            <a:r>
              <a:rPr lang="lv-LV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Nekustamie aktīvi:</a:t>
            </a:r>
            <a:r>
              <a:rPr lang="lv-LV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nav datu 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(diasporas identifikācija)</a:t>
            </a:r>
            <a:endParaRPr lang="lv-LV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lv-LV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A3262F6-11F3-D469-47CE-FB647A1B7EA4}"/>
              </a:ext>
            </a:extLst>
          </p:cNvPr>
          <p:cNvSpPr/>
          <p:nvPr/>
        </p:nvSpPr>
        <p:spPr>
          <a:xfrm>
            <a:off x="2" y="-15213"/>
            <a:ext cx="18287997" cy="1577313"/>
          </a:xfrm>
          <a:custGeom>
            <a:avLst/>
            <a:gdLst/>
            <a:ahLst/>
            <a:cxnLst/>
            <a:rect l="l" t="t" r="r" b="b"/>
            <a:pathLst>
              <a:path w="1689989" h="2709333">
                <a:moveTo>
                  <a:pt x="0" y="0"/>
                </a:moveTo>
                <a:lnTo>
                  <a:pt x="1689989" y="0"/>
                </a:lnTo>
                <a:lnTo>
                  <a:pt x="168998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F5286"/>
          </a:solidFill>
        </p:spPr>
        <p:txBody>
          <a:bodyPr/>
          <a:lstStyle/>
          <a:p>
            <a:pPr defTabSz="1371600"/>
            <a:endParaRPr lang="lv-LV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DFE51F-83EA-45DB-5E3D-48F7768A9E1E}"/>
              </a:ext>
            </a:extLst>
          </p:cNvPr>
          <p:cNvSpPr txBox="1">
            <a:spLocks/>
          </p:cNvSpPr>
          <p:nvPr/>
        </p:nvSpPr>
        <p:spPr>
          <a:xfrm>
            <a:off x="381000" y="418874"/>
            <a:ext cx="17754598" cy="4607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lv-LV" sz="5100" dirty="0">
                <a:solidFill>
                  <a:srgbClr val="FFFFFF"/>
                </a:solidFill>
              </a:rPr>
              <a:t>Diasporas monetārās plūsmas uz Latviju- pieejamie novērtējumi</a:t>
            </a:r>
            <a:endParaRPr lang="en-US" sz="5100" dirty="0">
              <a:solidFill>
                <a:srgbClr val="FFFFFF"/>
              </a:solidFill>
            </a:endParaRPr>
          </a:p>
        </p:txBody>
      </p:sp>
      <p:pic>
        <p:nvPicPr>
          <p:cNvPr id="6" name="Picture 5" descr="A diagram of a business&#10;&#10;AI-generated content may be incorrect.">
            <a:extLst>
              <a:ext uri="{FF2B5EF4-FFF2-40B4-BE49-F238E27FC236}">
                <a16:creationId xmlns:a16="http://schemas.microsoft.com/office/drawing/2014/main" id="{7AAA9E0E-9820-C795-D0DF-788B02F384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966"/>
          <a:stretch>
            <a:fillRect/>
          </a:stretch>
        </p:blipFill>
        <p:spPr>
          <a:xfrm>
            <a:off x="14706600" y="4734725"/>
            <a:ext cx="3361649" cy="3141146"/>
          </a:xfrm>
          <a:prstGeom prst="rect">
            <a:avLst/>
          </a:prstGeom>
        </p:spPr>
      </p:pic>
      <p:pic>
        <p:nvPicPr>
          <p:cNvPr id="7" name="Graphic 6" descr="Magnifying glass outline">
            <a:extLst>
              <a:ext uri="{FF2B5EF4-FFF2-40B4-BE49-F238E27FC236}">
                <a16:creationId xmlns:a16="http://schemas.microsoft.com/office/drawing/2014/main" id="{BE3BD20D-03A9-5D12-AD54-A3BC50011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52374" y="4435726"/>
            <a:ext cx="3054626" cy="3054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349D31-5BFF-37D8-389E-EFCBE5CE7CBB}"/>
              </a:ext>
            </a:extLst>
          </p:cNvPr>
          <p:cNvSpPr txBox="1"/>
          <p:nvPr/>
        </p:nvSpPr>
        <p:spPr>
          <a:xfrm>
            <a:off x="1343475" y="8680189"/>
            <a:ext cx="16383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FLOW rādītāji nav summējami bez </a:t>
            </a:r>
            <a:r>
              <a:rPr lang="lv-LV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dubultskaitīšanas</a:t>
            </a:r>
            <a:r>
              <a:rPr lang="lv-LV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kontroles (remitences var finansēt citus ieguldījumus).</a:t>
            </a:r>
          </a:p>
          <a:p>
            <a:r>
              <a:rPr lang="lv-LV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≠ FLOW. Diaspora nav tieši identificējama ĀTI statistikā (jurisdikciju/</a:t>
            </a:r>
            <a:r>
              <a:rPr lang="lv-LV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starpturētāju</a:t>
            </a:r>
            <a:r>
              <a:rPr lang="lv-LV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efekts) → rezultāts interpretējams kā ekspertu pieņēmums.</a:t>
            </a:r>
          </a:p>
          <a:p>
            <a:r>
              <a:rPr lang="lv-LV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Remitences nereti ir mājsaimniecību pārvedumi patēriņam/uzturēšanai, nevis investīcijas. Ja remitences tiek izmantotas, lai iemaksātu kapitālu uzņēmumā vai nopirktu īpašumu, tās var parādīties gan kā “remitences”, gan kā “tiešie ieguldījumi/īpašums”.</a:t>
            </a:r>
          </a:p>
          <a:p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Avoti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LB/BOP;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Lursoft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LatBAN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/PLEIF; ekspertvērtējums</a:t>
            </a:r>
            <a:r>
              <a:rPr lang="lv-LV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ĀTI 2025Q2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221C3D-C560-9E8C-0E49-D24522CC08BD}"/>
              </a:ext>
            </a:extLst>
          </p:cNvPr>
          <p:cNvSpPr txBox="1"/>
          <p:nvPr/>
        </p:nvSpPr>
        <p:spPr>
          <a:xfrm>
            <a:off x="192156" y="2139396"/>
            <a:ext cx="1194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Datu stiprums</a:t>
            </a:r>
          </a:p>
        </p:txBody>
      </p:sp>
      <p:pic>
        <p:nvPicPr>
          <p:cNvPr id="15" name="Picture 14" descr="A wifi symbol with a black dot&#10;&#10;AI-generated content may be incorrect.">
            <a:extLst>
              <a:ext uri="{FF2B5EF4-FFF2-40B4-BE49-F238E27FC236}">
                <a16:creationId xmlns:a16="http://schemas.microsoft.com/office/drawing/2014/main" id="{22EC0E68-CD75-72FC-EB3A-1C0D78CE3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14" y="3460075"/>
            <a:ext cx="573927" cy="436288"/>
          </a:xfrm>
          <a:prstGeom prst="rect">
            <a:avLst/>
          </a:prstGeom>
        </p:spPr>
      </p:pic>
      <p:pic>
        <p:nvPicPr>
          <p:cNvPr id="16" name="Picture 15" descr="A wifi symbol with a black dot&#10;&#10;AI-generated content may be incorrect.">
            <a:extLst>
              <a:ext uri="{FF2B5EF4-FFF2-40B4-BE49-F238E27FC236}">
                <a16:creationId xmlns:a16="http://schemas.microsoft.com/office/drawing/2014/main" id="{B6258AC2-723C-2870-83E5-CE3AF24F2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792" y="4040160"/>
            <a:ext cx="573927" cy="436288"/>
          </a:xfrm>
          <a:prstGeom prst="rect">
            <a:avLst/>
          </a:prstGeom>
        </p:spPr>
      </p:pic>
      <p:pic>
        <p:nvPicPr>
          <p:cNvPr id="17" name="Picture 16" descr="A wifi symbol with a black dot&#10;&#10;AI-generated content may be incorrect.">
            <a:extLst>
              <a:ext uri="{FF2B5EF4-FFF2-40B4-BE49-F238E27FC236}">
                <a16:creationId xmlns:a16="http://schemas.microsoft.com/office/drawing/2014/main" id="{46A1EA8E-7572-A7A4-9331-532DF270B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82" y="5744895"/>
            <a:ext cx="573927" cy="436288"/>
          </a:xfrm>
          <a:prstGeom prst="rect">
            <a:avLst/>
          </a:prstGeom>
        </p:spPr>
      </p:pic>
      <p:pic>
        <p:nvPicPr>
          <p:cNvPr id="19" name="Picture 18" descr="A wifi symbol with a dot&#10;&#10;AI-generated content may be incorrect.">
            <a:extLst>
              <a:ext uri="{FF2B5EF4-FFF2-40B4-BE49-F238E27FC236}">
                <a16:creationId xmlns:a16="http://schemas.microsoft.com/office/drawing/2014/main" id="{0D3EC464-B20A-71EA-7D75-B0E6F0A87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129" y="6899345"/>
            <a:ext cx="568733" cy="436289"/>
          </a:xfrm>
          <a:prstGeom prst="rect">
            <a:avLst/>
          </a:prstGeom>
        </p:spPr>
      </p:pic>
      <p:pic>
        <p:nvPicPr>
          <p:cNvPr id="20" name="Picture 19" descr="A wifi symbol with a dot&#10;&#10;AI-generated content may be incorrect.">
            <a:extLst>
              <a:ext uri="{FF2B5EF4-FFF2-40B4-BE49-F238E27FC236}">
                <a16:creationId xmlns:a16="http://schemas.microsoft.com/office/drawing/2014/main" id="{846D00CA-C7BE-2165-CDC5-3D608803A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426" y="7505700"/>
            <a:ext cx="568733" cy="436289"/>
          </a:xfrm>
          <a:prstGeom prst="rect">
            <a:avLst/>
          </a:prstGeom>
        </p:spPr>
      </p:pic>
      <p:pic>
        <p:nvPicPr>
          <p:cNvPr id="22" name="Picture 21" descr="A black wifi symbol&#10;&#10;AI-generated content may be incorrect.">
            <a:extLst>
              <a:ext uri="{FF2B5EF4-FFF2-40B4-BE49-F238E27FC236}">
                <a16:creationId xmlns:a16="http://schemas.microsoft.com/office/drawing/2014/main" id="{895FE80D-3C39-1EB2-98C1-31AB6ED20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472" y="2879093"/>
            <a:ext cx="574751" cy="43628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506CEC6-79AD-C13C-C9F4-65D274E8861E}"/>
              </a:ext>
            </a:extLst>
          </p:cNvPr>
          <p:cNvSpPr/>
          <p:nvPr/>
        </p:nvSpPr>
        <p:spPr>
          <a:xfrm>
            <a:off x="0" y="1421234"/>
            <a:ext cx="18287996" cy="23423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4F441A-67B4-943E-BE1B-782B830EE586}"/>
              </a:ext>
            </a:extLst>
          </p:cNvPr>
          <p:cNvSpPr/>
          <p:nvPr/>
        </p:nvSpPr>
        <p:spPr>
          <a:xfrm>
            <a:off x="23191" y="8334677"/>
            <a:ext cx="18288000" cy="273080"/>
          </a:xfrm>
          <a:prstGeom prst="rect">
            <a:avLst/>
          </a:prstGeom>
          <a:solidFill>
            <a:schemeClr val="tx2">
              <a:lumMod val="25000"/>
              <a:lumOff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B0A88E-33DF-93AF-2761-6C6F48EDB533}"/>
              </a:ext>
            </a:extLst>
          </p:cNvPr>
          <p:cNvSpPr/>
          <p:nvPr/>
        </p:nvSpPr>
        <p:spPr>
          <a:xfrm>
            <a:off x="23191" y="8220227"/>
            <a:ext cx="18288000" cy="273080"/>
          </a:xfrm>
          <a:prstGeom prst="rect">
            <a:avLst/>
          </a:prstGeom>
          <a:solidFill>
            <a:schemeClr val="tx2">
              <a:lumMod val="25000"/>
              <a:lumOff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788D187-1143-8F42-FEDC-A8796D0EA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72070" y="1793388"/>
            <a:ext cx="1497878" cy="564516"/>
          </a:xfrm>
          <a:prstGeom prst="rect">
            <a:avLst/>
          </a:prstGeom>
        </p:spPr>
      </p:pic>
      <p:grpSp>
        <p:nvGrpSpPr>
          <p:cNvPr id="31" name="Group 19">
            <a:extLst>
              <a:ext uri="{FF2B5EF4-FFF2-40B4-BE49-F238E27FC236}">
                <a16:creationId xmlns:a16="http://schemas.microsoft.com/office/drawing/2014/main" id="{38A2B15F-CD52-CFAD-59D5-483469F8D61A}"/>
              </a:ext>
            </a:extLst>
          </p:cNvPr>
          <p:cNvGrpSpPr/>
          <p:nvPr/>
        </p:nvGrpSpPr>
        <p:grpSpPr>
          <a:xfrm>
            <a:off x="23191" y="6362701"/>
            <a:ext cx="6149009" cy="4990498"/>
            <a:chOff x="-500134" y="-239938"/>
            <a:chExt cx="1236734" cy="976538"/>
          </a:xfrm>
        </p:grpSpPr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323BDB1D-6D5F-E680-E53D-783708A42FA2}"/>
                </a:ext>
              </a:extLst>
            </p:cNvPr>
            <p:cNvSpPr/>
            <p:nvPr/>
          </p:nvSpPr>
          <p:spPr>
            <a:xfrm>
              <a:off x="-500134" y="-23993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 dirty="0"/>
            </a:p>
          </p:txBody>
        </p:sp>
        <p:sp>
          <p:nvSpPr>
            <p:cNvPr id="33" name="TextBox 21">
              <a:extLst>
                <a:ext uri="{FF2B5EF4-FFF2-40B4-BE49-F238E27FC236}">
                  <a16:creationId xmlns:a16="http://schemas.microsoft.com/office/drawing/2014/main" id="{DC70109A-0739-823D-A250-29D3D0ADB4C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815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69E63-5EA6-4587-8AE7-32DEB09AE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6AA3CE6-4051-9E14-67D6-CCC87AA758C8}"/>
              </a:ext>
            </a:extLst>
          </p:cNvPr>
          <p:cNvGrpSpPr/>
          <p:nvPr/>
        </p:nvGrpSpPr>
        <p:grpSpPr>
          <a:xfrm>
            <a:off x="0" y="0"/>
            <a:ext cx="6172244" cy="10287000"/>
            <a:chOff x="0" y="0"/>
            <a:chExt cx="216748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C2A0AB8-98FA-571C-C3A1-BBE661D93A54}"/>
                </a:ext>
              </a:extLst>
            </p:cNvPr>
            <p:cNvSpPr/>
            <p:nvPr/>
          </p:nvSpPr>
          <p:spPr>
            <a:xfrm>
              <a:off x="0" y="0"/>
              <a:ext cx="2167485" cy="2709333"/>
            </a:xfrm>
            <a:custGeom>
              <a:avLst/>
              <a:gdLst/>
              <a:ahLst/>
              <a:cxnLst/>
              <a:rect l="l" t="t" r="r" b="b"/>
              <a:pathLst>
                <a:path w="2167485" h="2709333">
                  <a:moveTo>
                    <a:pt x="0" y="0"/>
                  </a:moveTo>
                  <a:lnTo>
                    <a:pt x="2167485" y="0"/>
                  </a:lnTo>
                  <a:lnTo>
                    <a:pt x="21674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F5286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366806C-AD4F-38FE-EA0A-9CE2041ED0C0}"/>
                </a:ext>
              </a:extLst>
            </p:cNvPr>
            <p:cNvSpPr txBox="1"/>
            <p:nvPr/>
          </p:nvSpPr>
          <p:spPr>
            <a:xfrm>
              <a:off x="0" y="-38100"/>
              <a:ext cx="216748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2EC9FBA0-69CD-C046-8818-A4CDE59207C5}"/>
              </a:ext>
            </a:extLst>
          </p:cNvPr>
          <p:cNvSpPr/>
          <p:nvPr/>
        </p:nvSpPr>
        <p:spPr>
          <a:xfrm>
            <a:off x="373650" y="2109839"/>
            <a:ext cx="1310100" cy="0"/>
          </a:xfrm>
          <a:prstGeom prst="line">
            <a:avLst/>
          </a:prstGeom>
          <a:ln w="95250" cap="flat">
            <a:solidFill>
              <a:srgbClr val="FFD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905292B-C625-F752-AED4-64D6BF996AF5}"/>
              </a:ext>
            </a:extLst>
          </p:cNvPr>
          <p:cNvGrpSpPr/>
          <p:nvPr/>
        </p:nvGrpSpPr>
        <p:grpSpPr>
          <a:xfrm>
            <a:off x="15740861" y="6749958"/>
            <a:ext cx="4596322" cy="4596322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BD106EE-91D0-5CD0-091D-489FC80C82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963F121-AEA1-8D38-FF4F-13A3E1EEC39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1A1C561-D94F-B93E-EA8A-6BA1BEC1E2B4}"/>
              </a:ext>
            </a:extLst>
          </p:cNvPr>
          <p:cNvGrpSpPr/>
          <p:nvPr/>
        </p:nvGrpSpPr>
        <p:grpSpPr>
          <a:xfrm rot="5400000">
            <a:off x="16894740" y="-622270"/>
            <a:ext cx="1479329" cy="1479329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01B4F4-7F3F-672A-A76E-45237C861CA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F5286">
                <a:alpha val="2980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017FA982-2FA1-E49B-1DF3-4AA71A3CA2D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957D63DD-F958-0471-EA9F-C8566CF8EA14}"/>
              </a:ext>
            </a:extLst>
          </p:cNvPr>
          <p:cNvGrpSpPr/>
          <p:nvPr/>
        </p:nvGrpSpPr>
        <p:grpSpPr>
          <a:xfrm rot="5400000">
            <a:off x="17909678" y="256976"/>
            <a:ext cx="771724" cy="771724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6BEBE4A-5571-1E75-990B-C8D86E25D3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F5286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3C4F4C12-D5FC-24DA-53AD-420BD8C725F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7907118D-68B3-2846-EFCE-1332CAE0F90C}"/>
              </a:ext>
            </a:extLst>
          </p:cNvPr>
          <p:cNvGrpSpPr/>
          <p:nvPr/>
        </p:nvGrpSpPr>
        <p:grpSpPr>
          <a:xfrm>
            <a:off x="9543692" y="7581075"/>
            <a:ext cx="805489" cy="416941"/>
            <a:chOff x="0" y="0"/>
            <a:chExt cx="212145" cy="10981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8F87650-FA65-DB9E-C596-325DA7373355}"/>
                </a:ext>
              </a:extLst>
            </p:cNvPr>
            <p:cNvSpPr/>
            <p:nvPr/>
          </p:nvSpPr>
          <p:spPr>
            <a:xfrm>
              <a:off x="0" y="0"/>
              <a:ext cx="212145" cy="109812"/>
            </a:xfrm>
            <a:custGeom>
              <a:avLst/>
              <a:gdLst/>
              <a:ahLst/>
              <a:cxnLst/>
              <a:rect l="l" t="t" r="r" b="b"/>
              <a:pathLst>
                <a:path w="212145" h="109812">
                  <a:moveTo>
                    <a:pt x="0" y="0"/>
                  </a:moveTo>
                  <a:lnTo>
                    <a:pt x="212145" y="0"/>
                  </a:lnTo>
                  <a:lnTo>
                    <a:pt x="212145" y="109812"/>
                  </a:lnTo>
                  <a:lnTo>
                    <a:pt x="0" y="109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90681751-337B-4ED0-C60E-87760737BD6A}"/>
                </a:ext>
              </a:extLst>
            </p:cNvPr>
            <p:cNvSpPr txBox="1"/>
            <p:nvPr/>
          </p:nvSpPr>
          <p:spPr>
            <a:xfrm>
              <a:off x="0" y="-38100"/>
              <a:ext cx="212145" cy="147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CD05F5E9-2173-4618-AA55-FC82D09EA6F3}"/>
              </a:ext>
            </a:extLst>
          </p:cNvPr>
          <p:cNvSpPr txBox="1"/>
          <p:nvPr/>
        </p:nvSpPr>
        <p:spPr>
          <a:xfrm>
            <a:off x="421296" y="352641"/>
            <a:ext cx="5266374" cy="1560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59"/>
              </a:lnSpc>
            </a:pPr>
            <a:r>
              <a:rPr lang="lv-LV" sz="4399" b="1" spc="87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Remitences - 3% no IKP</a:t>
            </a:r>
            <a:endParaRPr lang="en-US" sz="4399" b="1" spc="87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1970C364-47DD-9F20-4C89-FD3CD4DFF37B}"/>
              </a:ext>
            </a:extLst>
          </p:cNvPr>
          <p:cNvSpPr txBox="1"/>
          <p:nvPr/>
        </p:nvSpPr>
        <p:spPr>
          <a:xfrm>
            <a:off x="364679" y="2823635"/>
            <a:ext cx="5266374" cy="6397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Remitences jeb diasporas naudas pārvedumi uz Latviju ik gadu sasniedz aptuveni </a:t>
            </a:r>
            <a:r>
              <a:rPr lang="lv-LV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900–950 miljonus EUR</a:t>
            </a:r>
            <a:r>
              <a:rPr lang="lv-LV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br>
              <a:rPr lang="lv-LV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v-LV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 veido ap </a:t>
            </a:r>
            <a:r>
              <a:rPr lang="lv-LV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3% no Latvijas IKP</a:t>
            </a:r>
            <a:r>
              <a:rPr lang="lv-LV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lv-LV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vienu no augstākajiem rādītājiem Eiropas Savienībā</a:t>
            </a:r>
            <a:r>
              <a:rPr lang="lv-LV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lv-LV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lv-LV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Plūsma ir nozīmīgs </a:t>
            </a:r>
            <a:r>
              <a:rPr lang="lv-LV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stabilitātes un patēriņa amortizators</a:t>
            </a:r>
            <a:r>
              <a:rPr lang="lv-LV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taču tā </a:t>
            </a:r>
            <a:r>
              <a:rPr lang="lv-LV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neatspoguļo pilno diasporas ekonomisko ieguldījumu spektru</a:t>
            </a:r>
            <a:r>
              <a:rPr lang="lv-LV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lv-LV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lv-LV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ts val="3103"/>
              </a:lnSpc>
              <a:spcBef>
                <a:spcPct val="0"/>
              </a:spcBef>
            </a:pPr>
            <a:endParaRPr lang="lv-LV" sz="2400" noProof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Inter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2E3F586-3FF8-E83A-0089-3D6566687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799" y="9444524"/>
            <a:ext cx="1537399" cy="57941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F69DBE7-19ED-3509-2BA0-DA24077BF5A5}"/>
              </a:ext>
            </a:extLst>
          </p:cNvPr>
          <p:cNvSpPr/>
          <p:nvPr/>
        </p:nvSpPr>
        <p:spPr>
          <a:xfrm rot="16200000">
            <a:off x="1100114" y="4944254"/>
            <a:ext cx="10330558" cy="398492"/>
          </a:xfrm>
          <a:prstGeom prst="rect">
            <a:avLst/>
          </a:prstGeom>
          <a:solidFill>
            <a:srgbClr val="FFFF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DA1F4B9-2272-20EE-2E43-419E5540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551" y="159786"/>
            <a:ext cx="9872932" cy="30861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FB0F50D-1EA0-4CB2-9150-2817CE993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294" y="3400661"/>
            <a:ext cx="9603445" cy="5861987"/>
          </a:xfrm>
          <a:prstGeom prst="rect">
            <a:avLst/>
          </a:prstGeom>
        </p:spPr>
      </p:pic>
      <p:grpSp>
        <p:nvGrpSpPr>
          <p:cNvPr id="35" name="Group 19">
            <a:extLst>
              <a:ext uri="{FF2B5EF4-FFF2-40B4-BE49-F238E27FC236}">
                <a16:creationId xmlns:a16="http://schemas.microsoft.com/office/drawing/2014/main" id="{E5F26CFD-56D8-D85E-130B-4D83C151D857}"/>
              </a:ext>
            </a:extLst>
          </p:cNvPr>
          <p:cNvGrpSpPr/>
          <p:nvPr/>
        </p:nvGrpSpPr>
        <p:grpSpPr>
          <a:xfrm>
            <a:off x="15329400" y="-1015968"/>
            <a:ext cx="2545888" cy="2545888"/>
            <a:chOff x="0" y="0"/>
            <a:chExt cx="812800" cy="812800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E1299589-E401-F352-DDCC-9F7BE48787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id="{6EF19490-F726-39AB-4AA7-465247E8AE7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19">
            <a:extLst>
              <a:ext uri="{FF2B5EF4-FFF2-40B4-BE49-F238E27FC236}">
                <a16:creationId xmlns:a16="http://schemas.microsoft.com/office/drawing/2014/main" id="{BF64F856-6731-3125-A1E2-4AADDC7C5575}"/>
              </a:ext>
            </a:extLst>
          </p:cNvPr>
          <p:cNvGrpSpPr/>
          <p:nvPr/>
        </p:nvGrpSpPr>
        <p:grpSpPr>
          <a:xfrm>
            <a:off x="6050435" y="7717215"/>
            <a:ext cx="2545888" cy="2545888"/>
            <a:chOff x="0" y="0"/>
            <a:chExt cx="812800" cy="812800"/>
          </a:xfrm>
        </p:grpSpPr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2DA7045-21A8-EB09-AC09-B5FF7E2ADB6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F5286">
                  <a:alpha val="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id="{CA592CDE-11FD-2118-80AF-2023DAB717A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4487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1921</Words>
  <Application>Microsoft Office PowerPoint</Application>
  <PresentationFormat>Custom</PresentationFormat>
  <Paragraphs>178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Wingdings</vt:lpstr>
      <vt:lpstr>Inter</vt:lpstr>
      <vt:lpstr>Times New Roman</vt:lpstr>
      <vt:lpstr>Open Sans</vt:lpstr>
      <vt:lpstr>Aptos Display</vt:lpstr>
      <vt:lpstr>Garet Bold</vt:lpstr>
      <vt:lpstr>Calibri</vt:lpstr>
      <vt:lpstr>Aptos</vt:lpstr>
      <vt:lpstr>Arial</vt:lpstr>
      <vt:lpstr>Office Theme</vt:lpstr>
      <vt:lpstr>4_Office Theme</vt:lpstr>
      <vt:lpstr>PowerPoint Presentation</vt:lpstr>
      <vt:lpstr>Estimētās disporas investīcijas Latvijā Latvijā ir no 0,94 - 4,3 mljrd. €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FGD_Diasporas investīcijas</dc:title>
  <dc:creator>Līga Brasliņa</dc:creator>
  <cp:lastModifiedBy>Author</cp:lastModifiedBy>
  <cp:revision>34</cp:revision>
  <dcterms:created xsi:type="dcterms:W3CDTF">2006-08-16T00:00:00Z</dcterms:created>
  <dcterms:modified xsi:type="dcterms:W3CDTF">2025-12-10T11:55:38Z</dcterms:modified>
  <dc:identifier>DAG29b3tF9w</dc:identifier>
</cp:coreProperties>
</file>