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56" r:id="rId5"/>
    <p:sldId id="312" r:id="rId6"/>
    <p:sldId id="314" r:id="rId7"/>
    <p:sldId id="315" r:id="rId8"/>
    <p:sldId id="316" r:id="rId9"/>
    <p:sldId id="317" r:id="rId10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0BD13-ABF2-4133-A3E4-056B54DEF650}" v="2" dt="2026-02-10T12:55:24.7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 Ziemele" userId="3b968f4e-4c55-4ef5-9b35-841266468ba6" providerId="ADAL" clId="{9E7F5565-9C1B-47D1-AE2F-34A4987E39F6}"/>
    <pc:docChg chg="delSld modSld">
      <pc:chgData name="Vita Ziemele" userId="3b968f4e-4c55-4ef5-9b35-841266468ba6" providerId="ADAL" clId="{9E7F5565-9C1B-47D1-AE2F-34A4987E39F6}" dt="2026-02-13T09:16:51.232" v="4" actId="20577"/>
      <pc:docMkLst>
        <pc:docMk/>
      </pc:docMkLst>
      <pc:sldChg chg="addSp delSp modSp">
        <pc:chgData name="Vita Ziemele" userId="3b968f4e-4c55-4ef5-9b35-841266468ba6" providerId="ADAL" clId="{9E7F5565-9C1B-47D1-AE2F-34A4987E39F6}" dt="2026-02-10T12:55:24.757" v="1" actId="478"/>
        <pc:sldMkLst>
          <pc:docMk/>
          <pc:sldMk cId="0" sldId="256"/>
        </pc:sldMkLst>
      </pc:sldChg>
      <pc:sldChg chg="modSp mod">
        <pc:chgData name="Vita Ziemele" userId="3b968f4e-4c55-4ef5-9b35-841266468ba6" providerId="ADAL" clId="{9E7F5565-9C1B-47D1-AE2F-34A4987E39F6}" dt="2026-02-13T09:16:51.232" v="4" actId="20577"/>
        <pc:sldMkLst>
          <pc:docMk/>
          <pc:sldMk cId="2339272977" sldId="317"/>
        </pc:sldMkLst>
        <pc:spChg chg="mod">
          <ac:chgData name="Vita Ziemele" userId="3b968f4e-4c55-4ef5-9b35-841266468ba6" providerId="ADAL" clId="{9E7F5565-9C1B-47D1-AE2F-34A4987E39F6}" dt="2026-02-13T09:16:51.232" v="4" actId="20577"/>
          <ac:spMkLst>
            <pc:docMk/>
            <pc:sldMk cId="2339272977" sldId="317"/>
            <ac:spMk id="3" creationId="{7D79E710-9088-D8F2-3207-558FFFB1FC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13.02.2026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migracija.lv/" TargetMode="External"/><Relationship Id="rId2" Type="http://schemas.openxmlformats.org/officeDocument/2006/relationships/hyperlink" Target="http://www.paps.l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308526"/>
            <a:ext cx="10363200" cy="1344448"/>
          </a:xfrm>
        </p:spPr>
        <p:txBody>
          <a:bodyPr>
            <a:spAutoFit/>
          </a:bodyPr>
          <a:lstStyle/>
          <a:p>
            <a:r>
              <a:rPr lang="lv-LV" sz="2400" b="1">
                <a:solidFill>
                  <a:srgbClr val="29702A"/>
                </a:solidFill>
              </a:rPr>
              <a:t>VARAM kā atbildīgās institūcijas kompetencē esošo </a:t>
            </a:r>
            <a:endParaRPr lang="lv-LV" altLang="lv-LV" sz="2400" b="1">
              <a:solidFill>
                <a:srgbClr val="29702A"/>
              </a:solidFill>
            </a:endParaRPr>
          </a:p>
          <a:p>
            <a:r>
              <a:rPr lang="lv-LV" altLang="lv-LV" sz="2400" b="1">
                <a:solidFill>
                  <a:srgbClr val="29702A"/>
                </a:solidFill>
              </a:rPr>
              <a:t>Plāna darbam ar diasporu 2024.-2026. gadam</a:t>
            </a:r>
          </a:p>
          <a:p>
            <a:r>
              <a:rPr lang="lv-LV" altLang="lv-LV" sz="2400" b="1">
                <a:solidFill>
                  <a:srgbClr val="29702A"/>
                </a:solidFill>
              </a:rPr>
              <a:t>uzdevumu un pasākumu izpilde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DA66-1118-77CC-ACE2-84D8EFC2A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944" y="333292"/>
            <a:ext cx="8128000" cy="1036642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rgbClr val="29702A"/>
                </a:solidFill>
                <a:latin typeface="Verdana"/>
                <a:ea typeface="Verdana"/>
              </a:rPr>
              <a:t>VARAM atbildībā esošie pasākumi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6B950-DCCA-C64A-993F-2C61CAB9C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2110522"/>
            <a:ext cx="11419367" cy="4678373"/>
          </a:xfrm>
        </p:spPr>
        <p:txBody>
          <a:bodyPr>
            <a:noAutofit/>
          </a:bodyPr>
          <a:lstStyle/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4.1.2. Sniegt informatīvu atbalstu un individuālas konsultācijas darba, mājokļa, izglītības u.c. ar </a:t>
            </a:r>
            <a:r>
              <a:rPr lang="lv-LV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remigrāciju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saistītos jautājumos ar reģionālo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remigrācijas koordinatoru tīkla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starpniecību;</a:t>
            </a:r>
          </a:p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4.2.1. Reģionālo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remigrācijas atbalsta pasākumu īstenošana –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uzņēmējdarbības atbalsts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4.2.2. Reģionālie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 atbalsta pasākumi pašvaldībām </a:t>
            </a:r>
            <a:r>
              <a:rPr lang="lv-LV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remigrācijai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.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  <a:cs typeface="DokChampa" panose="020B0604020202020204" pitchFamily="34" charset="-3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A718F-9292-6D6C-C4BA-126F443266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80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E408E-8861-5F24-6D03-2CA3B461F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6888-9FF9-B362-9C80-3FEE28206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>
                <a:solidFill>
                  <a:srgbClr val="29702A"/>
                </a:solidFill>
                <a:effectLst/>
              </a:rPr>
              <a:t>Reģionālo remigrācijas koordinatoru tīkls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671A8-594F-93CD-B449-12B0F858A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08675" y="1951028"/>
            <a:ext cx="12156126" cy="1084684"/>
          </a:xfrm>
        </p:spPr>
        <p:txBody>
          <a:bodyPr>
            <a:noAutofit/>
          </a:bodyPr>
          <a:lstStyle/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Kopš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2018. gada 5 koordinatori katrā reģionā sniedz 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informatīvu atbalstu un individuālas konsultācijas par remigrācijas jautājumiem diasporai un </a:t>
            </a:r>
            <a:r>
              <a:rPr lang="lv-LV" sz="150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remigrantiem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</a:t>
            </a: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inansējums ikgadēji: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221 765 </a:t>
            </a:r>
            <a:r>
              <a:rPr lang="lv-LV" sz="150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(t.sk.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plānošanas reģioniem – 202 966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, VARAM – </a:t>
            </a:r>
            <a:r>
              <a:rPr lang="lv-LV" sz="150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18 799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EUR); 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R</a:t>
            </a:r>
            <a:r>
              <a:rPr lang="lv-LV" sz="15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ezultatīvie rādītāji: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60002-DE36-5163-FE1C-DA67DC2E56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D750650-2828-2EBC-551A-E9317DDDB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34866"/>
              </p:ext>
            </p:extLst>
          </p:nvPr>
        </p:nvGraphicFramePr>
        <p:xfrm>
          <a:off x="300208" y="3180523"/>
          <a:ext cx="11702902" cy="3448876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3506429">
                  <a:extLst>
                    <a:ext uri="{9D8B030D-6E8A-4147-A177-3AD203B41FA5}">
                      <a16:colId xmlns:a16="http://schemas.microsoft.com/office/drawing/2014/main" val="1873381450"/>
                    </a:ext>
                  </a:extLst>
                </a:gridCol>
                <a:gridCol w="8196473">
                  <a:extLst>
                    <a:ext uri="{9D8B030D-6E8A-4147-A177-3AD203B41FA5}">
                      <a16:colId xmlns:a16="http://schemas.microsoft.com/office/drawing/2014/main" val="1693243659"/>
                    </a:ext>
                  </a:extLst>
                </a:gridCol>
              </a:tblGrid>
              <a:tr h="2788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kern="100">
                          <a:solidFill>
                            <a:srgbClr val="29702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Plānotais </a:t>
                      </a:r>
                      <a:endParaRPr lang="lv-LV" sz="1450" kern="100">
                        <a:solidFill>
                          <a:srgbClr val="29702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kern="100">
                          <a:solidFill>
                            <a:srgbClr val="29702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Izpilde</a:t>
                      </a:r>
                      <a:endParaRPr lang="lv-LV" sz="1450" kern="100">
                        <a:solidFill>
                          <a:srgbClr val="29702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9770487"/>
                  </a:ext>
                </a:extLst>
              </a:tr>
              <a:tr h="9430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Sagatavoti vismaz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1500</a:t>
                      </a: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personalizēti piedāvājumi gadā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lv-LV" sz="1450" b="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2024. gadā sagatavoti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2580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 gadā sagatavoti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2297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piedāvājumi;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 2024.-2025.g. sagatavoti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4877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</a:t>
                      </a:r>
                      <a:endParaRPr lang="lv-LV" sz="145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625941"/>
                  </a:ext>
                </a:extLst>
              </a:tr>
              <a:tr h="11279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Laika posmā no 2024. gada līdz 2026. gadam uz dzīvi Latvijā ar koordinatoru atbalstu ir atgriezušās ne mazāk kā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1750</a:t>
                      </a: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</a:t>
                      </a:r>
                      <a:endParaRPr lang="lv-LV" sz="1450" b="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2024. gadā ar koordinatoru atbalstu Latvijā atgriezušās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774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 gadā ar koordinatoru atbalstu atgriezušās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882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 2024.-2025.g. ar koordinatoru atbalstu atgriezušās </a:t>
                      </a:r>
                      <a:r>
                        <a:rPr lang="lv-LV" sz="1450" b="1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1656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</a:t>
                      </a:r>
                      <a:endParaRPr lang="lv-LV" sz="145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3145468"/>
                  </a:ext>
                </a:extLst>
              </a:tr>
              <a:tr h="10989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Uzlabota remigrācijas tīmekļa vietne, t.sk. iekļaujot saistīto informāciju no NVA un citām institūcijām.</a:t>
                      </a:r>
                      <a:endParaRPr lang="lv-LV" sz="1450" b="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Tīmekļvietne 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2"/>
                        </a:rPr>
                        <a:t>www.paps.lv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ir tehniski novecojusi, tāpēc uzsākts darbs pie tīmekļvietnes </a:t>
                      </a:r>
                      <a:r>
                        <a:rPr lang="lv-LV" sz="1450" u="sng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www.remigracija.lv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izveides, kur būs plašāka informācija par institūciju sniegto atbalstu </a:t>
                      </a:r>
                      <a:r>
                        <a:rPr lang="lv-LV" sz="1450" kern="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remigrantiem</a:t>
                      </a:r>
                      <a:r>
                        <a:rPr lang="lv-LV" sz="145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(plānots pabeigt 2026. gada martā).</a:t>
                      </a:r>
                      <a:endParaRPr lang="lv-LV" sz="145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5001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49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9C4B5-FFC5-FB48-0991-5B410971A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A236-C355-1C79-6D3D-029A6A9F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b="1" dirty="0">
                <a:solidFill>
                  <a:srgbClr val="29702A"/>
                </a:solidFill>
                <a:effectLst/>
              </a:rPr>
              <a:t>Remigrācijas atbalsta pasākums - uzņēmējdarbības atbalsts</a:t>
            </a: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60EE8-11DD-13CA-D696-4F67E184839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4BB59F-4480-6BF5-00C1-26AB04019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844163"/>
              </p:ext>
            </p:extLst>
          </p:nvPr>
        </p:nvGraphicFramePr>
        <p:xfrm>
          <a:off x="621804" y="4915037"/>
          <a:ext cx="10948392" cy="171436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3649649">
                  <a:extLst>
                    <a:ext uri="{9D8B030D-6E8A-4147-A177-3AD203B41FA5}">
                      <a16:colId xmlns:a16="http://schemas.microsoft.com/office/drawing/2014/main" val="3948100082"/>
                    </a:ext>
                  </a:extLst>
                </a:gridCol>
                <a:gridCol w="7298743">
                  <a:extLst>
                    <a:ext uri="{9D8B030D-6E8A-4147-A177-3AD203B41FA5}">
                      <a16:colId xmlns:a16="http://schemas.microsoft.com/office/drawing/2014/main" val="3782879832"/>
                    </a:ext>
                  </a:extLst>
                </a:gridCol>
              </a:tblGrid>
              <a:tr h="261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kern="100" dirty="0">
                          <a:solidFill>
                            <a:srgbClr val="29702A"/>
                          </a:solidFill>
                          <a:effectLst/>
                          <a:latin typeface="Verdana"/>
                          <a:ea typeface="Verdana"/>
                        </a:rPr>
                        <a:t>Plānotais</a:t>
                      </a:r>
                      <a:endParaRPr lang="lv-LV" sz="1500" kern="100" dirty="0">
                        <a:solidFill>
                          <a:srgbClr val="29702A"/>
                        </a:solidFill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kern="100" dirty="0">
                          <a:solidFill>
                            <a:srgbClr val="29702A"/>
                          </a:solidFill>
                          <a:effectLst/>
                          <a:latin typeface="Verdana"/>
                          <a:ea typeface="Verdana"/>
                        </a:rPr>
                        <a:t>Izpilde</a:t>
                      </a:r>
                      <a:endParaRPr lang="lv-LV" sz="1500" kern="100" dirty="0">
                        <a:solidFill>
                          <a:srgbClr val="29702A"/>
                        </a:solidFill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694245"/>
                  </a:ext>
                </a:extLst>
              </a:tr>
              <a:tr h="1452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Atbalstīti 50 </a:t>
                      </a:r>
                      <a:r>
                        <a:rPr lang="lv-LV" sz="1500" b="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 jaunie uzņēmumi vai radītas vismaz 50 jaunas darba vietas </a:t>
                      </a:r>
                      <a:r>
                        <a:rPr lang="lv-LV" sz="1500" b="0" kern="100" dirty="0" err="1">
                          <a:effectLst/>
                          <a:latin typeface="Verdana"/>
                          <a:ea typeface="Verdana"/>
                        </a:rPr>
                        <a:t>remigrācijas</a:t>
                      </a: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 atbalstam</a:t>
                      </a:r>
                      <a:endParaRPr lang="lv-LV" sz="1500" b="0" kern="100" dirty="0"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2024. gadā 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finansējumu saņēma </a:t>
                      </a: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25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pretendenti, no tiem radīti 14 jauni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uzņēmumi un 11 jaunas darba vietas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remigrantiem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. 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2025. gadā 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finansējumu saņēma </a:t>
                      </a: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24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pretendenti, no tiem radīti 16 jauni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uzņēmumi un 8 jaunas darba vietas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remigrantiem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.</a:t>
                      </a:r>
                      <a:endParaRPr lang="lv-LV" sz="1500" kern="100" dirty="0"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98819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57157-AC7B-A3A5-8AFF-BEECED3C6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82" y="1973262"/>
            <a:ext cx="11378317" cy="4351338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Atbalsts jaunu produktu un/vai pakalpojumu attīstībai reģionālā mērogā, nodrošinot remigrācijas priekšnoteikumus;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</a:rPr>
              <a:t>Finansējums: 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</a:rPr>
              <a:t>2024. gadā – 400 000 </a:t>
            </a:r>
            <a:r>
              <a:rPr lang="lv-LV" sz="1500" b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apgūti 141 460,69 </a:t>
            </a:r>
            <a:r>
              <a:rPr lang="lv-LV" sz="1500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 (plānošanas reģioni) 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2025. gadā </a:t>
            </a: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</a:rPr>
              <a:t>–</a:t>
            </a: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250 000 </a:t>
            </a:r>
            <a:r>
              <a:rPr lang="lv-LV" sz="15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euro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, apgūti 138 309,36 </a:t>
            </a:r>
            <a:r>
              <a:rPr lang="lv-LV" sz="1500" dirty="0" err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euro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(plānošanas reģioni) 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Atbalsta pasākuma ieviešana tika uzsākta 27.06.2023., ko paredz VARAM izstrādātais informatīvais ziņojums “Par remigrācijas atbalsta pasākumu – uzņēmējdarbības atbalstu”;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Pēc plānošana reģionu rīkotā konkursa pašvaldībām 2024. gadā konkursi tika rīkoti 22, bet 2025. gadā 20 pašvaldībās;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 dirty="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Rezultatīvie rādītāji:</a:t>
            </a:r>
            <a:endParaRPr lang="lv-LV" sz="1500" dirty="0"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endParaRPr lang="lv-LV" sz="1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6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53066-1D6B-C306-56B6-E35415E5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EA281-144A-8102-54CF-1575CACBF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b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Reģionālie atbalsta pasākumi pašvaldībām </a:t>
            </a:r>
            <a:r>
              <a:rPr lang="lv-LV" sz="2400" b="1" err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remigrācijai</a:t>
            </a:r>
            <a:r>
              <a:rPr lang="lv-LV" sz="2400" b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 – pašvaldību atbalsta programma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BD2ED-42CC-7556-1027-66D0CFCDB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6" y="2179627"/>
            <a:ext cx="10773144" cy="4678373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effectLst/>
                <a:latin typeface="Verdana"/>
                <a:ea typeface="Verdana"/>
                <a:cs typeface="DokChampa"/>
              </a:rPr>
              <a:t>Par atbalstu: </a:t>
            </a:r>
            <a:r>
              <a:rPr lang="lv-LV" sz="2200" dirty="0">
                <a:latin typeface="Verdana"/>
                <a:ea typeface="Verdana"/>
              </a:rPr>
              <a:t>i</a:t>
            </a:r>
            <a:r>
              <a:rPr lang="lv-LV" sz="2200" dirty="0">
                <a:effectLst/>
                <a:latin typeface="Verdana"/>
                <a:ea typeface="Verdana"/>
              </a:rPr>
              <a:t>zstrādāt un ieviest atbalsta programmu pašvaldībām reģionālo </a:t>
            </a:r>
            <a:r>
              <a:rPr lang="lv-LV" sz="2200" dirty="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aktivitāšu īstenošanai;</a:t>
            </a:r>
          </a:p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latin typeface="Verdana"/>
                <a:ea typeface="Verdana"/>
                <a:cs typeface="DokChampa"/>
              </a:rPr>
              <a:t>Plānotais finansējums: </a:t>
            </a:r>
            <a:r>
              <a:rPr lang="lv-LV" sz="2200" dirty="0">
                <a:latin typeface="Verdana"/>
                <a:ea typeface="Verdana"/>
                <a:cs typeface="DokChampa"/>
              </a:rPr>
              <a:t>430 000 EUR gadā (no 2025. gada) – </a:t>
            </a:r>
            <a:r>
              <a:rPr lang="lv-LV" sz="2200" u="sng" dirty="0">
                <a:latin typeface="Verdana"/>
                <a:ea typeface="Verdana"/>
                <a:cs typeface="DokChampa"/>
              </a:rPr>
              <a:t>netika piešķirts; </a:t>
            </a:r>
          </a:p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latin typeface="Verdana"/>
                <a:ea typeface="Verdana"/>
                <a:cs typeface="DokChampa"/>
              </a:rPr>
              <a:t>Darbības rezultāti: </a:t>
            </a:r>
            <a:r>
              <a:rPr lang="lv-LV" sz="2200" dirty="0">
                <a:effectLst/>
                <a:latin typeface="Verdana"/>
                <a:ea typeface="Verdana"/>
              </a:rPr>
              <a:t>Izstrādāta un ieviesta atbalsta programma pašvaldībām reģionālo </a:t>
            </a:r>
            <a:r>
              <a:rPr lang="lv-LV" sz="220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aktivitāšu īstenošanai (var būt daļa no Attīstības programmas); pašvaldību atlase notiek atbilstoši reģiona </a:t>
            </a:r>
            <a:r>
              <a:rPr lang="lv-LV" sz="220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stratēģijai - </a:t>
            </a:r>
            <a:r>
              <a:rPr lang="lv-LV" sz="2200" u="sng" dirty="0">
                <a:latin typeface="Verdana"/>
                <a:ea typeface="Verdana"/>
              </a:rPr>
              <a:t>pasākums netiks</a:t>
            </a:r>
            <a:r>
              <a:rPr lang="lv-LV" sz="2200" u="sng" dirty="0">
                <a:effectLst/>
                <a:latin typeface="Verdana"/>
                <a:ea typeface="Verdana"/>
              </a:rPr>
              <a:t> īstenots</a:t>
            </a:r>
            <a:r>
              <a:rPr lang="lv-LV" sz="2200" dirty="0">
                <a:effectLst/>
                <a:latin typeface="Verdana"/>
                <a:ea typeface="Verdana"/>
              </a:rPr>
              <a:t>.</a:t>
            </a:r>
            <a:endParaRPr lang="lv-LV" sz="2200" dirty="0">
              <a:effectLst/>
              <a:latin typeface="Verdana"/>
              <a:ea typeface="Verdana"/>
              <a:cs typeface="DokChampa" panose="020B0604020202020204" pitchFamily="34" charset="-3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93119-CD16-40D7-A28D-15B62917FE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6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9E710-9088-D8F2-3207-558FFFB1F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2103427"/>
            <a:ext cx="10988703" cy="4373573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/>
              <a:t>Remigrācijas koordinatoru tīkls – turpina darbu līdzšinējā apjomā, finansējums nemainīgs (kopš 2018. gada) – 202 966 </a:t>
            </a:r>
            <a:r>
              <a:rPr lang="lv-LV" i="1" dirty="0" err="1"/>
              <a:t>euro</a:t>
            </a:r>
            <a:r>
              <a:rPr lang="lv-LV" i="1" dirty="0"/>
              <a:t> </a:t>
            </a:r>
            <a:r>
              <a:rPr lang="lv-LV" dirty="0"/>
              <a:t>(plānošanas reģioniem);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/>
              <a:t>Remigrācijas uzņēmējdarbības atbalsta pasākums – tiks īstenots divos reģionos par kopējo valsts finansējuma apjomu 57 488 </a:t>
            </a:r>
            <a:r>
              <a:rPr lang="lv-LV" i="1" dirty="0" err="1"/>
              <a:t>euro</a:t>
            </a:r>
            <a:r>
              <a:rPr lang="lv-LV" dirty="0"/>
              <a:t>:</a:t>
            </a:r>
            <a:endParaRPr lang="lv-LV" dirty="0">
              <a:latin typeface="Times New Roman" panose="02020603050405020304" pitchFamily="18" charset="0"/>
              <a:ea typeface="+mn-ea"/>
            </a:endParaRP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Rīgas plānošanas reģionā – 12 975 </a:t>
            </a:r>
            <a:r>
              <a:rPr lang="lv-LV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(4 pašvaldības)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Latgales plānošanas reģionā – 44 513 </a:t>
            </a:r>
            <a:r>
              <a:rPr lang="lv-LV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(6 pašvaldības)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Atsevišķas pašvaldības rīkos konkursus par savu finansējumu (Liepājas </a:t>
            </a:r>
            <a:r>
              <a:rPr lang="lv-LV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valstspilsēta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4CFFA-6D6E-8609-965F-D9FD619775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F6EEE13-E643-0689-DB4D-3182E57B5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38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rgbClr val="29702A"/>
                </a:solidFill>
                <a:latin typeface="Verdana"/>
                <a:ea typeface="Verdana"/>
              </a:rPr>
              <a:t>Plānotais 2026. gadā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39272977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67AD451B437284393D39498E788D012" ma:contentTypeVersion="16" ma:contentTypeDescription="Izveidot jaunu dokumentu." ma:contentTypeScope="" ma:versionID="058048a36d15e59f68ed701a0bcd1d65">
  <xsd:schema xmlns:xsd="http://www.w3.org/2001/XMLSchema" xmlns:xs="http://www.w3.org/2001/XMLSchema" xmlns:p="http://schemas.microsoft.com/office/2006/metadata/properties" xmlns:ns2="2048be11-5002-450c-8e3b-782732941017" xmlns:ns3="f7e7d789-9268-4b55-8873-a73e5b415d66" targetNamespace="http://schemas.microsoft.com/office/2006/metadata/properties" ma:root="true" ma:fieldsID="a6d8d55df5b21173c07862d7de0130a0" ns2:_="" ns3:_="">
    <xsd:import namespace="2048be11-5002-450c-8e3b-782732941017"/>
    <xsd:import namespace="f7e7d789-9268-4b55-8873-a73e5b415d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be11-5002-450c-8e3b-7827329410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7d789-9268-4b55-8873-a73e5b415d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648655c-5c52-4057-8b3e-ccfd248cba54}" ma:internalName="TaxCatchAll" ma:showField="CatchAllData" ma:web="f7e7d789-9268-4b55-8873-a73e5b415d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48be11-5002-450c-8e3b-782732941017">
      <Terms xmlns="http://schemas.microsoft.com/office/infopath/2007/PartnerControls"/>
    </lcf76f155ced4ddcb4097134ff3c332f>
    <TaxCatchAll xmlns="f7e7d789-9268-4b55-8873-a73e5b415d6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1397C9-93F6-4370-A666-7B3A9A6676DE}">
  <ds:schemaRefs>
    <ds:schemaRef ds:uri="2048be11-5002-450c-8e3b-782732941017"/>
    <ds:schemaRef ds:uri="f7e7d789-9268-4b55-8873-a73e5b415d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1F02C01-B79F-437C-9A78-8C533EC8CDEA}">
  <ds:schemaRefs>
    <ds:schemaRef ds:uri="2048be11-5002-450c-8e3b-782732941017"/>
    <ds:schemaRef ds:uri="f7e7d789-9268-4b55-8873-a73e5b415d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01AF8C-68A8-4870-B2A0-373EC78A28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31</TotalTime>
  <Words>591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DokChampa</vt:lpstr>
      <vt:lpstr>Times New Roman</vt:lpstr>
      <vt:lpstr>Verdana</vt:lpstr>
      <vt:lpstr>89_Prezentacija_templateLV</vt:lpstr>
      <vt:lpstr>   </vt:lpstr>
      <vt:lpstr>VARAM atbildībā esošie pasākumi</vt:lpstr>
      <vt:lpstr>Reģionālo remigrācijas koordinatoru tīkls</vt:lpstr>
      <vt:lpstr>Remigrācijas atbalsta pasākums - uzņēmējdarbības atbalsts</vt:lpstr>
      <vt:lpstr>Reģionālie atbalsta pasākumi pašvaldībām remigrācijai – pašvaldību atbalsta programma</vt:lpstr>
      <vt:lpstr>Plānotais 2026. gadā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Vita Ziemele</cp:lastModifiedBy>
  <cp:revision>9</cp:revision>
  <dcterms:created xsi:type="dcterms:W3CDTF">2014-11-20T14:46:47Z</dcterms:created>
  <dcterms:modified xsi:type="dcterms:W3CDTF">2026-02-13T09:17:01Z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0x010100667AD451B437284393D39498E788D012</vt:lpwstr>
  </property>
  <property fmtid="{D5CDD505-2E9C-101B-9397-08002B2CF9AE}" pid="3" name="MediaServiceImageTags">
    <vt:lpwstr/>
  </property>
</Properties>
</file>