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4" r:id="rId2"/>
    <p:sldId id="269" r:id="rId3"/>
    <p:sldId id="313" r:id="rId4"/>
    <p:sldId id="261" r:id="rId5"/>
    <p:sldId id="315" r:id="rId6"/>
    <p:sldId id="316" r:id="rId7"/>
    <p:sldId id="317" r:id="rId8"/>
    <p:sldId id="319" r:id="rId9"/>
    <p:sldId id="318" r:id="rId10"/>
    <p:sldId id="320" r:id="rId11"/>
    <p:sldId id="330" r:id="rId12"/>
    <p:sldId id="262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7251" autoAdjust="0"/>
  </p:normalViewPr>
  <p:slideViewPr>
    <p:cSldViewPr snapToGrid="0">
      <p:cViewPr varScale="1">
        <p:scale>
          <a:sx n="100" d="100"/>
          <a:sy n="100" d="100"/>
        </p:scale>
        <p:origin x="118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03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ants Lipskis" userId="69c60c83-0f97-4f90-a85e-15331362837f" providerId="ADAL" clId="{7C4D850F-8473-4ED1-8B67-83D0D9B35D5E}"/>
    <pc:docChg chg="undo custSel addSld delSld modSld">
      <pc:chgData name="Imants Lipskis" userId="69c60c83-0f97-4f90-a85e-15331362837f" providerId="ADAL" clId="{7C4D850F-8473-4ED1-8B67-83D0D9B35D5E}" dt="2025-12-09T17:16:50.562" v="840" actId="20577"/>
      <pc:docMkLst>
        <pc:docMk/>
      </pc:docMkLst>
      <pc:sldChg chg="modSp">
        <pc:chgData name="Imants Lipskis" userId="69c60c83-0f97-4f90-a85e-15331362837f" providerId="ADAL" clId="{7C4D850F-8473-4ED1-8B67-83D0D9B35D5E}" dt="2025-12-09T16:15:25.270" v="56" actId="20577"/>
        <pc:sldMkLst>
          <pc:docMk/>
          <pc:sldMk cId="3390106662" sldId="261"/>
        </pc:sldMkLst>
        <pc:spChg chg="mod">
          <ac:chgData name="Imants Lipskis" userId="69c60c83-0f97-4f90-a85e-15331362837f" providerId="ADAL" clId="{7C4D850F-8473-4ED1-8B67-83D0D9B35D5E}" dt="2025-12-09T16:15:25.270" v="56" actId="20577"/>
          <ac:spMkLst>
            <pc:docMk/>
            <pc:sldMk cId="3390106662" sldId="261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14:56.394" v="52" actId="1076"/>
          <ac:spMkLst>
            <pc:docMk/>
            <pc:sldMk cId="3390106662" sldId="261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14:59.202" v="53" actId="1076"/>
          <ac:spMkLst>
            <pc:docMk/>
            <pc:sldMk cId="3390106662" sldId="261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6:31:22.323" v="245" actId="6549"/>
        <pc:sldMkLst>
          <pc:docMk/>
          <pc:sldMk cId="2930087860" sldId="262"/>
        </pc:sldMkLst>
        <pc:spChg chg="mod">
          <ac:chgData name="Imants Lipskis" userId="69c60c83-0f97-4f90-a85e-15331362837f" providerId="ADAL" clId="{7C4D850F-8473-4ED1-8B67-83D0D9B35D5E}" dt="2025-12-09T16:31:22.323" v="245" actId="6549"/>
          <ac:spMkLst>
            <pc:docMk/>
            <pc:sldMk cId="2930087860" sldId="262"/>
            <ac:spMk id="2" creationId="{F2832593-190C-4615-802D-15B67C4E9A3A}"/>
          </ac:spMkLst>
        </pc:spChg>
        <pc:spChg chg="mod">
          <ac:chgData name="Imants Lipskis" userId="69c60c83-0f97-4f90-a85e-15331362837f" providerId="ADAL" clId="{7C4D850F-8473-4ED1-8B67-83D0D9B35D5E}" dt="2025-12-09T16:31:05.153" v="243" actId="1076"/>
          <ac:spMkLst>
            <pc:docMk/>
            <pc:sldMk cId="2930087860" sldId="262"/>
            <ac:spMk id="3" creationId="{D9A7A0B4-1AEA-4598-B713-260D921D0C93}"/>
          </ac:spMkLst>
        </pc:spChg>
      </pc:sldChg>
      <pc:sldChg chg="modSp">
        <pc:chgData name="Imants Lipskis" userId="69c60c83-0f97-4f90-a85e-15331362837f" providerId="ADAL" clId="{7C4D850F-8473-4ED1-8B67-83D0D9B35D5E}" dt="2025-12-09T16:43:59.939" v="286" actId="20577"/>
        <pc:sldMkLst>
          <pc:docMk/>
          <pc:sldMk cId="93532555" sldId="264"/>
        </pc:sldMkLst>
        <pc:spChg chg="mod">
          <ac:chgData name="Imants Lipskis" userId="69c60c83-0f97-4f90-a85e-15331362837f" providerId="ADAL" clId="{7C4D850F-8473-4ED1-8B67-83D0D9B35D5E}" dt="2025-12-09T16:43:59.939" v="286" actId="20577"/>
          <ac:spMkLst>
            <pc:docMk/>
            <pc:sldMk cId="93532555" sldId="264"/>
            <ac:spMk id="2" creationId="{214BA110-C521-4ECD-A10C-43DC8DEDE50D}"/>
          </ac:spMkLst>
        </pc:spChg>
        <pc:spChg chg="mod">
          <ac:chgData name="Imants Lipskis" userId="69c60c83-0f97-4f90-a85e-15331362837f" providerId="ADAL" clId="{7C4D850F-8473-4ED1-8B67-83D0D9B35D5E}" dt="2025-12-09T16:10:29.001" v="11" actId="1076"/>
          <ac:spMkLst>
            <pc:docMk/>
            <pc:sldMk cId="93532555" sldId="264"/>
            <ac:spMk id="5" creationId="{1E46BFEC-9638-4A11-A972-0BB105D95962}"/>
          </ac:spMkLst>
        </pc:spChg>
      </pc:sldChg>
      <pc:sldChg chg="modSp">
        <pc:chgData name="Imants Lipskis" userId="69c60c83-0f97-4f90-a85e-15331362837f" providerId="ADAL" clId="{7C4D850F-8473-4ED1-8B67-83D0D9B35D5E}" dt="2025-12-09T16:58:00.756" v="441" actId="20577"/>
        <pc:sldMkLst>
          <pc:docMk/>
          <pc:sldMk cId="1065572252" sldId="269"/>
        </pc:sldMkLst>
        <pc:spChg chg="mod">
          <ac:chgData name="Imants Lipskis" userId="69c60c83-0f97-4f90-a85e-15331362837f" providerId="ADAL" clId="{7C4D850F-8473-4ED1-8B67-83D0D9B35D5E}" dt="2025-12-09T16:11:40.445" v="19" actId="27636"/>
          <ac:spMkLst>
            <pc:docMk/>
            <pc:sldMk cId="1065572252" sldId="269"/>
            <ac:spMk id="2" creationId="{1BAD67EF-6404-4916-9449-3C1DB4B160A9}"/>
          </ac:spMkLst>
        </pc:spChg>
        <pc:spChg chg="mod">
          <ac:chgData name="Imants Lipskis" userId="69c60c83-0f97-4f90-a85e-15331362837f" providerId="ADAL" clId="{7C4D850F-8473-4ED1-8B67-83D0D9B35D5E}" dt="2025-12-09T16:58:00.756" v="441" actId="20577"/>
          <ac:spMkLst>
            <pc:docMk/>
            <pc:sldMk cId="1065572252" sldId="269"/>
            <ac:spMk id="6" creationId="{8F9EC65B-067F-4718-AC61-F9272FCD0466}"/>
          </ac:spMkLst>
        </pc:spChg>
      </pc:sldChg>
      <pc:sldChg chg="modSp">
        <pc:chgData name="Imants Lipskis" userId="69c60c83-0f97-4f90-a85e-15331362837f" providerId="ADAL" clId="{7C4D850F-8473-4ED1-8B67-83D0D9B35D5E}" dt="2025-12-09T16:49:18.949" v="358" actId="20577"/>
        <pc:sldMkLst>
          <pc:docMk/>
          <pc:sldMk cId="2873869686" sldId="313"/>
        </pc:sldMkLst>
        <pc:spChg chg="mod">
          <ac:chgData name="Imants Lipskis" userId="69c60c83-0f97-4f90-a85e-15331362837f" providerId="ADAL" clId="{7C4D850F-8473-4ED1-8B67-83D0D9B35D5E}" dt="2025-12-09T16:49:18.949" v="358" actId="20577"/>
          <ac:spMkLst>
            <pc:docMk/>
            <pc:sldMk cId="2873869686" sldId="313"/>
            <ac:spMk id="2" creationId="{1BAD67EF-6404-4916-9449-3C1DB4B160A9}"/>
          </ac:spMkLst>
        </pc:spChg>
        <pc:spChg chg="mod">
          <ac:chgData name="Imants Lipskis" userId="69c60c83-0f97-4f90-a85e-15331362837f" providerId="ADAL" clId="{7C4D850F-8473-4ED1-8B67-83D0D9B35D5E}" dt="2025-12-09T16:12:54.062" v="31" actId="20577"/>
          <ac:spMkLst>
            <pc:docMk/>
            <pc:sldMk cId="2873869686" sldId="313"/>
            <ac:spMk id="6" creationId="{8F9EC65B-067F-4718-AC61-F9272FCD0466}"/>
          </ac:spMkLst>
        </pc:spChg>
      </pc:sldChg>
      <pc:sldChg chg="modSp">
        <pc:chgData name="Imants Lipskis" userId="69c60c83-0f97-4f90-a85e-15331362837f" providerId="ADAL" clId="{7C4D850F-8473-4ED1-8B67-83D0D9B35D5E}" dt="2025-12-09T16:16:51.860" v="75" actId="20577"/>
        <pc:sldMkLst>
          <pc:docMk/>
          <pc:sldMk cId="3361856163" sldId="315"/>
        </pc:sldMkLst>
        <pc:spChg chg="mod">
          <ac:chgData name="Imants Lipskis" userId="69c60c83-0f97-4f90-a85e-15331362837f" providerId="ADAL" clId="{7C4D850F-8473-4ED1-8B67-83D0D9B35D5E}" dt="2025-12-09T16:16:04.648" v="64" actId="1076"/>
          <ac:spMkLst>
            <pc:docMk/>
            <pc:sldMk cId="3361856163" sldId="315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16:37.188" v="72" actId="20577"/>
          <ac:spMkLst>
            <pc:docMk/>
            <pc:sldMk cId="3361856163" sldId="315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16:51.860" v="75" actId="20577"/>
          <ac:spMkLst>
            <pc:docMk/>
            <pc:sldMk cId="3361856163" sldId="315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6:18:42.707" v="94" actId="6549"/>
        <pc:sldMkLst>
          <pc:docMk/>
          <pc:sldMk cId="325723967" sldId="316"/>
        </pc:sldMkLst>
        <pc:spChg chg="mod">
          <ac:chgData name="Imants Lipskis" userId="69c60c83-0f97-4f90-a85e-15331362837f" providerId="ADAL" clId="{7C4D850F-8473-4ED1-8B67-83D0D9B35D5E}" dt="2025-12-09T16:17:24.222" v="79" actId="14100"/>
          <ac:spMkLst>
            <pc:docMk/>
            <pc:sldMk cId="325723967" sldId="316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17:49.758" v="84" actId="20577"/>
          <ac:spMkLst>
            <pc:docMk/>
            <pc:sldMk cId="325723967" sldId="316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18:42.707" v="94" actId="6549"/>
          <ac:spMkLst>
            <pc:docMk/>
            <pc:sldMk cId="325723967" sldId="316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6:20:53.255" v="120" actId="20577"/>
        <pc:sldMkLst>
          <pc:docMk/>
          <pc:sldMk cId="2470356995" sldId="317"/>
        </pc:sldMkLst>
        <pc:spChg chg="mod">
          <ac:chgData name="Imants Lipskis" userId="69c60c83-0f97-4f90-a85e-15331362837f" providerId="ADAL" clId="{7C4D850F-8473-4ED1-8B67-83D0D9B35D5E}" dt="2025-12-09T16:19:10.861" v="99" actId="14100"/>
          <ac:spMkLst>
            <pc:docMk/>
            <pc:sldMk cId="2470356995" sldId="317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19:53.894" v="107" actId="20577"/>
          <ac:spMkLst>
            <pc:docMk/>
            <pc:sldMk cId="2470356995" sldId="317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20:53.255" v="120" actId="20577"/>
          <ac:spMkLst>
            <pc:docMk/>
            <pc:sldMk cId="2470356995" sldId="317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6:25:30.412" v="175" actId="20577"/>
        <pc:sldMkLst>
          <pc:docMk/>
          <pc:sldMk cId="112599804" sldId="318"/>
        </pc:sldMkLst>
        <pc:spChg chg="mod">
          <ac:chgData name="Imants Lipskis" userId="69c60c83-0f97-4f90-a85e-15331362837f" providerId="ADAL" clId="{7C4D850F-8473-4ED1-8B67-83D0D9B35D5E}" dt="2025-12-09T16:23:03.341" v="140" actId="1076"/>
          <ac:spMkLst>
            <pc:docMk/>
            <pc:sldMk cId="112599804" sldId="318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23:39.717" v="151" actId="20577"/>
          <ac:spMkLst>
            <pc:docMk/>
            <pc:sldMk cId="112599804" sldId="318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25:30.412" v="175" actId="20577"/>
          <ac:spMkLst>
            <pc:docMk/>
            <pc:sldMk cId="112599804" sldId="318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6:22:43.865" v="135" actId="20577"/>
        <pc:sldMkLst>
          <pc:docMk/>
          <pc:sldMk cId="2321318457" sldId="319"/>
        </pc:sldMkLst>
        <pc:spChg chg="mod">
          <ac:chgData name="Imants Lipskis" userId="69c60c83-0f97-4f90-a85e-15331362837f" providerId="ADAL" clId="{7C4D850F-8473-4ED1-8B67-83D0D9B35D5E}" dt="2025-12-09T16:21:25.053" v="124" actId="14100"/>
          <ac:spMkLst>
            <pc:docMk/>
            <pc:sldMk cId="2321318457" sldId="319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6:21:49.005" v="128" actId="20577"/>
          <ac:spMkLst>
            <pc:docMk/>
            <pc:sldMk cId="2321318457" sldId="319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6:22:43.865" v="135" actId="20577"/>
          <ac:spMkLst>
            <pc:docMk/>
            <pc:sldMk cId="2321318457" sldId="319"/>
            <ac:spMk id="4" creationId="{99DCAB81-8372-4630-827A-6848A616208A}"/>
          </ac:spMkLst>
        </pc:spChg>
      </pc:sldChg>
      <pc:sldChg chg="modSp">
        <pc:chgData name="Imants Lipskis" userId="69c60c83-0f97-4f90-a85e-15331362837f" providerId="ADAL" clId="{7C4D850F-8473-4ED1-8B67-83D0D9B35D5E}" dt="2025-12-09T17:16:50.562" v="840" actId="20577"/>
        <pc:sldMkLst>
          <pc:docMk/>
          <pc:sldMk cId="979422085" sldId="320"/>
        </pc:sldMkLst>
        <pc:spChg chg="mod">
          <ac:chgData name="Imants Lipskis" userId="69c60c83-0f97-4f90-a85e-15331362837f" providerId="ADAL" clId="{7C4D850F-8473-4ED1-8B67-83D0D9B35D5E}" dt="2025-12-09T16:26:04.327" v="184" actId="14100"/>
          <ac:spMkLst>
            <pc:docMk/>
            <pc:sldMk cId="979422085" sldId="320"/>
            <ac:spMk id="2" creationId="{7679E623-5D80-4363-8E94-364555BE3D80}"/>
          </ac:spMkLst>
        </pc:spChg>
        <pc:spChg chg="mod">
          <ac:chgData name="Imants Lipskis" userId="69c60c83-0f97-4f90-a85e-15331362837f" providerId="ADAL" clId="{7C4D850F-8473-4ED1-8B67-83D0D9B35D5E}" dt="2025-12-09T17:16:29.824" v="828" actId="20577"/>
          <ac:spMkLst>
            <pc:docMk/>
            <pc:sldMk cId="979422085" sldId="320"/>
            <ac:spMk id="3" creationId="{2DC53D49-949D-49AA-A9F6-4E2F8B00A3B7}"/>
          </ac:spMkLst>
        </pc:spChg>
        <pc:spChg chg="mod">
          <ac:chgData name="Imants Lipskis" userId="69c60c83-0f97-4f90-a85e-15331362837f" providerId="ADAL" clId="{7C4D850F-8473-4ED1-8B67-83D0D9B35D5E}" dt="2025-12-09T17:16:50.562" v="840" actId="20577"/>
          <ac:spMkLst>
            <pc:docMk/>
            <pc:sldMk cId="979422085" sldId="320"/>
            <ac:spMk id="4" creationId="{99DCAB81-8372-4630-827A-6848A616208A}"/>
          </ac:spMkLst>
        </pc:spChg>
      </pc:sldChg>
      <pc:sldChg chg="del">
        <pc:chgData name="Imants Lipskis" userId="69c60c83-0f97-4f90-a85e-15331362837f" providerId="ADAL" clId="{7C4D850F-8473-4ED1-8B67-83D0D9B35D5E}" dt="2025-12-09T16:46:14.408" v="289" actId="2696"/>
        <pc:sldMkLst>
          <pc:docMk/>
          <pc:sldMk cId="1587608086" sldId="329"/>
        </pc:sldMkLst>
      </pc:sldChg>
      <pc:sldChg chg="modSp add">
        <pc:chgData name="Imants Lipskis" userId="69c60c83-0f97-4f90-a85e-15331362837f" providerId="ADAL" clId="{7C4D850F-8473-4ED1-8B67-83D0D9B35D5E}" dt="2025-12-09T17:11:06.176" v="816" actId="1076"/>
        <pc:sldMkLst>
          <pc:docMk/>
          <pc:sldMk cId="1331029353" sldId="330"/>
        </pc:sldMkLst>
        <pc:spChg chg="mod">
          <ac:chgData name="Imants Lipskis" userId="69c60c83-0f97-4f90-a85e-15331362837f" providerId="ADAL" clId="{7C4D850F-8473-4ED1-8B67-83D0D9B35D5E}" dt="2025-12-09T17:11:06.176" v="816" actId="1076"/>
          <ac:spMkLst>
            <pc:docMk/>
            <pc:sldMk cId="1331029353" sldId="330"/>
            <ac:spMk id="2" creationId="{1BAD67EF-6404-4916-9449-3C1DB4B160A9}"/>
          </ac:spMkLst>
        </pc:spChg>
        <pc:spChg chg="mod">
          <ac:chgData name="Imants Lipskis" userId="69c60c83-0f97-4f90-a85e-15331362837f" providerId="ADAL" clId="{7C4D850F-8473-4ED1-8B67-83D0D9B35D5E}" dt="2025-12-09T17:11:03.383" v="815" actId="1076"/>
          <ac:spMkLst>
            <pc:docMk/>
            <pc:sldMk cId="1331029353" sldId="330"/>
            <ac:spMk id="6" creationId="{8F9EC65B-067F-4718-AC61-F9272FCD0466}"/>
          </ac:spMkLst>
        </pc:spChg>
      </pc:sldChg>
    </pc:docChg>
  </pc:docChgLst>
  <pc:docChgLst>
    <pc:chgData name="Linda Pauga" userId="81b89e7d-3b9e-4cd4-a180-f397be3f76a5" providerId="ADAL" clId="{7CD8CA9D-93B3-4FF6-9568-58F39FA0A452}"/>
    <pc:docChg chg="custSel addSld delSld modSld sldOrd">
      <pc:chgData name="Linda Pauga" userId="81b89e7d-3b9e-4cd4-a180-f397be3f76a5" providerId="ADAL" clId="{7CD8CA9D-93B3-4FF6-9568-58F39FA0A452}" dt="2025-12-09T07:38:27.393" v="116" actId="5793"/>
      <pc:docMkLst>
        <pc:docMk/>
      </pc:docMkLst>
      <pc:sldChg chg="del">
        <pc:chgData name="Linda Pauga" userId="81b89e7d-3b9e-4cd4-a180-f397be3f76a5" providerId="ADAL" clId="{7CD8CA9D-93B3-4FF6-9568-58F39FA0A452}" dt="2025-12-09T07:32:47.895" v="0" actId="47"/>
        <pc:sldMkLst>
          <pc:docMk/>
          <pc:sldMk cId="4228057278" sldId="257"/>
        </pc:sldMkLst>
      </pc:sldChg>
      <pc:sldChg chg="del">
        <pc:chgData name="Linda Pauga" userId="81b89e7d-3b9e-4cd4-a180-f397be3f76a5" providerId="ADAL" clId="{7CD8CA9D-93B3-4FF6-9568-58F39FA0A452}" dt="2025-12-09T07:32:54.039" v="1" actId="47"/>
        <pc:sldMkLst>
          <pc:docMk/>
          <pc:sldMk cId="54069332" sldId="314"/>
        </pc:sldMkLst>
      </pc:sldChg>
      <pc:sldChg chg="del">
        <pc:chgData name="Linda Pauga" userId="81b89e7d-3b9e-4cd4-a180-f397be3f76a5" providerId="ADAL" clId="{7CD8CA9D-93B3-4FF6-9568-58F39FA0A452}" dt="2025-12-09T07:34:09.039" v="31" actId="47"/>
        <pc:sldMkLst>
          <pc:docMk/>
          <pc:sldMk cId="605759748" sldId="321"/>
        </pc:sldMkLst>
      </pc:sldChg>
      <pc:sldChg chg="del">
        <pc:chgData name="Linda Pauga" userId="81b89e7d-3b9e-4cd4-a180-f397be3f76a5" providerId="ADAL" clId="{7CD8CA9D-93B3-4FF6-9568-58F39FA0A452}" dt="2025-12-09T07:37:58.746" v="109" actId="47"/>
        <pc:sldMkLst>
          <pc:docMk/>
          <pc:sldMk cId="1305247676" sldId="322"/>
        </pc:sldMkLst>
      </pc:sldChg>
      <pc:sldChg chg="del">
        <pc:chgData name="Linda Pauga" userId="81b89e7d-3b9e-4cd4-a180-f397be3f76a5" providerId="ADAL" clId="{7CD8CA9D-93B3-4FF6-9568-58F39FA0A452}" dt="2025-12-09T07:37:57.761" v="108" actId="47"/>
        <pc:sldMkLst>
          <pc:docMk/>
          <pc:sldMk cId="3879430426" sldId="323"/>
        </pc:sldMkLst>
      </pc:sldChg>
      <pc:sldChg chg="del">
        <pc:chgData name="Linda Pauga" userId="81b89e7d-3b9e-4cd4-a180-f397be3f76a5" providerId="ADAL" clId="{7CD8CA9D-93B3-4FF6-9568-58F39FA0A452}" dt="2025-12-09T07:38:01.284" v="110" actId="47"/>
        <pc:sldMkLst>
          <pc:docMk/>
          <pc:sldMk cId="1811331754" sldId="324"/>
        </pc:sldMkLst>
      </pc:sldChg>
      <pc:sldChg chg="del">
        <pc:chgData name="Linda Pauga" userId="81b89e7d-3b9e-4cd4-a180-f397be3f76a5" providerId="ADAL" clId="{7CD8CA9D-93B3-4FF6-9568-58F39FA0A452}" dt="2025-12-09T07:38:04.527" v="111" actId="47"/>
        <pc:sldMkLst>
          <pc:docMk/>
          <pc:sldMk cId="1326373327" sldId="325"/>
        </pc:sldMkLst>
      </pc:sldChg>
      <pc:sldChg chg="del">
        <pc:chgData name="Linda Pauga" userId="81b89e7d-3b9e-4cd4-a180-f397be3f76a5" providerId="ADAL" clId="{7CD8CA9D-93B3-4FF6-9568-58F39FA0A452}" dt="2025-12-09T07:38:05.535" v="112" actId="47"/>
        <pc:sldMkLst>
          <pc:docMk/>
          <pc:sldMk cId="450247700" sldId="327"/>
        </pc:sldMkLst>
      </pc:sldChg>
      <pc:sldChg chg="del">
        <pc:chgData name="Linda Pauga" userId="81b89e7d-3b9e-4cd4-a180-f397be3f76a5" providerId="ADAL" clId="{7CD8CA9D-93B3-4FF6-9568-58F39FA0A452}" dt="2025-12-09T07:38:06.722" v="113" actId="47"/>
        <pc:sldMkLst>
          <pc:docMk/>
          <pc:sldMk cId="2806073489" sldId="328"/>
        </pc:sldMkLst>
      </pc:sldChg>
      <pc:sldChg chg="modSp add mod ord">
        <pc:chgData name="Linda Pauga" userId="81b89e7d-3b9e-4cd4-a180-f397be3f76a5" providerId="ADAL" clId="{7CD8CA9D-93B3-4FF6-9568-58F39FA0A452}" dt="2025-12-09T07:38:27.393" v="116" actId="5793"/>
        <pc:sldMkLst>
          <pc:docMk/>
          <pc:sldMk cId="1587608086" sldId="329"/>
        </pc:sldMkLst>
        <pc:spChg chg="mod">
          <ac:chgData name="Linda Pauga" userId="81b89e7d-3b9e-4cd4-a180-f397be3f76a5" providerId="ADAL" clId="{7CD8CA9D-93B3-4FF6-9568-58F39FA0A452}" dt="2025-12-09T07:34:01.747" v="30" actId="20577"/>
          <ac:spMkLst>
            <pc:docMk/>
            <pc:sldMk cId="1587608086" sldId="329"/>
            <ac:spMk id="2" creationId="{1BAD67EF-6404-4916-9449-3C1DB4B160A9}"/>
          </ac:spMkLst>
        </pc:spChg>
        <pc:spChg chg="mod">
          <ac:chgData name="Linda Pauga" userId="81b89e7d-3b9e-4cd4-a180-f397be3f76a5" providerId="ADAL" clId="{7CD8CA9D-93B3-4FF6-9568-58F39FA0A452}" dt="2025-12-09T07:38:27.393" v="116" actId="5793"/>
          <ac:spMkLst>
            <pc:docMk/>
            <pc:sldMk cId="1587608086" sldId="329"/>
            <ac:spMk id="6" creationId="{8F9EC65B-067F-4718-AC61-F9272FCD04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770C4A-8611-4725-BC5B-35DD175364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E5ECFF-5BE9-43E2-8017-95B14B7DC8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BBC58-EC6F-4DF0-89A3-CBF93B4F51B0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417C0-0B1A-4AAB-ADC8-84BB16D48E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4478A-BD69-4410-9FCB-D62E57F3C6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771BA-5260-48F4-B753-E9684D836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5905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27E71-03A1-4A18-9203-A396B7E109CC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E913C-7671-457E-91F8-D6FDA7BA201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4565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7858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7404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8117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275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2674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4074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3769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0635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0029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4014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706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E913C-7671-457E-91F8-D6FDA7BA2015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0744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D515EE-F4ED-4CC3-835D-2EB2B305A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3762CCA-A609-4610-BF60-CB7688578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CC65378-F558-4BE7-A232-69BBF7043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52129F7-D7E4-40FD-8AF7-EE4E52B8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83FD1AB-5CE2-4B76-AAC5-731BFD0D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8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DEA3C05-0E20-41D5-A940-72665C9B0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FFA24AF4-C304-4F51-9F49-B5FED34F8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FFCA937-2ACC-41C4-A81C-D3103BAC7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96D1BCD-BC6D-4B56-B114-2A76A99D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F0C6E89-D214-417A-A71F-54FEBB72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80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1DB26341-7831-4364-A7DE-B78108C01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34DBFBB-7659-4731-8426-21CE1D2DE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14D0D75-60E5-4EC9-A0B4-806D431DA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99ED2F7-9770-47AD-920B-2E622111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D9A5E9C-5D28-467B-AEAD-00D3E2DA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583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08B6A5D-9140-4A43-AAC2-53F4A6B66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7A3DA18-A00E-4D9B-BFF9-DF31354CD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F249649-E6CD-4B87-8185-08565F049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42C8AAF-8C4F-4C58-8428-D76D8E107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96CBD2B-620A-4A63-B1BE-7E408171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367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9A497EF-3210-4901-B486-52F63393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D55375D-49AB-4C3F-9628-68793DC88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A4F6072-535D-4DBC-8308-94393BC9B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58F3D7A-4DCF-4F7E-93A8-07DF9B206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D7803F6-B903-4CA0-8AC1-8FF2327E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84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FF8E481-6F55-411F-8198-C17544E1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6222C05-59DB-4F30-8B27-7A1AD9956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5DCBA9D8-E5E3-4D06-B269-1EFFF1B18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B4EDCBF-298F-44D8-99A2-AE4978F0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9099945-963B-48F3-ACF8-7FD2F40D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34A6678-2AE3-4817-BBB8-6892881D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858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047CCF3-52C8-4238-AD3B-90BC3D2A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A321435-6963-4985-A792-81AD72E3E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CF9FCD2-C1CD-410B-A74B-045D528C5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9E4DA79-13DD-4A7D-B9D7-89D6E91E2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57A10E8E-6746-41D3-B893-FE2122313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D7A91EE3-7165-4897-983A-503BFD79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8AD93CE9-B5F2-43C0-B7B1-D63912F3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1AC093D3-805D-491A-BFDE-16F19B9B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68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41A2A72-DAE1-4CA3-AAC7-ACD145FBD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7C3B9B98-F89A-4A5D-AC3F-4BA22223C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A06365C7-3B2E-434D-B0DA-C75C3F25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240481F0-C39B-4C6A-8081-3B84B7EF5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339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0352C85-0BBF-4596-ABAA-14415A083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BA3875CC-09F4-43EE-8140-04251F66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E2044A73-D8C8-4EE3-B582-578E40A2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154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B7AC160-46DA-4F1B-A724-8B40FEEA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016D797-89F1-486E-9DD9-E10C8F053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0EA2F6D-1B5C-4B6A-8C88-30013F218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541C847-9E5D-4FCD-AA23-432B2AE5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C87D0C9-5312-4AF4-82C1-339F95EE9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F77AFDE-626A-44ED-8A24-AE61A3BE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660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D4DC06-EBEA-4218-A964-B246F082C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FAC1D84A-1974-4D15-BE40-02C8221BC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EC9D51C-57A6-4388-9FFB-5B69DAA13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5AC5095-FFD0-4278-BC36-39A62C6F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3ECA3DA-A6B7-4553-9C8A-B8928E25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4700107-1D04-48A0-B1C9-E1894D296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319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6C4D18DD-12B1-4048-91CC-0819B03F3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F4727C99-0303-482D-BE17-DD97EAE04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69A1641-8EF5-4B6C-8DC5-D2F79F022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D81F-BF3E-472A-99FE-F01E368D5A7E}" type="datetimeFigureOut">
              <a:rPr lang="lv-LV" smtClean="0"/>
              <a:t>09.12.2025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7A90106-BBE4-49B7-A1EE-3CF21C5AF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37A5B8E-34AE-4374-B64B-1EE94AC5D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608B4-3FAF-4C4A-B95F-FA3C976E4B5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094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hyperlink" Target="http://www.nva.gov.l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eures_latvi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eures_latvia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14BA110-C521-4ECD-A10C-43DC8DED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51424"/>
            <a:ext cx="10515600" cy="1384416"/>
          </a:xfrm>
        </p:spPr>
        <p:txBody>
          <a:bodyPr>
            <a:noAutofit/>
          </a:bodyPr>
          <a:lstStyle/>
          <a:p>
            <a:pPr algn="ctr"/>
            <a:r>
              <a:rPr lang="en-GB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Labklājības </a:t>
            </a:r>
            <a:r>
              <a:rPr lang="en-GB" sz="36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ministrijas</a:t>
            </a:r>
            <a: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un </a:t>
            </a:r>
            <a:b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</a:br>
            <a: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Nodarbinātības valsts aģentūras </a:t>
            </a:r>
            <a:r>
              <a:rPr lang="en-GB" sz="36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pasākumu</a:t>
            </a:r>
            <a: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izpilde</a:t>
            </a:r>
            <a:r>
              <a:rPr lang="en-GB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</a:t>
            </a:r>
            <a:b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</a:br>
            <a:b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</a:br>
            <a:r>
              <a:rPr lang="en-GB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“</a:t>
            </a:r>
            <a:r>
              <a:rPr lang="pt-BR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Plān</a:t>
            </a:r>
            <a:r>
              <a:rPr lang="lv-LV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s</a:t>
            </a:r>
            <a:r>
              <a:rPr lang="pt-BR" sz="3600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darbam ar diasporu 2024.–2026. gadam” </a:t>
            </a:r>
            <a:endParaRPr lang="lv-LV" sz="36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1E46BFEC-9638-4A11-A972-0BB105D95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36126" y="6014410"/>
            <a:ext cx="1919748" cy="548022"/>
          </a:xfrm>
        </p:spPr>
        <p:txBody>
          <a:bodyPr/>
          <a:lstStyle/>
          <a:p>
            <a:pPr algn="ctr"/>
            <a:r>
              <a:rPr lang="en-GB" b="0" dirty="0">
                <a:latin typeface="Calibri (Headings)"/>
              </a:rPr>
              <a:t>1</a:t>
            </a:r>
            <a:r>
              <a:rPr lang="lv-LV" b="0" dirty="0">
                <a:latin typeface="Calibri (Headings)"/>
              </a:rPr>
              <a:t>2.</a:t>
            </a:r>
            <a:r>
              <a:rPr lang="en-US" b="0" dirty="0">
                <a:latin typeface="Calibri (Headings)"/>
              </a:rPr>
              <a:t>12.</a:t>
            </a:r>
            <a:r>
              <a:rPr lang="lv-LV" b="0" dirty="0">
                <a:latin typeface="Calibri (Headings)"/>
              </a:rPr>
              <a:t>2025.</a:t>
            </a:r>
          </a:p>
        </p:txBody>
      </p:sp>
      <p:pic>
        <p:nvPicPr>
          <p:cNvPr id="7" name="object 2">
            <a:extLst>
              <a:ext uri="{FF2B5EF4-FFF2-40B4-BE49-F238E27FC236}">
                <a16:creationId xmlns:a16="http://schemas.microsoft.com/office/drawing/2014/main" id="{4A7D6183-F50A-4A69-A335-4D5EEB8E2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0" y="-1"/>
            <a:ext cx="12192000" cy="2673532"/>
          </a:xfrm>
          <a:prstGeom prst="rect">
            <a:avLst/>
          </a:prstGeom>
        </p:spPr>
      </p:pic>
      <p:pic>
        <p:nvPicPr>
          <p:cNvPr id="8" name="Picture 15" descr="Labklājības ministrijas ģerbonis">
            <a:extLst>
              <a:ext uri="{FF2B5EF4-FFF2-40B4-BE49-F238E27FC236}">
                <a16:creationId xmlns:a16="http://schemas.microsoft.com/office/drawing/2014/main" id="{E071D4BA-E979-4DE0-BC27-2621F80AF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0445" y="906885"/>
            <a:ext cx="1991110" cy="1592888"/>
          </a:xfrm>
          <a:prstGeom prst="rect">
            <a:avLst/>
          </a:prstGeom>
        </p:spPr>
      </p:pic>
      <p:pic>
        <p:nvPicPr>
          <p:cNvPr id="9" name="Attēls 8">
            <a:extLst>
              <a:ext uri="{FF2B5EF4-FFF2-40B4-BE49-F238E27FC236}">
                <a16:creationId xmlns:a16="http://schemas.microsoft.com/office/drawing/2014/main" id="{8B5CEEC4-400F-4C01-96AB-629DC10A3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12225" y="6213733"/>
            <a:ext cx="979478" cy="64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2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924" y="447041"/>
            <a:ext cx="8792997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7. Sadarbība informācijas </a:t>
            </a:r>
            <a:b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sagatavošanā un izplatīšanā</a:t>
            </a:r>
            <a:b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2" y="1798320"/>
            <a:ext cx="4880195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8000" b="1" u="sng" spc="-10" dirty="0">
                <a:cs typeface="Arial" panose="020B0604020202020204" pitchFamily="34" charset="0"/>
              </a:rPr>
              <a:t>2024.gads </a:t>
            </a:r>
            <a:endParaRPr lang="en-GB" sz="8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8000" dirty="0">
                <a:effectLst/>
                <a:ea typeface="Times New Roman" panose="02020603050405020304" pitchFamily="18" charset="0"/>
              </a:rPr>
              <a:t>Sadarbībā ar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koordinatoriem tika sniegta informācija par reģionālajām darba iespējām un atbalsta pasākumiem, veicinot koordinētu pieeju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atbalstam</a:t>
            </a:r>
            <a:endParaRPr lang="en-GB" sz="8000" dirty="0">
              <a:effectLst/>
              <a:ea typeface="Times New Roman" panose="02020603050405020304" pitchFamily="18" charset="0"/>
            </a:endParaRPr>
          </a:p>
          <a:p>
            <a:pPr algn="just"/>
            <a:endParaRPr lang="lv-LV" sz="80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lv-LV" sz="8000" dirty="0">
                <a:effectLst/>
                <a:ea typeface="Times New Roman" panose="02020603050405020304" pitchFamily="18" charset="0"/>
              </a:rPr>
              <a:t>NVA nodrošināja prakses vietu Latvijas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valstspiederīgajam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no ASV, demonstrējot diasporas jauniešu interesi iesaistīties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atbalstā un veicinot prasmju integrēšanu Latvijas darba tirgū</a:t>
            </a:r>
            <a:endParaRPr lang="en-GB" sz="8000" dirty="0">
              <a:effectLst/>
              <a:ea typeface="Times New Roman" panose="02020603050405020304" pitchFamily="18" charset="0"/>
            </a:endParaRPr>
          </a:p>
          <a:p>
            <a:pPr algn="just"/>
            <a:endParaRPr lang="en-GB" sz="80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lv-LV" sz="8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Dalība </a:t>
            </a:r>
            <a:r>
              <a:rPr lang="lv-LV" sz="8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remigrācijas</a:t>
            </a:r>
            <a:r>
              <a:rPr lang="lv-LV" sz="8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pasākumā Latgales reģionā</a:t>
            </a:r>
            <a:endParaRPr lang="lv-LV" sz="8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br>
              <a:rPr lang="lv-LV" sz="6000" dirty="0">
                <a:effectLst/>
                <a:ea typeface="Times New Roman" panose="02020603050405020304" pitchFamily="18" charset="0"/>
              </a:rPr>
            </a:br>
            <a:r>
              <a:rPr lang="lv-LV" sz="6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4454" y="1837229"/>
            <a:ext cx="5131233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8000" b="1" u="sng" spc="-10" dirty="0">
                <a:cs typeface="Arial" panose="020B0604020202020204" pitchFamily="34" charset="0"/>
              </a:rPr>
              <a:t>2025.gads</a:t>
            </a:r>
            <a:endParaRPr lang="en-GB" sz="8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8000" dirty="0">
                <a:effectLst/>
                <a:ea typeface="Times New Roman" panose="02020603050405020304" pitchFamily="18" charset="0"/>
              </a:rPr>
              <a:t>Sadarbībā ar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koordinatoriem informācijas apmaiņai par reģionālajām darba iespējām un </a:t>
            </a:r>
            <a:r>
              <a:rPr lang="lv-LV" sz="80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8000" dirty="0">
                <a:effectLst/>
                <a:ea typeface="Times New Roman" panose="02020603050405020304" pitchFamily="18" charset="0"/>
              </a:rPr>
              <a:t> atbalstu, veicinot koordinētu pieeju </a:t>
            </a:r>
            <a:endParaRPr lang="en-GB" sz="80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80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8000" dirty="0">
                <a:effectLst/>
                <a:ea typeface="Calibri" panose="020F0502020204030204" pitchFamily="34" charset="0"/>
              </a:rPr>
              <a:t>NVA nodrošināja prakses vietu Latvijas </a:t>
            </a:r>
            <a:r>
              <a:rPr lang="lv-LV" sz="8000" dirty="0" err="1">
                <a:effectLst/>
                <a:ea typeface="Calibri" panose="020F0502020204030204" pitchFamily="34" charset="0"/>
              </a:rPr>
              <a:t>valstspiederīgajai</a:t>
            </a:r>
            <a:r>
              <a:rPr lang="lv-LV" sz="8000" dirty="0">
                <a:effectLst/>
                <a:ea typeface="Calibri" panose="020F0502020204030204" pitchFamily="34" charset="0"/>
              </a:rPr>
              <a:t> no ASV, demonstrējot diasporas jauniešu interesi iesaistīties </a:t>
            </a:r>
            <a:r>
              <a:rPr lang="lv-LV" sz="8000" dirty="0" err="1">
                <a:effectLst/>
                <a:ea typeface="Calibri" panose="020F0502020204030204" pitchFamily="34" charset="0"/>
              </a:rPr>
              <a:t>remigrācijas</a:t>
            </a:r>
            <a:r>
              <a:rPr lang="lv-LV" sz="8000" dirty="0">
                <a:effectLst/>
                <a:ea typeface="Calibri" panose="020F0502020204030204" pitchFamily="34" charset="0"/>
              </a:rPr>
              <a:t> atbalstā un prasmju integrēšanu Latvijas darba tirgū </a:t>
            </a:r>
            <a:endParaRPr lang="lv-LV" sz="8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25940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979422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2">
            <a:extLst>
              <a:ext uri="{FF2B5EF4-FFF2-40B4-BE49-F238E27FC236}">
                <a16:creationId xmlns:a16="http://schemas.microsoft.com/office/drawing/2014/main" id="{1256445F-B5BC-49CF-B1B5-AABE59C42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97485" y="0"/>
            <a:ext cx="5094515" cy="6858000"/>
            <a:chOff x="5758700" y="0"/>
            <a:chExt cx="5761355" cy="6480175"/>
          </a:xfrm>
        </p:grpSpPr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F528C4F6-D40D-4C63-A248-F792313DCB8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8700" y="0"/>
              <a:ext cx="5761303" cy="6479996"/>
            </a:xfrm>
            <a:prstGeom prst="rect">
              <a:avLst/>
            </a:prstGeom>
          </p:spPr>
        </p:pic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FF2DA36C-F40F-4A5C-AC6C-C4666322C9B9}"/>
                </a:ext>
              </a:extLst>
            </p:cNvPr>
            <p:cNvSpPr/>
            <p:nvPr/>
          </p:nvSpPr>
          <p:spPr>
            <a:xfrm>
              <a:off x="9023348" y="2901525"/>
              <a:ext cx="2496820" cy="2496820"/>
            </a:xfrm>
            <a:custGeom>
              <a:avLst/>
              <a:gdLst/>
              <a:ahLst/>
              <a:cxnLst/>
              <a:rect l="l" t="t" r="r" b="b"/>
              <a:pathLst>
                <a:path w="2496820" h="2496820">
                  <a:moveTo>
                    <a:pt x="2496655" y="0"/>
                  </a:moveTo>
                  <a:lnTo>
                    <a:pt x="0" y="2496655"/>
                  </a:lnTo>
                  <a:lnTo>
                    <a:pt x="1491615" y="2496655"/>
                  </a:lnTo>
                  <a:lnTo>
                    <a:pt x="2496655" y="1491617"/>
                  </a:lnTo>
                  <a:lnTo>
                    <a:pt x="2496655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32E229B6-AD6C-454B-8DE4-4367BD37DA17}"/>
                </a:ext>
              </a:extLst>
            </p:cNvPr>
            <p:cNvSpPr/>
            <p:nvPr/>
          </p:nvSpPr>
          <p:spPr>
            <a:xfrm>
              <a:off x="10002276" y="1910090"/>
              <a:ext cx="1518285" cy="1518285"/>
            </a:xfrm>
            <a:custGeom>
              <a:avLst/>
              <a:gdLst/>
              <a:ahLst/>
              <a:cxnLst/>
              <a:rect l="l" t="t" r="r" b="b"/>
              <a:pathLst>
                <a:path w="1518284" h="1518285">
                  <a:moveTo>
                    <a:pt x="1517728" y="0"/>
                  </a:moveTo>
                  <a:lnTo>
                    <a:pt x="0" y="1517728"/>
                  </a:lnTo>
                  <a:lnTo>
                    <a:pt x="696823" y="1517728"/>
                  </a:lnTo>
                  <a:lnTo>
                    <a:pt x="1517728" y="696823"/>
                  </a:lnTo>
                  <a:lnTo>
                    <a:pt x="151772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1BAD67EF-6404-4916-9449-3C1DB4B1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036" y="1647059"/>
            <a:ext cx="4458178" cy="4023360"/>
          </a:xfrm>
        </p:spPr>
        <p:txBody>
          <a:bodyPr>
            <a:noAutofit/>
          </a:bodyPr>
          <a:lstStyle/>
          <a:p>
            <a:br>
              <a:rPr lang="en-GB" sz="2800" b="1" kern="0" spc="-95" dirty="0">
                <a:solidFill>
                  <a:schemeClr val="bg1"/>
                </a:solidFill>
                <a:cs typeface="Arial"/>
              </a:rPr>
            </a:br>
            <a:r>
              <a:rPr lang="lv-LV" sz="2800" b="1" kern="0" spc="-95" dirty="0">
                <a:solidFill>
                  <a:schemeClr val="bg1"/>
                </a:solidFill>
                <a:cs typeface="Arial"/>
              </a:rPr>
              <a:t>Plāna pasākums Nr.3.1.6.</a:t>
            </a:r>
            <a:br>
              <a:rPr lang="lv-LV" sz="2800" b="1" kern="0" spc="-95" dirty="0">
                <a:solidFill>
                  <a:schemeClr val="bg1"/>
                </a:solidFill>
                <a:cs typeface="Arial"/>
              </a:rPr>
            </a:br>
            <a:br>
              <a:rPr lang="lv-LV" sz="2800" b="1" kern="0" spc="-95" dirty="0">
                <a:solidFill>
                  <a:schemeClr val="bg1"/>
                </a:solidFill>
                <a:cs typeface="Arial"/>
              </a:rPr>
            </a:br>
            <a:r>
              <a:rPr lang="lv-LV" sz="2800" dirty="0">
                <a:solidFill>
                  <a:schemeClr val="bg1"/>
                </a:solidFill>
              </a:rPr>
              <a:t>Diasporas iesaiste sociālās uzņēmējdarbības veicināšanā Latvijā, investīciju piesaistē un Latvijas sociālo uzņēmumu starptautiskās atpazīstamības veicināšanā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br>
              <a:rPr lang="en-GB" sz="2800" b="1" spc="-10" dirty="0">
                <a:solidFill>
                  <a:schemeClr val="bg1"/>
                </a:solidFill>
                <a:cs typeface="Arial" panose="020B0604020202020204" pitchFamily="34" charset="0"/>
              </a:rPr>
            </a:br>
            <a:br>
              <a:rPr lang="en-GB" sz="2800" b="1" spc="-10" dirty="0">
                <a:solidFill>
                  <a:schemeClr val="bg1"/>
                </a:solidFill>
                <a:cs typeface="Arial" panose="020B0604020202020204" pitchFamily="34" charset="0"/>
              </a:rPr>
            </a:br>
            <a:br>
              <a:rPr lang="en-GB" sz="2800" b="1" spc="-10" dirty="0">
                <a:solidFill>
                  <a:schemeClr val="bg1"/>
                </a:solidFill>
                <a:cs typeface="Arial" panose="020B0604020202020204" pitchFamily="34" charset="0"/>
              </a:rPr>
            </a:br>
            <a:endParaRPr lang="lv-LV" sz="2800" dirty="0">
              <a:solidFill>
                <a:schemeClr val="bg1"/>
              </a:solidFill>
              <a:latin typeface="Calibri (Headings)"/>
            </a:endParaRP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F9EC65B-067F-4718-AC61-F9272FCD0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490" y="1722118"/>
            <a:ext cx="6232849" cy="4993008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Izveidots regulārs informācijas apmaiņas kanāls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ar diasporas organizācijām par sociālās uzņēmējdarbības iespējām, likumdošanas prasībām un pieejamajiem resursiem, sociālo uzņēmumu piemēriem un vajadzībām</a:t>
            </a:r>
          </a:p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Organizēti informatīvie pasākumi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(semināri, darbnīcas, apmācības) gan diasporas pārstāvjiem, kuri ir ieinteresēti sociālajā uzņēmējdarbībā, gan arī vietējiem uzņēmumiem, kas vēlas sadarboties ar diasporu</a:t>
            </a:r>
          </a:p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Īstenoti starptautiskās pieredzes apmaiņas un labas prakses pasākumi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par sociālo uzņēmējdarbību un diasporas iesaisti tajā</a:t>
            </a:r>
          </a:p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Izstrādāti priekšlikumi finanšu atbalsta sniegšanai, </a:t>
            </a:r>
            <a:r>
              <a:rPr lang="lv-LV" sz="2400" dirty="0">
                <a:solidFill>
                  <a:schemeClr val="accent6">
                    <a:lumMod val="75000"/>
                  </a:schemeClr>
                </a:solidFill>
                <a:cs typeface="Calibri" panose="020F0502020204030204" pitchFamily="34" charset="0"/>
              </a:rPr>
              <a:t>kas veicina investīcijas sociālajos uzņēmumos, kuros iesaistās diaspora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sz="2400" spc="-10" dirty="0">
                <a:cs typeface="Arial" panose="020B0604020202020204" pitchFamily="34" charset="0"/>
              </a:rPr>
              <a:t>____________________________________________________________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lv-LV" sz="2400" spc="-10" dirty="0">
                <a:cs typeface="Arial" panose="020B0604020202020204" pitchFamily="34" charset="0"/>
              </a:rPr>
              <a:t>Grozījumi Sociālā uzņēmuma likumā iesniegti Saeimā (atļaut daļēju peļņas sadali, lai veicinātu privāto investoru interesi)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lv-LV" sz="2400" spc="-10" dirty="0">
                <a:cs typeface="Arial" panose="020B0604020202020204" pitchFamily="34" charset="0"/>
              </a:rPr>
              <a:t>Plānotas sociālās uzņēmējdarbības ekosistēmas stiprināšanas aktivitātes (Sociālās ekonomikas plāna ietvaros)</a:t>
            </a:r>
            <a:endParaRPr lang="en-GB" sz="2400" spc="-10" dirty="0">
              <a:cs typeface="Arial" panose="020B0604020202020204" pitchFamily="34" charset="0"/>
            </a:endParaRPr>
          </a:p>
          <a:p>
            <a:endParaRPr lang="lv-LV" dirty="0"/>
          </a:p>
        </p:txBody>
      </p:sp>
      <p:pic>
        <p:nvPicPr>
          <p:cNvPr id="11" name="object 6" descr="Labklājības ministrijas ģerbonis">
            <a:extLst>
              <a:ext uri="{FF2B5EF4-FFF2-40B4-BE49-F238E27FC236}">
                <a16:creationId xmlns:a16="http://schemas.microsoft.com/office/drawing/2014/main" id="{630258B1-F9B3-4578-AB37-7440FA6A0A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2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2832593-190C-4615-802D-15B67C4E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588" y="4117409"/>
            <a:ext cx="7716644" cy="797415"/>
          </a:xfrm>
        </p:spPr>
        <p:txBody>
          <a:bodyPr>
            <a:normAutofit/>
          </a:bodyPr>
          <a:lstStyle/>
          <a:p>
            <a:pPr algn="ctr"/>
            <a:r>
              <a:rPr kumimoji="0" lang="en-GB" sz="4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 (Headings)"/>
                <a:cs typeface="Roboto"/>
              </a:rPr>
              <a:t>P</a:t>
            </a:r>
            <a:r>
              <a:rPr kumimoji="0" lang="lv-LV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 (Headings)"/>
                <a:cs typeface="Roboto"/>
              </a:rPr>
              <a:t>aldies</a:t>
            </a:r>
            <a:r>
              <a:rPr kumimoji="0" lang="lv-LV" sz="4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 (Headings)"/>
                <a:cs typeface="Roboto"/>
              </a:rPr>
              <a:t>!</a:t>
            </a:r>
            <a:endParaRPr lang="lv-LV" sz="44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9A7A0B4-1AEA-4598-B713-260D921D0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0868" y="5438775"/>
            <a:ext cx="3290085" cy="717062"/>
          </a:xfrm>
        </p:spPr>
        <p:txBody>
          <a:bodyPr>
            <a:norm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sv-SE" sz="2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www.lm.gov.lv</a:t>
            </a:r>
            <a:endParaRPr lang="lv-LV" sz="2800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sv-SE" sz="2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sz="2800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lv-LV" sz="2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www.nva.gov.lv</a:t>
            </a:r>
            <a:endParaRPr lang="sv-S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709CBF7E-489A-4957-AEBF-2D46479A4E8E}"/>
              </a:ext>
            </a:extLst>
          </p:cNvPr>
          <p:cNvGrpSpPr/>
          <p:nvPr/>
        </p:nvGrpSpPr>
        <p:grpSpPr>
          <a:xfrm>
            <a:off x="0" y="0"/>
            <a:ext cx="12192000" cy="4683760"/>
            <a:chOff x="0" y="0"/>
            <a:chExt cx="11520170" cy="4683760"/>
          </a:xfrm>
        </p:grpSpPr>
        <p:pic>
          <p:nvPicPr>
            <p:cNvPr id="5" name="object 4">
              <a:extLst>
                <a:ext uri="{FF2B5EF4-FFF2-40B4-BE49-F238E27FC236}">
                  <a16:creationId xmlns:a16="http://schemas.microsoft.com/office/drawing/2014/main" id="{4C9F8896-742A-4093-B07E-4CAE6A1CFA8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11520004" cy="2074024"/>
            </a:xfrm>
            <a:prstGeom prst="rect">
              <a:avLst/>
            </a:prstGeom>
          </p:spPr>
        </p:pic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1207B240-08DD-4FDC-916E-C9C103E922A5}"/>
                </a:ext>
              </a:extLst>
            </p:cNvPr>
            <p:cNvSpPr/>
            <p:nvPr/>
          </p:nvSpPr>
          <p:spPr>
            <a:xfrm>
              <a:off x="0" y="799554"/>
              <a:ext cx="3884295" cy="3884295"/>
            </a:xfrm>
            <a:custGeom>
              <a:avLst/>
              <a:gdLst/>
              <a:ahLst/>
              <a:cxnLst/>
              <a:rect l="l" t="t" r="r" b="b"/>
              <a:pathLst>
                <a:path w="3884295" h="3884295">
                  <a:moveTo>
                    <a:pt x="3884108" y="0"/>
                  </a:moveTo>
                  <a:lnTo>
                    <a:pt x="2392480" y="0"/>
                  </a:lnTo>
                  <a:lnTo>
                    <a:pt x="0" y="2392480"/>
                  </a:lnTo>
                  <a:lnTo>
                    <a:pt x="0" y="3884096"/>
                  </a:lnTo>
                  <a:lnTo>
                    <a:pt x="3884108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691D0297-3859-4071-92D1-48C8EC23653F}"/>
                </a:ext>
              </a:extLst>
            </p:cNvPr>
            <p:cNvSpPr/>
            <p:nvPr/>
          </p:nvSpPr>
          <p:spPr>
            <a:xfrm>
              <a:off x="98785" y="359234"/>
              <a:ext cx="2311400" cy="1718310"/>
            </a:xfrm>
            <a:custGeom>
              <a:avLst/>
              <a:gdLst/>
              <a:ahLst/>
              <a:cxnLst/>
              <a:rect l="l" t="t" r="r" b="b"/>
              <a:pathLst>
                <a:path w="2311400" h="1718310">
                  <a:moveTo>
                    <a:pt x="2311298" y="0"/>
                  </a:moveTo>
                  <a:lnTo>
                    <a:pt x="1717700" y="0"/>
                  </a:lnTo>
                  <a:lnTo>
                    <a:pt x="0" y="1717700"/>
                  </a:lnTo>
                  <a:lnTo>
                    <a:pt x="593585" y="1717700"/>
                  </a:lnTo>
                  <a:lnTo>
                    <a:pt x="231129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7" descr="Labklājības ministrijas ģerbonis">
              <a:extLst>
                <a:ext uri="{FF2B5EF4-FFF2-40B4-BE49-F238E27FC236}">
                  <a16:creationId xmlns:a16="http://schemas.microsoft.com/office/drawing/2014/main" id="{6BB31452-7E33-41C9-B958-6B8D22E83C0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41264" y="2074032"/>
              <a:ext cx="1237475" cy="1519427"/>
            </a:xfrm>
            <a:prstGeom prst="rect">
              <a:avLst/>
            </a:prstGeom>
          </p:spPr>
        </p:pic>
      </p:grpSp>
      <p:grpSp>
        <p:nvGrpSpPr>
          <p:cNvPr id="11" name="object 7">
            <a:extLst>
              <a:ext uri="{FF2B5EF4-FFF2-40B4-BE49-F238E27FC236}">
                <a16:creationId xmlns:a16="http://schemas.microsoft.com/office/drawing/2014/main" id="{4C8C0F6A-0EC6-4D4A-8EB5-4F4A91410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227546"/>
            <a:ext cx="1350327" cy="615850"/>
            <a:chOff x="10042955" y="6032496"/>
            <a:chExt cx="962025" cy="447675"/>
          </a:xfrm>
        </p:grpSpPr>
        <p:sp>
          <p:nvSpPr>
            <p:cNvPr id="12" name="object 8">
              <a:extLst>
                <a:ext uri="{FF2B5EF4-FFF2-40B4-BE49-F238E27FC236}">
                  <a16:creationId xmlns:a16="http://schemas.microsoft.com/office/drawing/2014/main" id="{6A18CC4E-B05E-460A-A4FB-F9DCE2DD0CA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F5B68FA3-1AF2-4644-8310-D06F8B66686E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0">
              <a:extLst>
                <a:ext uri="{FF2B5EF4-FFF2-40B4-BE49-F238E27FC236}">
                  <a16:creationId xmlns:a16="http://schemas.microsoft.com/office/drawing/2014/main" id="{471F2A20-7E43-427B-88F9-2328C7E57C3B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930087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2">
            <a:extLst>
              <a:ext uri="{FF2B5EF4-FFF2-40B4-BE49-F238E27FC236}">
                <a16:creationId xmlns:a16="http://schemas.microsoft.com/office/drawing/2014/main" id="{1256445F-B5BC-49CF-B1B5-AABE59C42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97485" y="0"/>
            <a:ext cx="5094515" cy="6858000"/>
            <a:chOff x="5758700" y="0"/>
            <a:chExt cx="5761355" cy="6480175"/>
          </a:xfrm>
        </p:grpSpPr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F528C4F6-D40D-4C63-A248-F792313DCB8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8700" y="0"/>
              <a:ext cx="5761303" cy="6479996"/>
            </a:xfrm>
            <a:prstGeom prst="rect">
              <a:avLst/>
            </a:prstGeom>
          </p:spPr>
        </p:pic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FF2DA36C-F40F-4A5C-AC6C-C4666322C9B9}"/>
                </a:ext>
              </a:extLst>
            </p:cNvPr>
            <p:cNvSpPr/>
            <p:nvPr/>
          </p:nvSpPr>
          <p:spPr>
            <a:xfrm>
              <a:off x="9023348" y="2901525"/>
              <a:ext cx="2496820" cy="2496820"/>
            </a:xfrm>
            <a:custGeom>
              <a:avLst/>
              <a:gdLst/>
              <a:ahLst/>
              <a:cxnLst/>
              <a:rect l="l" t="t" r="r" b="b"/>
              <a:pathLst>
                <a:path w="2496820" h="2496820">
                  <a:moveTo>
                    <a:pt x="2496655" y="0"/>
                  </a:moveTo>
                  <a:lnTo>
                    <a:pt x="0" y="2496655"/>
                  </a:lnTo>
                  <a:lnTo>
                    <a:pt x="1491615" y="2496655"/>
                  </a:lnTo>
                  <a:lnTo>
                    <a:pt x="2496655" y="1491617"/>
                  </a:lnTo>
                  <a:lnTo>
                    <a:pt x="2496655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32E229B6-AD6C-454B-8DE4-4367BD37DA17}"/>
                </a:ext>
              </a:extLst>
            </p:cNvPr>
            <p:cNvSpPr/>
            <p:nvPr/>
          </p:nvSpPr>
          <p:spPr>
            <a:xfrm>
              <a:off x="10002276" y="1910090"/>
              <a:ext cx="1518285" cy="1518285"/>
            </a:xfrm>
            <a:custGeom>
              <a:avLst/>
              <a:gdLst/>
              <a:ahLst/>
              <a:cxnLst/>
              <a:rect l="l" t="t" r="r" b="b"/>
              <a:pathLst>
                <a:path w="1518284" h="1518285">
                  <a:moveTo>
                    <a:pt x="1517728" y="0"/>
                  </a:moveTo>
                  <a:lnTo>
                    <a:pt x="0" y="1517728"/>
                  </a:lnTo>
                  <a:lnTo>
                    <a:pt x="696823" y="1517728"/>
                  </a:lnTo>
                  <a:lnTo>
                    <a:pt x="1517728" y="696823"/>
                  </a:lnTo>
                  <a:lnTo>
                    <a:pt x="151772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1BAD67EF-6404-4916-9449-3C1DB4B1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608" y="771570"/>
            <a:ext cx="3973856" cy="1495710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solidFill>
                  <a:schemeClr val="bg1"/>
                </a:solidFill>
                <a:latin typeface="Calibri (Headings)"/>
              </a:rPr>
              <a:t>LM</a:t>
            </a:r>
            <a:r>
              <a:rPr lang="lv-LV" sz="4000" dirty="0">
                <a:solidFill>
                  <a:schemeClr val="bg1"/>
                </a:solidFill>
                <a:latin typeface="Calibri (Headings)"/>
              </a:rPr>
              <a:t>/NVA</a:t>
            </a:r>
            <a:r>
              <a:rPr lang="en-GB" sz="4000" dirty="0">
                <a:solidFill>
                  <a:schemeClr val="bg1"/>
                </a:solidFill>
                <a:latin typeface="Calibri (Headings)"/>
              </a:rPr>
              <a:t> </a:t>
            </a:r>
            <a:r>
              <a:rPr lang="en-GB" sz="4000" dirty="0" err="1">
                <a:solidFill>
                  <a:schemeClr val="bg1"/>
                </a:solidFill>
                <a:latin typeface="Calibri (Headings)"/>
              </a:rPr>
              <a:t>atbildības</a:t>
            </a:r>
            <a:r>
              <a:rPr lang="en-GB" sz="4000" dirty="0">
                <a:solidFill>
                  <a:schemeClr val="bg1"/>
                </a:solidFill>
                <a:latin typeface="Calibri (Headings)"/>
              </a:rPr>
              <a:t> </a:t>
            </a:r>
            <a:r>
              <a:rPr lang="en-GB" sz="4000" dirty="0" err="1">
                <a:solidFill>
                  <a:schemeClr val="bg1"/>
                </a:solidFill>
                <a:latin typeface="Calibri (Headings)"/>
              </a:rPr>
              <a:t>pasākumi</a:t>
            </a:r>
            <a:endParaRPr lang="lv-LV" sz="4000" dirty="0">
              <a:solidFill>
                <a:schemeClr val="bg1"/>
              </a:solidFill>
              <a:latin typeface="Calibri (Headings)"/>
            </a:endParaRP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F9EC65B-067F-4718-AC61-F9272FCD0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9836" y="2326192"/>
            <a:ext cx="6232849" cy="3250643"/>
          </a:xfrm>
        </p:spPr>
        <p:txBody>
          <a:bodyPr>
            <a:normAutofit fontScale="47500" lnSpcReduction="20000"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4400" b="0" i="0" dirty="0">
                <a:effectLst/>
              </a:rPr>
              <a:t>Sniegt informāciju par potenciālajiem </a:t>
            </a:r>
            <a:r>
              <a:rPr lang="lv-LV" sz="4400" b="0" i="0" dirty="0" err="1">
                <a:effectLst/>
              </a:rPr>
              <a:t>remigrantiem</a:t>
            </a:r>
            <a:r>
              <a:rPr lang="lv-LV" sz="4400" b="0" i="0" dirty="0">
                <a:effectLst/>
              </a:rPr>
              <a:t> aktuālajiem nodarbinātības un citiem ar atgriešanos saistītajiem jautājumiem</a:t>
            </a:r>
            <a:r>
              <a:rPr lang="en-GB" sz="4400" b="0" i="0" dirty="0">
                <a:effectLst/>
              </a:rPr>
              <a:t> </a:t>
            </a:r>
            <a:r>
              <a:rPr lang="lv-LV" sz="4400" b="0" i="0" dirty="0">
                <a:effectLst/>
              </a:rPr>
              <a:t>(Nr. 4.1.1.)</a:t>
            </a:r>
            <a:endParaRPr lang="en-GB" sz="6000" b="1" spc="-10" dirty="0"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4400" b="0" i="0" dirty="0">
                <a:effectLst/>
              </a:rPr>
              <a:t>Diasporas iesaiste sociālās uzņēmējdarbības veicināšanā Latvijā, investīciju piesaistē un Latvijas sociālo uzņēmumu starptautiskās atpazīstamības veicināšanā</a:t>
            </a:r>
            <a:r>
              <a:rPr lang="en-GB" sz="4400" b="0" i="0" dirty="0">
                <a:effectLst/>
              </a:rPr>
              <a:t> </a:t>
            </a:r>
            <a:r>
              <a:rPr lang="lv-LV" sz="4400" b="0" i="0" dirty="0">
                <a:effectLst/>
              </a:rPr>
              <a:t>(Nr. 3.1.6.)</a:t>
            </a:r>
            <a:endParaRPr lang="en-GB" sz="6000" b="1" spc="-10" dirty="0"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lv-LV" sz="4400" b="1" kern="0" spc="-95" dirty="0">
              <a:solidFill>
                <a:schemeClr val="accent6">
                  <a:lumMod val="50000"/>
                </a:schemeClr>
              </a:solidFill>
              <a:latin typeface="Calibri (Headings)"/>
              <a:cs typeface="Arial"/>
            </a:endParaRPr>
          </a:p>
          <a:p>
            <a:pPr>
              <a:lnSpc>
                <a:spcPct val="150000"/>
              </a:lnSpc>
            </a:pPr>
            <a:endParaRPr lang="en-GB" sz="1800" spc="-10" dirty="0">
              <a:latin typeface="Calibri (Headings)"/>
              <a:cs typeface="Arial" panose="020B0604020202020204" pitchFamily="34" charset="0"/>
            </a:endParaRPr>
          </a:p>
          <a:p>
            <a:endParaRPr lang="lv-LV" dirty="0"/>
          </a:p>
        </p:txBody>
      </p:sp>
      <p:pic>
        <p:nvPicPr>
          <p:cNvPr id="11" name="object 6" descr="Labklājības ministrijas ģerbonis">
            <a:extLst>
              <a:ext uri="{FF2B5EF4-FFF2-40B4-BE49-F238E27FC236}">
                <a16:creationId xmlns:a16="http://schemas.microsoft.com/office/drawing/2014/main" id="{630258B1-F9B3-4578-AB37-7440FA6A0A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57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2">
            <a:extLst>
              <a:ext uri="{FF2B5EF4-FFF2-40B4-BE49-F238E27FC236}">
                <a16:creationId xmlns:a16="http://schemas.microsoft.com/office/drawing/2014/main" id="{1256445F-B5BC-49CF-B1B5-AABE59C42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97485" y="0"/>
            <a:ext cx="5094515" cy="6858000"/>
            <a:chOff x="5758700" y="0"/>
            <a:chExt cx="5761355" cy="6480175"/>
          </a:xfrm>
        </p:grpSpPr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F528C4F6-D40D-4C63-A248-F792313DCB8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8700" y="0"/>
              <a:ext cx="5761303" cy="6479996"/>
            </a:xfrm>
            <a:prstGeom prst="rect">
              <a:avLst/>
            </a:prstGeom>
          </p:spPr>
        </p:pic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FF2DA36C-F40F-4A5C-AC6C-C4666322C9B9}"/>
                </a:ext>
              </a:extLst>
            </p:cNvPr>
            <p:cNvSpPr/>
            <p:nvPr/>
          </p:nvSpPr>
          <p:spPr>
            <a:xfrm>
              <a:off x="9023348" y="2901525"/>
              <a:ext cx="2496820" cy="2496820"/>
            </a:xfrm>
            <a:custGeom>
              <a:avLst/>
              <a:gdLst/>
              <a:ahLst/>
              <a:cxnLst/>
              <a:rect l="l" t="t" r="r" b="b"/>
              <a:pathLst>
                <a:path w="2496820" h="2496820">
                  <a:moveTo>
                    <a:pt x="2496655" y="0"/>
                  </a:moveTo>
                  <a:lnTo>
                    <a:pt x="0" y="2496655"/>
                  </a:lnTo>
                  <a:lnTo>
                    <a:pt x="1491615" y="2496655"/>
                  </a:lnTo>
                  <a:lnTo>
                    <a:pt x="2496655" y="1491617"/>
                  </a:lnTo>
                  <a:lnTo>
                    <a:pt x="2496655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32E229B6-AD6C-454B-8DE4-4367BD37DA17}"/>
                </a:ext>
              </a:extLst>
            </p:cNvPr>
            <p:cNvSpPr/>
            <p:nvPr/>
          </p:nvSpPr>
          <p:spPr>
            <a:xfrm>
              <a:off x="10002276" y="1910090"/>
              <a:ext cx="1518285" cy="1518285"/>
            </a:xfrm>
            <a:custGeom>
              <a:avLst/>
              <a:gdLst/>
              <a:ahLst/>
              <a:cxnLst/>
              <a:rect l="l" t="t" r="r" b="b"/>
              <a:pathLst>
                <a:path w="1518284" h="1518285">
                  <a:moveTo>
                    <a:pt x="1517728" y="0"/>
                  </a:moveTo>
                  <a:lnTo>
                    <a:pt x="0" y="1517728"/>
                  </a:lnTo>
                  <a:lnTo>
                    <a:pt x="696823" y="1517728"/>
                  </a:lnTo>
                  <a:lnTo>
                    <a:pt x="1517728" y="696823"/>
                  </a:lnTo>
                  <a:lnTo>
                    <a:pt x="151772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1BAD67EF-6404-4916-9449-3C1DB4B1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630" y="1689734"/>
            <a:ext cx="4458178" cy="4023360"/>
          </a:xfrm>
        </p:spPr>
        <p:txBody>
          <a:bodyPr>
            <a:noAutofit/>
          </a:bodyPr>
          <a:lstStyle/>
          <a:p>
            <a:br>
              <a:rPr lang="en-GB" sz="3200" b="1" kern="0" spc="-95" dirty="0">
                <a:solidFill>
                  <a:schemeClr val="bg1"/>
                </a:solidFill>
                <a:cs typeface="Arial"/>
              </a:rPr>
            </a:br>
            <a:r>
              <a:rPr lang="lv-LV" sz="3200" b="1" kern="0" spc="-95" dirty="0">
                <a:solidFill>
                  <a:schemeClr val="bg1"/>
                </a:solidFill>
                <a:cs typeface="Arial"/>
              </a:rPr>
              <a:t>Plāna pasākums Nr.4.1.1.</a:t>
            </a:r>
            <a:br>
              <a:rPr lang="lv-LV" sz="3200" b="1" kern="0" spc="-95" dirty="0">
                <a:solidFill>
                  <a:schemeClr val="bg1"/>
                </a:solidFill>
                <a:cs typeface="Arial"/>
              </a:rPr>
            </a:br>
            <a:br>
              <a:rPr lang="lv-LV" sz="3200" b="1" kern="0" spc="-95" dirty="0">
                <a:solidFill>
                  <a:schemeClr val="bg1"/>
                </a:solidFill>
                <a:cs typeface="Arial"/>
              </a:rPr>
            </a:br>
            <a:r>
              <a:rPr lang="lv-LV" sz="3200" b="1" kern="0" spc="-95" dirty="0">
                <a:solidFill>
                  <a:schemeClr val="bg1"/>
                </a:solidFill>
                <a:cs typeface="Arial"/>
              </a:rPr>
              <a:t>Sniegt i</a:t>
            </a:r>
            <a:r>
              <a:rPr lang="lv-LV" sz="3200" b="1" i="0" dirty="0">
                <a:solidFill>
                  <a:schemeClr val="bg1"/>
                </a:solidFill>
                <a:effectLst/>
              </a:rPr>
              <a:t>nformāciju</a:t>
            </a:r>
            <a:r>
              <a:rPr lang="en-GB" sz="3200" b="1" i="0" dirty="0">
                <a:solidFill>
                  <a:schemeClr val="bg1"/>
                </a:solidFill>
                <a:effectLst/>
              </a:rPr>
              <a:t> </a:t>
            </a:r>
            <a:r>
              <a:rPr lang="lv-LV" sz="3200" b="1" i="0" dirty="0">
                <a:solidFill>
                  <a:schemeClr val="bg1"/>
                </a:solidFill>
                <a:effectLst/>
              </a:rPr>
              <a:t>par potenciālajiem </a:t>
            </a:r>
            <a:r>
              <a:rPr lang="lv-LV" sz="3200" b="1" i="0" dirty="0" err="1">
                <a:solidFill>
                  <a:schemeClr val="bg1"/>
                </a:solidFill>
                <a:effectLst/>
              </a:rPr>
              <a:t>remigrantiem</a:t>
            </a:r>
            <a:r>
              <a:rPr lang="lv-LV" sz="3200" b="1" i="0" dirty="0">
                <a:solidFill>
                  <a:schemeClr val="bg1"/>
                </a:solidFill>
                <a:effectLst/>
              </a:rPr>
              <a:t> aktuālajiem nodarbinātības un citiem ar atgriešanos saistītajiem jautājumiem</a:t>
            </a:r>
            <a:r>
              <a:rPr lang="en-GB" sz="3200" b="1" i="0" dirty="0">
                <a:solidFill>
                  <a:schemeClr val="bg1"/>
                </a:solidFill>
                <a:effectLst/>
              </a:rPr>
              <a:t> </a:t>
            </a:r>
            <a:br>
              <a:rPr lang="en-GB" sz="3200" b="1" spc="-1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</a:br>
            <a:br>
              <a:rPr lang="en-GB" sz="3200" b="1" spc="-1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lv-LV" sz="3200" dirty="0">
              <a:solidFill>
                <a:schemeClr val="bg1"/>
              </a:solidFill>
              <a:latin typeface="Calibri (Headings)"/>
            </a:endParaRP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F9EC65B-067F-4718-AC61-F9272FCD0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8886" y="1766786"/>
            <a:ext cx="6232849" cy="4737370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Darba un karjeras dienas Latvijā, t</a:t>
            </a: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.sk.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Eiropas darba dienu platformā</a:t>
            </a:r>
          </a:p>
          <a:p>
            <a:pPr marL="342900" lvl="0" indent="-342900" algn="just">
              <a:lnSpc>
                <a:spcPct val="120000"/>
              </a:lnSpc>
              <a:spcBef>
                <a:spcPts val="975"/>
              </a:spcBef>
              <a:buFont typeface="+mj-lt"/>
              <a:buAutoNum type="arabicPeriod"/>
            </a:pP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lv-LV" sz="2600" b="1" dirty="0" err="1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nformācijas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izplatīšana</a:t>
            </a: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00" b="1" dirty="0" err="1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diasporai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sociālā tīkla </a:t>
            </a:r>
            <a:r>
              <a:rPr lang="lv-LV" sz="2600" b="1" dirty="0" err="1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kontā EURES Latvia</a:t>
            </a:r>
          </a:p>
          <a:p>
            <a:pPr marL="342900" lvl="0" indent="-342900" algn="just">
              <a:lnSpc>
                <a:spcPct val="120000"/>
              </a:lnSpc>
              <a:spcBef>
                <a:spcPts val="975"/>
              </a:spcBef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NVA mājaslapas sadaļas "Vēlies atgriezties Latvijā?“</a:t>
            </a: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pilnveide</a:t>
            </a:r>
          </a:p>
          <a:p>
            <a:pPr marL="342900" lvl="0" indent="-342900" algn="just">
              <a:lnSpc>
                <a:spcPct val="120000"/>
              </a:lnSpc>
              <a:spcBef>
                <a:spcPts val="975"/>
              </a:spcBef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EURES konsultācijas t.sk. tiešsaistē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NVA CV un vakanču portāla uzlabošana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NVA pārstāvniecība latviešu diasporas</a:t>
            </a: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organizāciju, Pārstāvniecību pasākumos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Sadarbība ar valsts un pašvaldību institūcijām, kā arī privātajiem sadarbības partneriem</a:t>
            </a:r>
            <a:r>
              <a:rPr lang="en-GB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6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informācijas sagatavošanā un izplatīšanā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6000" b="1" spc="-10" dirty="0"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lv-LV" sz="4400" b="1" kern="0" spc="-95" dirty="0">
              <a:solidFill>
                <a:schemeClr val="accent6">
                  <a:lumMod val="50000"/>
                </a:schemeClr>
              </a:solidFill>
              <a:latin typeface="Calibri (Headings)"/>
              <a:cs typeface="Arial"/>
            </a:endParaRPr>
          </a:p>
          <a:p>
            <a:pPr>
              <a:lnSpc>
                <a:spcPct val="150000"/>
              </a:lnSpc>
            </a:pPr>
            <a:endParaRPr lang="en-GB" sz="1800" spc="-10" dirty="0">
              <a:latin typeface="Calibri (Headings)"/>
              <a:cs typeface="Arial" panose="020B0604020202020204" pitchFamily="34" charset="0"/>
            </a:endParaRPr>
          </a:p>
          <a:p>
            <a:endParaRPr lang="lv-LV" dirty="0"/>
          </a:p>
        </p:txBody>
      </p:sp>
      <p:pic>
        <p:nvPicPr>
          <p:cNvPr id="11" name="object 6" descr="Labklājības ministrijas ģerbonis">
            <a:extLst>
              <a:ext uri="{FF2B5EF4-FFF2-40B4-BE49-F238E27FC236}">
                <a16:creationId xmlns:a16="http://schemas.microsoft.com/office/drawing/2014/main" id="{630258B1-F9B3-4578-AB37-7440FA6A0A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869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4" y="447041"/>
            <a:ext cx="9058275" cy="1469072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1. Darba un karjeras dienas Latvijā, </a:t>
            </a:r>
            <a:br>
              <a:rPr lang="en-GB" sz="36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GB" sz="36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.sk.</a:t>
            </a:r>
            <a:r>
              <a:rPr lang="lv-LV" sz="36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, Eiropas darba dienu platformā</a:t>
            </a: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2" y="1942250"/>
            <a:ext cx="4880195" cy="4694555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5500" b="1" u="sng" spc="-10" dirty="0">
                <a:latin typeface="Calibri (Headings)"/>
                <a:cs typeface="Arial" panose="020B0604020202020204" pitchFamily="34" charset="0"/>
              </a:rPr>
              <a:t>2024.gads (05.11.</a:t>
            </a:r>
            <a:r>
              <a:rPr lang="lv-LV" sz="5500" b="1" u="sng" spc="-10" dirty="0">
                <a:latin typeface="Calibri (Headings)"/>
                <a:cs typeface="Arial" panose="020B0604020202020204" pitchFamily="34" charset="0"/>
              </a:rPr>
              <a:t>20</a:t>
            </a:r>
            <a:r>
              <a:rPr lang="en-GB" sz="5500" b="1" u="sng" spc="-10" dirty="0">
                <a:latin typeface="Calibri (Headings)"/>
                <a:cs typeface="Arial" panose="020B0604020202020204" pitchFamily="34" charset="0"/>
              </a:rPr>
              <a:t>24.)</a:t>
            </a:r>
          </a:p>
          <a:p>
            <a:pPr>
              <a:lnSpc>
                <a:spcPct val="120000"/>
              </a:lnSpc>
            </a:pPr>
            <a:r>
              <a:rPr lang="en-GB" sz="5500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v-LV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latformā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55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europeanjobdays.eu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norisinājās tiešsaistes darba gadatirgus “Darba un karjeras dienas Latvijā”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tajā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piedalījās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lv-LV" sz="5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31 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Latvijas darba devējs</a:t>
            </a: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Piedāvā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tas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5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467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vakances</a:t>
            </a: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Pla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tformā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reģistrējās </a:t>
            </a:r>
            <a:r>
              <a:rPr lang="lv-LV" sz="5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588 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darba meklētāji no Latvijas un ārvalstīm</a:t>
            </a: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5500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v-LV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asākumu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apmeklēja </a:t>
            </a:r>
            <a:r>
              <a:rPr lang="lv-LV" sz="5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37 968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unikālie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lietotāji</a:t>
            </a: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Tiešsaistē notika </a:t>
            </a:r>
            <a:r>
              <a:rPr lang="lv-LV" sz="5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23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darba intervijas </a:t>
            </a: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2048" y="1942250"/>
            <a:ext cx="5131233" cy="4694555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5500" b="1" u="sng" spc="-10" dirty="0">
                <a:cs typeface="Arial" panose="020B0604020202020204" pitchFamily="34" charset="0"/>
              </a:rPr>
              <a:t>2025.gads (09.10.</a:t>
            </a:r>
            <a:r>
              <a:rPr lang="lv-LV" sz="5500" b="1" u="sng" spc="-10" dirty="0">
                <a:cs typeface="Arial" panose="020B0604020202020204" pitchFamily="34" charset="0"/>
              </a:rPr>
              <a:t>20</a:t>
            </a:r>
            <a:r>
              <a:rPr lang="en-GB" sz="5500" b="1" u="sng" spc="-10" dirty="0">
                <a:cs typeface="Arial" panose="020B0604020202020204" pitchFamily="34" charset="0"/>
              </a:rPr>
              <a:t>25.)</a:t>
            </a:r>
          </a:p>
          <a:p>
            <a:pPr>
              <a:lnSpc>
                <a:spcPct val="120000"/>
              </a:lnSpc>
            </a:pPr>
            <a:r>
              <a:rPr lang="en-GB" sz="5500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v-LV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latformā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55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europeanjobdays.eu</a:t>
            </a:r>
            <a:r>
              <a:rPr lang="lv-LV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norisinājās tiešsaistes darba gadatirgus “Darba un karjeras dienas Latvijā”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tajā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5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piedalījās</a:t>
            </a:r>
            <a:r>
              <a:rPr lang="en-GB" sz="55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5500" b="1" dirty="0">
                <a:effectLst/>
                <a:ea typeface="Times New Roman" panose="02020603050405020304" pitchFamily="18" charset="0"/>
              </a:rPr>
              <a:t>31 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Latvijas darba devējs</a:t>
            </a:r>
            <a:endParaRPr lang="en-GB" sz="55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5500" dirty="0">
                <a:ea typeface="Times New Roman" panose="02020603050405020304" pitchFamily="18" charset="0"/>
              </a:rPr>
              <a:t>P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iedāvā</a:t>
            </a:r>
            <a:r>
              <a:rPr lang="en-GB" sz="5500" dirty="0" err="1">
                <a:effectLst/>
                <a:ea typeface="Times New Roman" panose="02020603050405020304" pitchFamily="18" charset="0"/>
              </a:rPr>
              <a:t>tas</a:t>
            </a:r>
            <a:r>
              <a:rPr lang="en-GB" sz="5500" dirty="0">
                <a:effectLst/>
                <a:ea typeface="Times New Roman" panose="02020603050405020304" pitchFamily="18" charset="0"/>
              </a:rPr>
              <a:t> </a:t>
            </a:r>
            <a:r>
              <a:rPr lang="lv-LV" sz="5500" b="1" dirty="0">
                <a:effectLst/>
                <a:ea typeface="Times New Roman" panose="02020603050405020304" pitchFamily="18" charset="0"/>
              </a:rPr>
              <a:t>237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 vakances</a:t>
            </a: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5500" dirty="0">
                <a:effectLst/>
                <a:ea typeface="Times New Roman" panose="02020603050405020304" pitchFamily="18" charset="0"/>
              </a:rPr>
              <a:t>Platformā izveidoja profilus</a:t>
            </a:r>
            <a:r>
              <a:rPr lang="lv-LV" sz="5500" b="1" dirty="0">
                <a:effectLst/>
                <a:ea typeface="Times New Roman" panose="02020603050405020304" pitchFamily="18" charset="0"/>
              </a:rPr>
              <a:t> 693 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darba meklētāji no Latvijas un </a:t>
            </a:r>
            <a:r>
              <a:rPr lang="en-GB" sz="5500" dirty="0" err="1">
                <a:effectLst/>
                <a:ea typeface="Times New Roman" panose="02020603050405020304" pitchFamily="18" charset="0"/>
              </a:rPr>
              <a:t>ārvalstīm</a:t>
            </a:r>
            <a:endParaRPr lang="lv-LV" sz="55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5500" dirty="0" err="1">
                <a:effectLst/>
                <a:ea typeface="Times New Roman" panose="02020603050405020304" pitchFamily="18" charset="0"/>
              </a:rPr>
              <a:t>Pasākumu</a:t>
            </a:r>
            <a:r>
              <a:rPr lang="en-GB" sz="5500" dirty="0">
                <a:effectLst/>
                <a:ea typeface="Times New Roman" panose="02020603050405020304" pitchFamily="18" charset="0"/>
              </a:rPr>
              <a:t> 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apmeklēja </a:t>
            </a:r>
            <a:r>
              <a:rPr lang="lv-LV" sz="5500" b="1" dirty="0">
                <a:effectLst/>
                <a:ea typeface="Times New Roman" panose="02020603050405020304" pitchFamily="18" charset="0"/>
              </a:rPr>
              <a:t>45 462 </a:t>
            </a:r>
            <a:r>
              <a:rPr lang="lv-LV" sz="5500" dirty="0">
                <a:effectLst/>
                <a:ea typeface="Times New Roman" panose="02020603050405020304" pitchFamily="18" charset="0"/>
              </a:rPr>
              <a:t>unikālie lietotāji</a:t>
            </a: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55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Pasākuma laikā tika sniegtas arī </a:t>
            </a:r>
            <a:r>
              <a:rPr lang="lv-LV" sz="55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43</a:t>
            </a:r>
            <a:r>
              <a:rPr lang="lv-LV" sz="55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individuālās EURES konsultācijas</a:t>
            </a: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97102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390106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025" y="485483"/>
            <a:ext cx="9582150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2. EURES Latvia</a:t>
            </a: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000" b="1" dirty="0" err="1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lv-LV" sz="4000" b="1" dirty="0" err="1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nformācijas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izplatīšana</a:t>
            </a: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000" b="1" dirty="0" err="1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diasporai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2" y="1798320"/>
            <a:ext cx="4880195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2024.gads </a:t>
            </a:r>
          </a:p>
          <a:p>
            <a:pPr marL="0" indent="0" algn="just">
              <a:buNone/>
            </a:pP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Sociālo mediju aktivitātes</a:t>
            </a:r>
            <a:r>
              <a:rPr lang="en-GB" sz="7200" b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par darba tirgu Latvijā, </a:t>
            </a:r>
            <a:r>
              <a:rPr lang="lv-LV" sz="72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remigrācijas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atbalstu un EURES pakalpojumiem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Facebook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EURES Latvia kontā 2</a:t>
            </a:r>
            <a:r>
              <a:rPr lang="en-GB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19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publikācijas diasporas </a:t>
            </a:r>
            <a:r>
              <a:rPr lang="lv-LV" sz="72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auditorij</a:t>
            </a:r>
            <a:r>
              <a:rPr lang="en-GB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ai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LinkedIn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platformā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veiktas </a:t>
            </a:r>
            <a:r>
              <a:rPr lang="en-GB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56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publikācijas, lai uzrunātu profesionālo auditoriju</a:t>
            </a:r>
            <a:endParaRPr lang="en-GB" sz="72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Kopā sociālajos tīklos – vairāk nekā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375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publikācijas</a:t>
            </a:r>
            <a:endParaRPr lang="en-GB" sz="7200" dirty="0">
              <a:effectLst/>
              <a:ea typeface="Times New Roman" panose="02020603050405020304" pitchFamily="18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Mediju aktivitātes: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7200" b="1" dirty="0">
                <a:ea typeface="Times New Roman" panose="02020603050405020304" pitchFamily="18" charset="0"/>
                <a:cs typeface="Calibri" panose="020F0502020204030204" pitchFamily="34" charset="0"/>
              </a:rPr>
              <a:t>103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EURES aktualitāte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publicēta medijos, sniedzot noderīgu informāciju par darba iespējām, sociālajām garantijām, pabalstiem, administratīvajām procedūrām un praktiskiem soļiem atgriežoties Latvijā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4454" y="1837229"/>
            <a:ext cx="5131233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2025.gads</a:t>
            </a:r>
          </a:p>
          <a:p>
            <a:pPr marL="0" indent="0" algn="just">
              <a:buNone/>
            </a:pP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Sociālo mediju aktivitātes</a:t>
            </a:r>
            <a:r>
              <a:rPr lang="en-GB" sz="7200" b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par darba tirgu Latvijā, </a:t>
            </a:r>
            <a:r>
              <a:rPr lang="lv-LV" sz="72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remigrācijas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atbalstu un EURES pakalpojumiem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Facebook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EURES Latvia kontā 2</a:t>
            </a:r>
            <a:r>
              <a:rPr lang="en-GB" sz="7200" b="1" dirty="0">
                <a:ea typeface="Times New Roman" panose="02020603050405020304" pitchFamily="18" charset="0"/>
                <a:cs typeface="Calibri" panose="020F0502020204030204" pitchFamily="34" charset="0"/>
              </a:rPr>
              <a:t>05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publikācijas diasporas </a:t>
            </a:r>
            <a:r>
              <a:rPr lang="lv-LV" sz="72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auditorij</a:t>
            </a:r>
            <a:r>
              <a:rPr lang="en-GB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ai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LinkedIn</a:t>
            </a: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platformā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veikti </a:t>
            </a:r>
            <a:r>
              <a:rPr lang="en-GB" sz="7200" b="1" dirty="0">
                <a:ea typeface="Times New Roman" panose="02020603050405020304" pitchFamily="18" charset="0"/>
                <a:cs typeface="Calibri" panose="020F0502020204030204" pitchFamily="34" charset="0"/>
              </a:rPr>
              <a:t>153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publikācijas, lai uzrunātu profesionālo auditoriju</a:t>
            </a:r>
            <a:endParaRPr lang="en-GB" sz="72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Kopā sociālajos tīklos – vairāk nekā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375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publikācijas</a:t>
            </a:r>
            <a:endParaRPr lang="en-GB" sz="7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Mediju aktivitātes: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528 EURES aktualitāte</a:t>
            </a:r>
            <a:r>
              <a:rPr lang="lv-LV" sz="7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publicēta medijos, sniedzot noderīgu informāciju par darba iespējām, sociālajām garantijām, pabalstiem, administratīvajām procedūrām un praktiskiem soļiem atgriežoties Latvijā.</a:t>
            </a: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Intervijas sniegšana Radio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97102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36185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916" y="447041"/>
            <a:ext cx="9368883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NVA mājaslapas sadaļa</a:t>
            </a: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"Vēlies atgriezties Latvijā?“</a:t>
            </a: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000" b="1" dirty="0" err="1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pilnveide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3" y="1798320"/>
            <a:ext cx="4020186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6400" b="1" u="sng" spc="-10" dirty="0">
                <a:cs typeface="Arial" panose="020B0604020202020204" pitchFamily="34" charset="0"/>
              </a:rPr>
              <a:t>2024.gads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sz="6400" b="1" dirty="0">
                <a:effectLst/>
                <a:ea typeface="Times New Roman" panose="02020603050405020304" pitchFamily="18" charset="0"/>
              </a:rPr>
              <a:t>Atjaunota un papildināta mājaslapas sadaļa</a:t>
            </a:r>
            <a:r>
              <a:rPr lang="en-GB" sz="6400" b="1" dirty="0">
                <a:ea typeface="Times New Roman" panose="02020603050405020304" pitchFamily="18" charset="0"/>
              </a:rPr>
              <a:t> “</a:t>
            </a: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Ja vēlaties atgriezties Latvijā</a:t>
            </a:r>
            <a:r>
              <a:rPr lang="en-GB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GB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6400" b="1" dirty="0">
                <a:effectLst/>
                <a:ea typeface="Times New Roman" panose="02020603050405020304" pitchFamily="18" charset="0"/>
              </a:rPr>
              <a:t>iekļaujot: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</a:rPr>
              <a:t>aktuālu informāciju par darbu, nodokļiem, sociālajām garantijām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</a:rPr>
              <a:t>praktiskus materiālus un noderīgas saites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6400" dirty="0" err="1">
                <a:effectLst/>
                <a:ea typeface="Times New Roman" panose="02020603050405020304" pitchFamily="18" charset="0"/>
              </a:rPr>
              <a:t>remigrantu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 pieredzes stāstus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</a:rPr>
              <a:t>atjaunotus informatīvos bukletus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7200" b="1" u="sng" spc="-10" dirty="0">
              <a:cs typeface="Arial" panose="020B0604020202020204" pitchFamily="34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58386" y="1837229"/>
            <a:ext cx="6227301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6400" b="1" u="sng" spc="-10" dirty="0">
                <a:cs typeface="Arial" panose="020B0604020202020204" pitchFamily="34" charset="0"/>
              </a:rPr>
              <a:t>2025.gads</a:t>
            </a:r>
            <a:endParaRPr lang="lv-LV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NVA mājaslapas sadaļa “Ja vēlaties atgriezties Latvijā / </a:t>
            </a:r>
            <a:r>
              <a:rPr lang="lv-LV" sz="6400" b="1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Remigrācijas</a:t>
            </a: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atbalsts”</a:t>
            </a:r>
            <a:endParaRPr lang="lv-LV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Pieejami praktiski materiāli, noderīgas saites un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remigrantu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pieredzes stāsti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Izveidota veiksmes stāstu sadaļa ar iedvesmojošiem piemēriem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Tiešsaistes raidījumu cikls “Esi informēts atgriežoties Latvijā”</a:t>
            </a:r>
            <a:endParaRPr lang="lv-LV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Sagatavoti 18 raidījumi par pabalstu eksportēšanu, uzņēmējdarbību un citiem atbalsta jautājumiem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Sniedz padziļinātu informāciju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remigrantiem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darba meklētājiem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Mēneša vēstkopa “NVA jaunumi karjeras un biznesa attīstībai Latvijā”</a:t>
            </a:r>
            <a:endParaRPr lang="lv-LV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Elektroniski sasniedz vairāk nekā 500 abonentu, piedāvājot aktuālu informāciju par darba iespējām un atbalsta pasākumiem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EURES digitālie resursi</a:t>
            </a:r>
            <a:endParaRPr lang="lv-LV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Izveidots EURES Latvia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kanāls ar video materiāliem, ekspertu skaidrojumiem un intervijām: </a:t>
            </a:r>
            <a:r>
              <a:rPr lang="lv-LV" sz="64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https://www.youtube.com/@eures_latvia</a:t>
            </a:r>
            <a:endParaRPr lang="lv-LV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12" y="-74644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97102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25723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4" y="447041"/>
            <a:ext cx="9115425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4. EURES 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konsultācijas t.sk. tiešsaistē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2" y="1798320"/>
            <a:ext cx="4880195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2024.gads 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algn="just"/>
            <a:r>
              <a:rPr lang="en-GB" sz="7200" dirty="0">
                <a:ea typeface="Times New Roman" panose="02020603050405020304" pitchFamily="18" charset="0"/>
              </a:rPr>
              <a:t>EURES </a:t>
            </a:r>
            <a:r>
              <a:rPr lang="en-GB" sz="7200" dirty="0" err="1">
                <a:ea typeface="Times New Roman" panose="02020603050405020304" pitchFamily="18" charset="0"/>
              </a:rPr>
              <a:t>konsultantu</a:t>
            </a:r>
            <a:r>
              <a:rPr lang="en-GB" sz="7200" dirty="0">
                <a:ea typeface="Times New Roman" panose="02020603050405020304" pitchFamily="18" charset="0"/>
              </a:rPr>
              <a:t> </a:t>
            </a:r>
            <a:r>
              <a:rPr lang="en-GB" sz="7200" dirty="0" err="1">
                <a:ea typeface="Times New Roman" panose="02020603050405020304" pitchFamily="18" charset="0"/>
              </a:rPr>
              <a:t>personalizētas</a:t>
            </a:r>
            <a:r>
              <a:rPr lang="en-GB" sz="7200" dirty="0">
                <a:ea typeface="Times New Roman" panose="02020603050405020304" pitchFamily="18" charset="0"/>
              </a:rPr>
              <a:t> </a:t>
            </a:r>
            <a:r>
              <a:rPr lang="en-GB" sz="7200" dirty="0" err="1">
                <a:ea typeface="Times New Roman" panose="02020603050405020304" pitchFamily="18" charset="0"/>
              </a:rPr>
              <a:t>konsultācijas</a:t>
            </a:r>
            <a:endParaRPr lang="en-GB" sz="7200" dirty="0">
              <a:ea typeface="Times New Roman" panose="02020603050405020304" pitchFamily="18" charset="0"/>
            </a:endParaRPr>
          </a:p>
          <a:p>
            <a:pPr marL="228600" algn="just"/>
            <a:endParaRPr lang="en-GB" sz="7200" dirty="0">
              <a:ea typeface="Times New Roman" panose="02020603050405020304" pitchFamily="18" charset="0"/>
            </a:endParaRPr>
          </a:p>
          <a:p>
            <a:pPr marL="228600" algn="just"/>
            <a:r>
              <a:rPr lang="en-GB" sz="7200" dirty="0">
                <a:ea typeface="Times New Roman" panose="02020603050405020304" pitchFamily="18" charset="0"/>
              </a:rPr>
              <a:t>T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iešsaistes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konsultācijas un tematiskie semināri</a:t>
            </a:r>
            <a:r>
              <a:rPr lang="en-GB" sz="7200" dirty="0">
                <a:effectLst/>
                <a:ea typeface="Times New Roman" panose="02020603050405020304" pitchFamily="18" charset="0"/>
              </a:rPr>
              <a:t>:</a:t>
            </a:r>
          </a:p>
          <a:p>
            <a:pPr lvl="1"/>
            <a:r>
              <a:rPr lang="lv-LV" sz="7200" b="1" dirty="0">
                <a:effectLst/>
                <a:ea typeface="Times New Roman" panose="02020603050405020304" pitchFamily="18" charset="0"/>
              </a:rPr>
              <a:t>Semināru cikls “Gribu atgriezties Latvijā! Ar ko sākt?”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4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tiešsaistes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vebināri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Zoom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platformā</a:t>
            </a:r>
            <a:r>
              <a:rPr lang="lv-LV" sz="7200" dirty="0">
                <a:ea typeface="Times New Roman" panose="02020603050405020304" pitchFamily="18" charset="0"/>
              </a:rPr>
              <a:t>, p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iedalījās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92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dalībnieki no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18+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valstīm</a:t>
            </a:r>
            <a:endParaRPr lang="en-GB" sz="7200" dirty="0">
              <a:effectLst/>
              <a:ea typeface="Times New Roman" panose="02020603050405020304" pitchFamily="18" charset="0"/>
            </a:endParaRPr>
          </a:p>
          <a:p>
            <a:pPr lvl="1"/>
            <a:r>
              <a:rPr lang="lv-LV" sz="7200" b="1" dirty="0">
                <a:effectLst/>
                <a:ea typeface="Times New Roman" panose="02020603050405020304" pitchFamily="18" charset="0"/>
              </a:rPr>
              <a:t>“EURES pakalpojumi”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12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tiešsaistes semināri ar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164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dalībniekiem</a:t>
            </a:r>
            <a:endParaRPr lang="en-GB" sz="7200" dirty="0">
              <a:effectLst/>
              <a:ea typeface="Times New Roman" panose="02020603050405020304" pitchFamily="18" charset="0"/>
            </a:endParaRPr>
          </a:p>
          <a:p>
            <a:pPr lvl="1"/>
            <a:r>
              <a:rPr lang="lv-LV" sz="7200" b="1" dirty="0">
                <a:effectLst/>
                <a:ea typeface="Times New Roman" panose="02020603050405020304" pitchFamily="18" charset="0"/>
              </a:rPr>
              <a:t>EURES konference “EURES Latvija – 20. EURES loma darbaspēka mobilitātes un </a:t>
            </a:r>
            <a:r>
              <a:rPr lang="lv-LV" sz="7200" b="1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 veicināšanā”</a:t>
            </a:r>
            <a:br>
              <a:rPr lang="lv-LV" sz="6000" dirty="0">
                <a:effectLst/>
                <a:ea typeface="Times New Roman" panose="02020603050405020304" pitchFamily="18" charset="0"/>
              </a:rPr>
            </a:br>
            <a:r>
              <a:rPr lang="lv-LV" sz="6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4454" y="1837229"/>
            <a:ext cx="5131233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2025.gads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algn="just"/>
            <a:r>
              <a:rPr lang="en-GB" sz="7200" dirty="0">
                <a:ea typeface="Times New Roman" panose="02020603050405020304" pitchFamily="18" charset="0"/>
              </a:rPr>
              <a:t>EURES </a:t>
            </a:r>
            <a:r>
              <a:rPr lang="en-GB" sz="7200" dirty="0" err="1">
                <a:ea typeface="Times New Roman" panose="02020603050405020304" pitchFamily="18" charset="0"/>
              </a:rPr>
              <a:t>konsultantu</a:t>
            </a:r>
            <a:r>
              <a:rPr lang="en-GB" sz="7200" dirty="0">
                <a:ea typeface="Times New Roman" panose="02020603050405020304" pitchFamily="18" charset="0"/>
              </a:rPr>
              <a:t> </a:t>
            </a:r>
            <a:r>
              <a:rPr lang="en-GB" sz="7200" dirty="0" err="1">
                <a:ea typeface="Times New Roman" panose="02020603050405020304" pitchFamily="18" charset="0"/>
              </a:rPr>
              <a:t>personalizētas</a:t>
            </a:r>
            <a:r>
              <a:rPr lang="en-GB" sz="7200" dirty="0">
                <a:ea typeface="Times New Roman" panose="02020603050405020304" pitchFamily="18" charset="0"/>
              </a:rPr>
              <a:t> </a:t>
            </a:r>
            <a:r>
              <a:rPr lang="en-GB" sz="7200" dirty="0" err="1">
                <a:ea typeface="Times New Roman" panose="02020603050405020304" pitchFamily="18" charset="0"/>
              </a:rPr>
              <a:t>konsultācijas</a:t>
            </a:r>
            <a:endParaRPr lang="en-GB" sz="7200" dirty="0">
              <a:ea typeface="Times New Roman" panose="02020603050405020304" pitchFamily="18" charset="0"/>
            </a:endParaRPr>
          </a:p>
          <a:p>
            <a:pPr marL="228600" algn="just"/>
            <a:endParaRPr lang="en-GB" sz="7200" dirty="0">
              <a:ea typeface="Times New Roman" panose="02020603050405020304" pitchFamily="18" charset="0"/>
            </a:endParaRPr>
          </a:p>
          <a:p>
            <a:pPr marL="228600" algn="just"/>
            <a:r>
              <a:rPr lang="en-GB" sz="7200" dirty="0">
                <a:ea typeface="Times New Roman" panose="02020603050405020304" pitchFamily="18" charset="0"/>
              </a:rPr>
              <a:t>T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iešsaistes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konsultācijas un tematiskie semināri</a:t>
            </a:r>
            <a:r>
              <a:rPr lang="en-GB" sz="7200" dirty="0">
                <a:effectLst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lv-LV" sz="7200" b="1" dirty="0">
                <a:effectLst/>
                <a:ea typeface="Times New Roman" panose="02020603050405020304" pitchFamily="18" charset="0"/>
              </a:rPr>
              <a:t>“Gribu atgriezties Latvijā! Ar ko sākt?”</a:t>
            </a:r>
            <a:r>
              <a:rPr lang="en-GB" sz="7200" b="1" dirty="0">
                <a:effectLst/>
                <a:ea typeface="Times New Roman" panose="02020603050405020304" pitchFamily="18" charset="0"/>
              </a:rPr>
              <a:t>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4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tiešsaistes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vebināri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Zoom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platformā, piedalījās </a:t>
            </a:r>
            <a:r>
              <a:rPr lang="en-GB" sz="7200" b="1" dirty="0">
                <a:ea typeface="Times New Roman" panose="02020603050405020304" pitchFamily="18" charset="0"/>
              </a:rPr>
              <a:t>82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dalībnieki no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</a:t>
            </a:r>
            <a:r>
              <a:rPr lang="en-GB" sz="7200" b="1" dirty="0">
                <a:effectLst/>
                <a:ea typeface="Times New Roman" panose="02020603050405020304" pitchFamily="18" charset="0"/>
              </a:rPr>
              <a:t>3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+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valstīm</a:t>
            </a:r>
          </a:p>
          <a:p>
            <a:pPr lvl="1" algn="just"/>
            <a:r>
              <a:rPr lang="lv-LV" sz="7200" b="1" dirty="0">
                <a:effectLst/>
                <a:ea typeface="Times New Roman" panose="02020603050405020304" pitchFamily="18" charset="0"/>
              </a:rPr>
              <a:t>“Darba iespējas Eiropā – EURES atbalsts mobilitātei un </a:t>
            </a:r>
            <a:r>
              <a:rPr lang="lv-LV" sz="7200" b="1" dirty="0" err="1">
                <a:effectLst/>
                <a:ea typeface="Times New Roman" panose="02020603050405020304" pitchFamily="18" charset="0"/>
              </a:rPr>
              <a:t>remigrācijai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”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12 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semināri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en-GB" sz="7200" b="1" dirty="0" err="1">
                <a:ea typeface="Times New Roman" panose="02020603050405020304" pitchFamily="18" charset="0"/>
              </a:rPr>
              <a:t>ar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113 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dalībniekiem</a:t>
            </a:r>
            <a:endParaRPr lang="en-GB" sz="7200" dirty="0">
              <a:ea typeface="Times New Roman" panose="02020603050405020304" pitchFamily="18" charset="0"/>
            </a:endParaRPr>
          </a:p>
          <a:p>
            <a:pPr lvl="1" algn="just"/>
            <a:r>
              <a:rPr lang="lv-LV" sz="7200" b="1" dirty="0">
                <a:ea typeface="Times New Roman" panose="02020603050405020304" pitchFamily="18" charset="0"/>
              </a:rPr>
              <a:t>“Drošs darbs Eiropā”</a:t>
            </a:r>
            <a:r>
              <a:rPr lang="en-GB" sz="7200" b="1" dirty="0">
                <a:ea typeface="Times New Roman" panose="02020603050405020304" pitchFamily="18" charset="0"/>
              </a:rPr>
              <a:t> </a:t>
            </a:r>
            <a:r>
              <a:rPr lang="en-GB" sz="7200" dirty="0">
                <a:ea typeface="Times New Roman" panose="02020603050405020304" pitchFamily="18" charset="0"/>
              </a:rPr>
              <a:t>t</a:t>
            </a:r>
            <a:r>
              <a:rPr lang="lv-LV" sz="7200" b="0" dirty="0" err="1">
                <a:effectLst/>
                <a:ea typeface="Times New Roman" panose="02020603050405020304" pitchFamily="18" charset="0"/>
              </a:rPr>
              <a:t>ematiskie</a:t>
            </a:r>
            <a:r>
              <a:rPr lang="lv-LV" sz="7200" b="0" dirty="0">
                <a:effectLst/>
                <a:ea typeface="Times New Roman" panose="02020603050405020304" pitchFamily="18" charset="0"/>
              </a:rPr>
              <a:t> semināri un raidījumi sadarbībā ar VSAA</a:t>
            </a:r>
            <a:r>
              <a:rPr lang="en-GB" sz="7200" dirty="0">
                <a:ea typeface="Times New Roman" panose="02020603050405020304" pitchFamily="18" charset="0"/>
              </a:rPr>
              <a:t>:</a:t>
            </a:r>
          </a:p>
          <a:p>
            <a:pPr lvl="2" algn="just"/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ģimenes pabalsti – šobrīd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2184 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skatījumi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bezdarbnieka pabalsta eksports</a:t>
            </a:r>
            <a:r>
              <a:rPr lang="en-GB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983  </a:t>
            </a:r>
            <a:endParaRPr lang="en-GB" sz="72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pensiju jautājumi – 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859 </a:t>
            </a:r>
            <a:endParaRPr lang="en-GB" sz="72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veselības jautājumi</a:t>
            </a:r>
            <a:r>
              <a:rPr lang="en-GB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636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25940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470356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9324" y="447041"/>
            <a:ext cx="9134475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NVA CV un vakanču portāla uzlabošana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2" y="1798320"/>
            <a:ext cx="4880195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2024.gads 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7200" b="1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v-LV" sz="7200" b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ortāla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satura un lietošanas pieredzes uzlabošana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lai tas būtu ērtāks un pieejamāks gan Latvijā, gan ārvalstīs dzīvojošajiem Latvijas </a:t>
            </a:r>
            <a:r>
              <a:rPr lang="lv-LV" sz="72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valstspiederīgajiem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Turpināta </a:t>
            </a:r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portāla popularizēšana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informējot darba meklētājus un darba devējus par e-pakalpojumiem, tostarp attālinātu reģistrāciju, CV iesniegšanu un pieteikšanos vakancēm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7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Pilnveidoti attālinātie pakalpojumi</a:t>
            </a:r>
            <a:r>
              <a:rPr lang="lv-LV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nodrošinot ērtāku saziņu ar klientiem un uzlabotu informācijas apmaiņu starp NVA un darba devējiem</a:t>
            </a:r>
          </a:p>
          <a:p>
            <a:pPr marL="0" indent="0" algn="just">
              <a:buNone/>
            </a:pPr>
            <a:br>
              <a:rPr lang="lv-LV" sz="6000" dirty="0">
                <a:effectLst/>
                <a:ea typeface="Times New Roman" panose="02020603050405020304" pitchFamily="18" charset="0"/>
              </a:rPr>
            </a:br>
            <a:r>
              <a:rPr lang="lv-LV" sz="6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4454" y="1837229"/>
            <a:ext cx="5131233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7200" b="1" u="sng" spc="-10" dirty="0">
                <a:cs typeface="Arial" panose="020B0604020202020204" pitchFamily="34" charset="0"/>
              </a:rPr>
              <a:t>2025.gads</a:t>
            </a:r>
            <a:endParaRPr lang="en-GB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b="1" dirty="0">
                <a:effectLst/>
                <a:ea typeface="Times New Roman" panose="02020603050405020304" pitchFamily="18" charset="0"/>
              </a:rPr>
              <a:t>Portāla popularizēšana 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EURES un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remigrācijas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pasākumos, uzsverot iespēju attālināti reģistrēties, sagatavot un iesniegt CV, kā arī sekot līdzi vakancēm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Papildināta informācija par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darba iespējām Latvijas reģionos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un valsts atbalsta pasākumiem </a:t>
            </a:r>
            <a:r>
              <a:rPr lang="lv-LV" sz="7200" dirty="0" err="1">
                <a:effectLst/>
                <a:ea typeface="Times New Roman" panose="02020603050405020304" pitchFamily="18" charset="0"/>
              </a:rPr>
              <a:t>remigrantiem</a:t>
            </a:r>
            <a:endParaRPr lang="lv-LV" sz="7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Uzlabota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attālināto pakalpojumu pieejamība 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un kvalitāte, nodrošinot konsultācijas tiešsaistē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Pārstrukturēta mājaslapas sadaļa un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uzlabota angļu valodas versija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Izveidots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EURES </a:t>
            </a:r>
            <a:r>
              <a:rPr lang="lv-LV" sz="7200" b="1" dirty="0" err="1">
                <a:effectLst/>
                <a:ea typeface="Times New Roman" panose="02020603050405020304" pitchFamily="18" charset="0"/>
              </a:rPr>
              <a:t>YouTube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 kanāls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 </a:t>
            </a:r>
            <a:r>
              <a:rPr lang="lv-LV" sz="7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3"/>
              </a:rPr>
              <a:t>EURES Latvia</a:t>
            </a:r>
            <a:endParaRPr lang="lv-LV" sz="7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7200" dirty="0">
                <a:effectLst/>
                <a:ea typeface="Times New Roman" panose="02020603050405020304" pitchFamily="18" charset="0"/>
              </a:rPr>
              <a:t>Tiek izstrādāts EURES video </a:t>
            </a:r>
            <a:r>
              <a:rPr lang="lv-LV" sz="7200" b="1" dirty="0">
                <a:effectLst/>
                <a:ea typeface="Times New Roman" panose="02020603050405020304" pitchFamily="18" charset="0"/>
              </a:rPr>
              <a:t>“Latvija – pievilcīga mērķa valsts”</a:t>
            </a:r>
            <a:r>
              <a:rPr lang="lv-LV" sz="7200" dirty="0">
                <a:effectLst/>
                <a:ea typeface="Times New Roman" panose="02020603050405020304" pitchFamily="18" charset="0"/>
              </a:rPr>
              <a:t>, kura pabeigšana plānota līdz 2025. gada beigām</a:t>
            </a: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25940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32131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9E623-5D80-4363-8E94-364555BE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917" y="365125"/>
            <a:ext cx="9368883" cy="146907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6. NVA pārstāvniecība latviešu diasporas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organizāciju, Pārstāvniecību pasākumos</a:t>
            </a:r>
            <a:br>
              <a:rPr lang="en-GB" sz="40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4800" b="1" dirty="0">
                <a:solidFill>
                  <a:schemeClr val="accent6">
                    <a:lumMod val="50000"/>
                  </a:schemeClr>
                </a:solidFill>
                <a:latin typeface="Calibri (Headings)"/>
              </a:rPr>
            </a:br>
            <a:endParaRPr lang="lv-LV" sz="2000" dirty="0">
              <a:solidFill>
                <a:schemeClr val="accent6">
                  <a:lumMod val="50000"/>
                </a:schemeClr>
              </a:solidFill>
              <a:latin typeface="Calibri (Headings)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C53D49-949D-49AA-A9F6-4E2F8B00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13" y="1798320"/>
            <a:ext cx="3559254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6400" b="1" u="sng" spc="-10" dirty="0">
                <a:cs typeface="Arial" panose="020B0604020202020204" pitchFamily="34" charset="0"/>
              </a:rPr>
              <a:t>2024.gads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sz="6400" b="1" dirty="0">
                <a:effectLst/>
                <a:ea typeface="Times New Roman" panose="02020603050405020304" pitchFamily="18" charset="0"/>
              </a:rPr>
              <a:t>Nozīmīgākie pasākumi un aktivitātes:</a:t>
            </a:r>
            <a:endParaRPr lang="en-GB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6400" b="1" dirty="0">
                <a:effectLst/>
                <a:ea typeface="Times New Roman" panose="02020603050405020304" pitchFamily="18" charset="0"/>
              </a:rPr>
              <a:t>Jāņu festivāls Apvienotajā Karalistē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 – diasporas organizācija “Bērzes Strazdi”, sniegta aktuāla informācija par dzīvi, darbu un </a:t>
            </a:r>
            <a:r>
              <a:rPr lang="lv-LV" sz="6400" dirty="0" err="1">
                <a:effectLst/>
                <a:ea typeface="Times New Roman" panose="02020603050405020304" pitchFamily="18" charset="0"/>
              </a:rPr>
              <a:t>remigrāciju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,  izstrādāti bukleti dalībniekiem</a:t>
            </a:r>
          </a:p>
          <a:p>
            <a:pPr algn="just"/>
            <a:r>
              <a:rPr lang="lv-LV" sz="6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Pasaules Brīvo latviešu apvienības rīkotais forums </a:t>
            </a:r>
            <a:r>
              <a:rPr lang="lv-LV" sz="6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disaporas</a:t>
            </a:r>
            <a:r>
              <a:rPr lang="lv-LV" sz="6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uzņēmējiem, profesionāļiem un studentiem </a:t>
            </a:r>
            <a:r>
              <a:rPr lang="lv-LV" sz="6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"Latvija fokusā"</a:t>
            </a:r>
            <a:endParaRPr lang="lv-LV" sz="6400" b="1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lv-LV" sz="6400" dirty="0">
                <a:effectLst/>
                <a:ea typeface="Times New Roman" panose="02020603050405020304" pitchFamily="18" charset="0"/>
              </a:rPr>
              <a:t>Frankfurtes Latviešu biedrības organizētais </a:t>
            </a:r>
            <a:r>
              <a:rPr lang="lv-LV" sz="6400" b="1" dirty="0">
                <a:effectLst/>
                <a:ea typeface="Times New Roman" panose="02020603050405020304" pitchFamily="18" charset="0"/>
              </a:rPr>
              <a:t>Vācijas latviešu forums</a:t>
            </a:r>
          </a:p>
          <a:p>
            <a:pPr algn="just"/>
            <a:endParaRPr lang="en-GB" sz="72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br>
              <a:rPr lang="lv-LV" sz="6000" dirty="0">
                <a:effectLst/>
                <a:ea typeface="Times New Roman" panose="02020603050405020304" pitchFamily="18" charset="0"/>
              </a:rPr>
            </a:br>
            <a:r>
              <a:rPr lang="lv-LV" sz="6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lv-LV" sz="6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lv-LV" sz="4500" spc="-10" dirty="0"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4500" dirty="0">
              <a:latin typeface="Calibri (Headings)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9DCAB81-8372-4630-827A-6848A616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97454" y="1837229"/>
            <a:ext cx="6688234" cy="469455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6400" b="1" u="sng" spc="-10" dirty="0">
                <a:cs typeface="Arial" panose="020B0604020202020204" pitchFamily="34" charset="0"/>
              </a:rPr>
              <a:t>2025.gads</a:t>
            </a:r>
            <a:endParaRPr lang="en-GB" sz="6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6400" b="1" dirty="0">
                <a:effectLst/>
                <a:ea typeface="Times New Roman" panose="02020603050405020304" pitchFamily="18" charset="0"/>
              </a:rPr>
              <a:t>Nozīmīgākie pasākumi un aktivitātes:</a:t>
            </a:r>
            <a:endParaRPr lang="lv-LV" sz="6400" dirty="0">
              <a:effectLst/>
              <a:ea typeface="Times New Roman" panose="02020603050405020304" pitchFamily="18" charset="0"/>
            </a:endParaRPr>
          </a:p>
          <a:p>
            <a:pPr lvl="1" algn="just"/>
            <a:r>
              <a:rPr lang="lv-LV" sz="6400" b="1" dirty="0">
                <a:effectLst/>
                <a:ea typeface="Times New Roman" panose="02020603050405020304" pitchFamily="18" charset="0"/>
              </a:rPr>
              <a:t>Jāņu festivāls Apvienotajā Karalistē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 – diasporas organizācija “Bērzes Strazdi”, sniegta aktuāla informācija par dzīvi, darbu un </a:t>
            </a:r>
            <a:r>
              <a:rPr lang="lv-LV" sz="6400" dirty="0" err="1">
                <a:effectLst/>
                <a:ea typeface="Times New Roman" panose="02020603050405020304" pitchFamily="18" charset="0"/>
              </a:rPr>
              <a:t>remigrāciju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,  izstrādāti bukleti dalībniekiem</a:t>
            </a:r>
          </a:p>
          <a:p>
            <a:pPr lvl="1" algn="just"/>
            <a:r>
              <a:rPr lang="lv-LV" sz="6400" b="1" dirty="0">
                <a:effectLst/>
                <a:ea typeface="Times New Roman" panose="02020603050405020304" pitchFamily="18" charset="0"/>
              </a:rPr>
              <a:t>Pasaules latviešu ekonomikas un inovāciju forums (PLEIF)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 – veicināta profesionālā sadarbība starp diasporas pārstāvjiem un Latvijas uzņēmējdarbību, uzturēti kontakti ar potenciālajiem </a:t>
            </a:r>
            <a:r>
              <a:rPr lang="lv-LV" sz="6400" dirty="0" err="1">
                <a:effectLst/>
                <a:ea typeface="Times New Roman" panose="02020603050405020304" pitchFamily="18" charset="0"/>
              </a:rPr>
              <a:t>remigrantiem</a:t>
            </a:r>
            <a:r>
              <a:rPr lang="lv-LV" sz="6400" dirty="0">
                <a:effectLst/>
                <a:ea typeface="Times New Roman" panose="02020603050405020304" pitchFamily="18" charset="0"/>
              </a:rPr>
              <a:t> ar specifisku profesionālo profilu.</a:t>
            </a:r>
            <a:endParaRPr lang="en-GB" sz="6400" dirty="0">
              <a:ea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lv-LV" sz="6400" b="1" dirty="0">
                <a:effectLst/>
                <a:ea typeface="Times New Roman" panose="02020603050405020304" pitchFamily="18" charset="0"/>
              </a:rPr>
              <a:t>Mērķēti informatīvi un sadarbības pasākumi:</a:t>
            </a:r>
            <a:endParaRPr lang="lv-LV" sz="6400" dirty="0">
              <a:effectLst/>
              <a:ea typeface="Times New Roman" panose="02020603050405020304" pitchFamily="18" charset="0"/>
            </a:endParaRPr>
          </a:p>
          <a:p>
            <a:pPr lvl="1" algn="just">
              <a:buSzPts val="1000"/>
              <a:tabLst>
                <a:tab pos="914400" algn="l"/>
              </a:tabLst>
            </a:pP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Seminārs </a:t>
            </a:r>
            <a:r>
              <a:rPr lang="lv-LV" sz="6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6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Remigrācija</a:t>
            </a:r>
            <a:r>
              <a:rPr lang="lv-LV" sz="6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izaicinājumi un nākotnes perspektīvas” 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divu dienu diskusijas, pieredzes apmaiņa darba mobilitātes jomā, analīze par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remigrantu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darba meklēšanu un darba devēju iesaisti</a:t>
            </a:r>
          </a:p>
          <a:p>
            <a:pPr lvl="1" algn="just">
              <a:buSzPts val="1000"/>
              <a:tabLst>
                <a:tab pos="9144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Latviešu pārstāvniecības Apvienotajā Karalistē forums (Bredfordā) 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informācija par atgriešanos, darba meklēšanu un EURES/NVA atbalstu</a:t>
            </a:r>
          </a:p>
          <a:p>
            <a:pPr lvl="1" algn="just">
              <a:buSzPts val="1000"/>
              <a:tabLst>
                <a:tab pos="9144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Norvēģijas vēstnieka sveikšanas pasākums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 sniegta prezentācija par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remigrācijas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iespējām, darba tirgus situāciju Latvijā</a:t>
            </a:r>
          </a:p>
          <a:p>
            <a:pPr lvl="1" algn="just">
              <a:buSzPts val="1000"/>
              <a:tabLst>
                <a:tab pos="914400" algn="l"/>
              </a:tabLst>
            </a:pPr>
            <a:r>
              <a:rPr lang="lv-LV" sz="6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Dalība DKP Latviešu valodas un izglītības darba grupas sanāksmēs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koordinācija starp valsts institūcijām un diasporu, informācijas nodrošināšana par izglītības un </a:t>
            </a:r>
            <a:r>
              <a:rPr lang="lv-LV" sz="6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remigrācijas</a:t>
            </a:r>
            <a:r>
              <a:rPr lang="lv-LV" sz="6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atbalstu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7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5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v-LV" sz="4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 dirty="0"/>
          </a:p>
        </p:txBody>
      </p:sp>
      <p:pic>
        <p:nvPicPr>
          <p:cNvPr id="5" name="object 2" descr="Labklājības ministrijas ģerbonis">
            <a:extLst>
              <a:ext uri="{FF2B5EF4-FFF2-40B4-BE49-F238E27FC236}">
                <a16:creationId xmlns:a16="http://schemas.microsoft.com/office/drawing/2014/main" id="{0DEFEDFA-876B-4DE9-BCDE-659FA7A676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311805" cy="1690688"/>
          </a:xfrm>
          <a:prstGeom prst="rect">
            <a:avLst/>
          </a:prstGeom>
        </p:spPr>
      </p:pic>
      <p:grpSp>
        <p:nvGrpSpPr>
          <p:cNvPr id="6" name="object 4">
            <a:extLst>
              <a:ext uri="{FF2B5EF4-FFF2-40B4-BE49-F238E27FC236}">
                <a16:creationId xmlns:a16="http://schemas.microsoft.com/office/drawing/2014/main" id="{C96494F3-ED8C-4F9A-980B-D75D1FD69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25940" y="14605"/>
            <a:ext cx="2766060" cy="3414395"/>
            <a:chOff x="8754360" y="45182"/>
            <a:chExt cx="2766060" cy="3414395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5CB1E0CF-19F0-41A7-B654-A99E25EF4C21}"/>
                </a:ext>
              </a:extLst>
            </p:cNvPr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0CDB6C3F-1523-42A4-9A5B-CCC46AA6E24B}"/>
                </a:ext>
              </a:extLst>
            </p:cNvPr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7">
            <a:extLst>
              <a:ext uri="{FF2B5EF4-FFF2-40B4-BE49-F238E27FC236}">
                <a16:creationId xmlns:a16="http://schemas.microsoft.com/office/drawing/2014/main" id="{E437DFC8-E3E1-4F70-9F32-7D0C2D58F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25117" y="6395720"/>
            <a:ext cx="962025" cy="447675"/>
            <a:chOff x="10042955" y="6032496"/>
            <a:chExt cx="962025" cy="447675"/>
          </a:xfrm>
        </p:grpSpPr>
        <p:sp>
          <p:nvSpPr>
            <p:cNvPr id="17" name="object 8">
              <a:extLst>
                <a:ext uri="{FF2B5EF4-FFF2-40B4-BE49-F238E27FC236}">
                  <a16:creationId xmlns:a16="http://schemas.microsoft.com/office/drawing/2014/main" id="{419A6AE6-DD6F-4F07-A849-2FD29E4E49C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">
              <a:extLst>
                <a:ext uri="{FF2B5EF4-FFF2-40B4-BE49-F238E27FC236}">
                  <a16:creationId xmlns:a16="http://schemas.microsoft.com/office/drawing/2014/main" id="{F7DFA04B-22CA-4EA0-B73A-2D68201493AC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0">
              <a:extLst>
                <a:ext uri="{FF2B5EF4-FFF2-40B4-BE49-F238E27FC236}">
                  <a16:creationId xmlns:a16="http://schemas.microsoft.com/office/drawing/2014/main" id="{779BE2BB-7EF0-4BC2-B618-D0731ABBAB65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1259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3CC340D-7E17-4973-977E-1A0E386E9242}">
  <we:reference id="wa104051163" version="1.2.0.3" store="lv-LV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18130</TotalTime>
  <Words>1469</Words>
  <Application>Microsoft Office PowerPoint</Application>
  <PresentationFormat>Widescreen</PresentationFormat>
  <Paragraphs>185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(Headings)</vt:lpstr>
      <vt:lpstr>Calibri Light</vt:lpstr>
      <vt:lpstr>Courier New</vt:lpstr>
      <vt:lpstr>Roboto</vt:lpstr>
      <vt:lpstr>Symbol</vt:lpstr>
      <vt:lpstr>Times New Roman</vt:lpstr>
      <vt:lpstr>Office dizains</vt:lpstr>
      <vt:lpstr>Labklājības ministrijas un  Nodarbinātības valsts aģentūras pasākumu izpilde   “Plāns darbam ar diasporu 2024.–2026. gadam” </vt:lpstr>
      <vt:lpstr>LM/NVA atbildības pasākumi</vt:lpstr>
      <vt:lpstr> Plāna pasākums Nr.4.1.1.  Sniegt informāciju par potenciālajiem remigrantiem aktuālajiem nodarbinātības un citiem ar atgriešanos saistītajiem jautājumiem   </vt:lpstr>
      <vt:lpstr>1. Darba un karjeras dienas Latvijā,  t.sk., Eiropas darba dienu platformā </vt:lpstr>
      <vt:lpstr> 2. EURES Latvia informācijas izplatīšana diasporai   </vt:lpstr>
      <vt:lpstr> 3. NVA mājaslapas sadaļas  "Vēlies atgriezties Latvijā?“ pilnveide  </vt:lpstr>
      <vt:lpstr> 4. EURES konsultācijas t.sk. tiešsaistē  </vt:lpstr>
      <vt:lpstr> 5. NVA CV un vakanču portāla uzlabošana  </vt:lpstr>
      <vt:lpstr>  6. NVA pārstāvniecība latviešu diasporas  organizāciju, Pārstāvniecību pasākumos  </vt:lpstr>
      <vt:lpstr>  7. Sadarbība informācijas  sagatavošanā un izplatīšanā   </vt:lpstr>
      <vt:lpstr> Plāna pasākums Nr.3.1.6.  Diasporas iesaiste sociālās uzņēmējdarbības veicināšanā Latvijā, investīciju piesaistē un Latvijas sociālo uzņēmumu starptautiskās atpazīstamības veicināšanā    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Evita Rumbiniece</dc:creator>
  <cp:lastModifiedBy>Imants Lipskis</cp:lastModifiedBy>
  <cp:revision>89</cp:revision>
  <dcterms:created xsi:type="dcterms:W3CDTF">2025-03-20T17:54:49Z</dcterms:created>
  <dcterms:modified xsi:type="dcterms:W3CDTF">2025-12-09T17:17:38Z</dcterms:modified>
</cp:coreProperties>
</file>