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4"/>
  </p:sldMasterIdLst>
  <p:notesMasterIdLst>
    <p:notesMasterId r:id="rId18"/>
  </p:notesMasterIdLst>
  <p:sldIdLst>
    <p:sldId id="267" r:id="rId5"/>
    <p:sldId id="394" r:id="rId6"/>
    <p:sldId id="395" r:id="rId7"/>
    <p:sldId id="392" r:id="rId8"/>
    <p:sldId id="396" r:id="rId9"/>
    <p:sldId id="397" r:id="rId10"/>
    <p:sldId id="401" r:id="rId11"/>
    <p:sldId id="398" r:id="rId12"/>
    <p:sldId id="399" r:id="rId13"/>
    <p:sldId id="356" r:id="rId14"/>
    <p:sldId id="393" r:id="rId15"/>
    <p:sldId id="355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7045FF-DA61-42A6-ABDD-8B32436E0A77}">
          <p14:sldIdLst>
            <p14:sldId id="267"/>
            <p14:sldId id="394"/>
            <p14:sldId id="395"/>
            <p14:sldId id="392"/>
            <p14:sldId id="396"/>
            <p14:sldId id="397"/>
            <p14:sldId id="401"/>
            <p14:sldId id="398"/>
            <p14:sldId id="399"/>
            <p14:sldId id="356"/>
            <p14:sldId id="393"/>
            <p14:sldId id="355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a Liepa" initials="IL" lastIdx="2" clrIdx="0">
    <p:extLst>
      <p:ext uri="{19B8F6BF-5375-455C-9EA6-DF929625EA0E}">
        <p15:presenceInfo xmlns:p15="http://schemas.microsoft.com/office/powerpoint/2012/main" userId="S::inga.liepa@sif.gov.lv::d84c561f-e789-411f-a370-09e4c19b59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800024"/>
    <a:srgbClr val="BCAA26"/>
    <a:srgbClr val="ECEAE8"/>
    <a:srgbClr val="D8CBCC"/>
    <a:srgbClr val="FFFFFF"/>
    <a:srgbClr val="BE9B94"/>
    <a:srgbClr val="C1A099"/>
    <a:srgbClr val="A4B08A"/>
    <a:srgbClr val="C1C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C45FC-89E2-4B9C-8BAE-1081C89B0A3C}" v="17" dt="2025-12-11T11:23:15.1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5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38704167755101E-2"/>
          <c:y val="4.7961225304504695E-2"/>
          <c:w val="0.9424539848621809"/>
          <c:h val="0.64342418157615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Atbalsts diasporas un Latvijas bērnu kopējām nometnēm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3370191471164286E-3"/>
                  <c:y val="-1.432664756446990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988489183950045"/>
                      <c:h val="5.60171919770773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AB6-4E76-9845-C140B16A22FB}"/>
                </c:ext>
              </c:extLst>
            </c:dLbl>
            <c:dLbl>
              <c:idx val="2"/>
              <c:layout>
                <c:manualLayout>
                  <c:x val="-8.7145969498910684E-3"/>
                  <c:y val="-1.14613180515759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AB6-4E76-9845-C140B16A2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2024.gads</c:v>
                </c:pt>
                <c:pt idx="1">
                  <c:v>2025.gads</c:v>
                </c:pt>
                <c:pt idx="2">
                  <c:v>2026.gads</c:v>
                </c:pt>
              </c:strCache>
            </c:strRef>
          </c:cat>
          <c:val>
            <c:numRef>
              <c:f>Sheet1!$B$2:$B$4</c:f>
              <c:numCache>
                <c:formatCode>"€"#,##0.00_);[Red]\("€"#,##0.00\)</c:formatCode>
                <c:ptCount val="3"/>
                <c:pt idx="0">
                  <c:v>140865</c:v>
                </c:pt>
                <c:pt idx="1">
                  <c:v>209413.4</c:v>
                </c:pt>
                <c:pt idx="2">
                  <c:v>140865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91-45EC-B10A-8D059BC464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Pilsoniskās līdzdalības veicināšanas programma diasporas NVO darbības atbalstam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2024.gads</c:v>
                </c:pt>
                <c:pt idx="1">
                  <c:v>2025.gads</c:v>
                </c:pt>
                <c:pt idx="2">
                  <c:v>2026.gads</c:v>
                </c:pt>
              </c:strCache>
            </c:strRef>
          </c:cat>
          <c:val>
            <c:numRef>
              <c:f>Sheet1!$C$2:$C$4</c:f>
              <c:numCache>
                <c:formatCode>"€"#,##0.00_);[Red]\("€"#,##0.00\)</c:formatCode>
                <c:ptCount val="3"/>
                <c:pt idx="0">
                  <c:v>179120</c:v>
                </c:pt>
                <c:pt idx="1">
                  <c:v>240351</c:v>
                </c:pt>
                <c:pt idx="2">
                  <c:v>179120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91-45EC-B10A-8D059BC464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Latviešu valodas apguve reemigrantiem un viņu ģimenes locekļiem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959539371304077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B6-4E76-9845-C140B16A22FB}"/>
                </c:ext>
              </c:extLst>
            </c:dLbl>
            <c:dLbl>
              <c:idx val="1"/>
              <c:layout>
                <c:manualLayout>
                  <c:x val="1.369436663554301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B6-4E76-9845-C140B16A22FB}"/>
                </c:ext>
              </c:extLst>
            </c:dLbl>
            <c:dLbl>
              <c:idx val="2"/>
              <c:layout>
                <c:manualLayout>
                  <c:x val="1.4939309056956116E-2"/>
                  <c:y val="-2.86532951289398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B6-4E76-9845-C140B16A2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2024.gads</c:v>
                </c:pt>
                <c:pt idx="1">
                  <c:v>2025.gads</c:v>
                </c:pt>
                <c:pt idx="2">
                  <c:v>2026.gads</c:v>
                </c:pt>
              </c:strCache>
            </c:strRef>
          </c:cat>
          <c:val>
            <c:numRef>
              <c:f>Sheet1!$D$2:$D$4</c:f>
              <c:numCache>
                <c:formatCode>"€"#,##0.00_);[Red]\("€"#,##0.00\)</c:formatCode>
                <c:ptCount val="3"/>
                <c:pt idx="0">
                  <c:v>32640</c:v>
                </c:pt>
                <c:pt idx="1">
                  <c:v>32640</c:v>
                </c:pt>
                <c:pt idx="2">
                  <c:v>32640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91-45EC-B10A-8D059BC464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55878016"/>
        <c:axId val="1855876576"/>
      </c:barChart>
      <c:catAx>
        <c:axId val="185587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6576"/>
        <c:crosses val="autoZero"/>
        <c:auto val="1"/>
        <c:lblAlgn val="ctr"/>
        <c:lblOffset val="100"/>
        <c:noMultiLvlLbl val="0"/>
      </c:catAx>
      <c:valAx>
        <c:axId val="185587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€&quot;#,##0.00_);[Red]\(&quot;€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801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38704167755101E-2"/>
          <c:y val="4.7961225304504695E-2"/>
          <c:w val="0.9424539848621809"/>
          <c:h val="0.77236400827409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Saņemto pieteikumu skaits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</c:v>
                </c:pt>
                <c:pt idx="1">
                  <c:v>27</c:v>
                </c:pt>
                <c:pt idx="2">
                  <c:v>23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A9-42ED-B641-66C6FC9136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Apstiprinātie pieteikumi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</c:v>
                </c:pt>
                <c:pt idx="1">
                  <c:v>13</c:v>
                </c:pt>
                <c:pt idx="2">
                  <c:v>19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A9-42ED-B641-66C6FC9136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Noraidītie pieteikumi nepietiekama finansējuma dēļ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13</c:v>
                </c:pt>
                <c:pt idx="1">
                  <c:v>8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A9-42ED-B641-66C6FC9136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55878016"/>
        <c:axId val="1855876576"/>
      </c:barChart>
      <c:catAx>
        <c:axId val="185587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6576"/>
        <c:crosses val="autoZero"/>
        <c:auto val="1"/>
        <c:lblAlgn val="ctr"/>
        <c:lblOffset val="100"/>
        <c:noMultiLvlLbl val="0"/>
      </c:catAx>
      <c:valAx>
        <c:axId val="185587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801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Saņemto pieteikumu skaits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</c:v>
                </c:pt>
                <c:pt idx="1">
                  <c:v>20</c:v>
                </c:pt>
                <c:pt idx="2">
                  <c:v>12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DA-4A6D-B119-B9E09D344B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Apstiprinātie pieteikumi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DA-4A6D-B119-B9E09D344B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Noraidītie pieteikumi nepietiekama finansējuma dēļ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2023.gads</c:v>
                </c:pt>
                <c:pt idx="1">
                  <c:v>2024.gads</c:v>
                </c:pt>
                <c:pt idx="2">
                  <c:v>2025.gads</c:v>
                </c:pt>
                <c:pt idx="3">
                  <c:v>2026.gads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</c:v>
                </c:pt>
                <c:pt idx="1">
                  <c:v>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DA-4A6D-B119-B9E09D344B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855878016"/>
        <c:axId val="1855876576"/>
      </c:barChart>
      <c:catAx>
        <c:axId val="185587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6576"/>
        <c:crosses val="autoZero"/>
        <c:auto val="1"/>
        <c:lblAlgn val="ctr"/>
        <c:lblOffset val="100"/>
        <c:noMultiLvlLbl val="0"/>
      </c:catAx>
      <c:valAx>
        <c:axId val="185587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85587801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12/11/2025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62746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858042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093A9-68AA-D9C4-8037-0A7E25906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91ED0F-69FC-2EA3-A620-5ECAE2DBC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FBF57D-A4F1-9073-60BC-EEC0F5F2EE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42C42-A91E-A9B2-0BB8-F535878907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8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95607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lv-LV" b="1"/>
              <a:t>NORAIDĪJUMA IEMESLI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 b="1"/>
          </a:p>
          <a:p>
            <a:pPr marL="0" indent="0">
              <a:buFont typeface="Arial" panose="020B0604020202020204" pitchFamily="34" charset="0"/>
              <a:buNone/>
            </a:pPr>
            <a:r>
              <a:rPr lang="lv-LV" b="1"/>
              <a:t>ATBILSTĪBA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lv-LV"/>
              <a:t>Abos noraidītajos projektos pieteicējs </a:t>
            </a:r>
            <a:r>
              <a:rPr lang="lv-LV" b="1"/>
              <a:t>neatbilst konkursa nolikuma 3.1.2.kritērijam “organizācija pēdējo 4 gadu laikā ir organizējusi vismaz 2 pasākumus latviešu diasporas bērniem un jauniešiem, </a:t>
            </a:r>
            <a:r>
              <a:rPr lang="lv-LV"/>
              <a:t>piemēram, nometnes, neformālās izglītības pasākumus, kultūras,  atpūtas un citus līdzīgus pasākumus.”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/>
          </a:p>
          <a:p>
            <a:pPr marL="0" indent="0">
              <a:buFont typeface="Arial" panose="020B0604020202020204" pitchFamily="34" charset="0"/>
              <a:buNone/>
            </a:pPr>
            <a:r>
              <a:rPr lang="lv-LV" b="0"/>
              <a:t>(1) Konstatēts, ka projekta pieteicējs nav organizējis nometnes Latvijas diasporas bērniem. Pēdējos gados ir rīkoti pasākumi, tomēr diaspora ir ļoti minimāli pārstāvēta un nav bijusi galvenā mērķauditorija.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/>
          </a:p>
          <a:p>
            <a:pPr marL="0" indent="0">
              <a:buFont typeface="Arial" panose="020B0604020202020204" pitchFamily="34" charset="0"/>
              <a:buNone/>
            </a:pPr>
            <a:r>
              <a:rPr lang="lv-LV"/>
              <a:t>(2) Konstatēts, ka projekta pieteicējs nav organizējis nometnes Latvijas diasporas bērniem. Organizācija ir dibināta tikai 2025. gadā. Tai nav saistības ar diasporu, jo ir nepareizi izprasts diasporas jēdziens - ar to saprot Latvijā dzīvojošās mazākumtautību grupas, kā arī iebraucējus (piemēram, Ukrainas iedzīvotājus).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/>
          </a:p>
          <a:p>
            <a:pPr marL="0" indent="0">
              <a:buFont typeface="Arial" panose="020B0604020202020204" pitchFamily="34" charset="0"/>
              <a:buNone/>
            </a:pPr>
            <a:r>
              <a:rPr lang="lv-LV" b="1"/>
              <a:t>KVALITĀTE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lv-LV" b="1"/>
              <a:t>Projekts noraidīts budžeta kritērijā: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 b="1"/>
          </a:p>
          <a:p>
            <a:pPr marL="0" indent="0">
              <a:buFont typeface="Arial" panose="020B0604020202020204" pitchFamily="34" charset="0"/>
              <a:buNone/>
            </a:pPr>
            <a:r>
              <a:rPr lang="lv-LV" b="1"/>
              <a:t>Ļoti augstas personāla un administratīvās izmaksas. </a:t>
            </a:r>
            <a:r>
              <a:rPr lang="lv-LV"/>
              <a:t>73% no visām izmaksām jeb 10227.90 EUR ir izmaksas 5 amatu pozīcijām. No šīm 5 pozīcijām 3 pozīcijas ir vienam cilvēkam. </a:t>
            </a:r>
            <a:r>
              <a:rPr lang="lv-LV" b="1"/>
              <a:t>Kas nozīmē, ka 5607.90 EUR jeb 40% no visām izmaksām ir viena cilvēka atalgojums.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lv-LV"/>
              <a:t>Pozīcija 1.4. ir publicitātes izdevumi 770 EUR apmērā, savukārt tie ir neattiecināmās izmaksas atbilstoši konkursa nolikuma 4.3.14. punktam (maksas publicitātes nodrošināšana).</a:t>
            </a: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622690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4F6A5D-35A4-45F7-9ABD-AEFCA18F5F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101CCF6C-0016-485F-B181-3437B5A32D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82DA2E3-AA58-4FA8-94BF-0A3303AAB2B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221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  <p:sldLayoutId id="2147483750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614" y="4352544"/>
            <a:ext cx="8861087" cy="1900606"/>
          </a:xfrm>
        </p:spPr>
        <p:txBody>
          <a:bodyPr>
            <a:normAutofit/>
          </a:bodyPr>
          <a:lstStyle/>
          <a:p>
            <a:endParaRPr lang="lv-LV"/>
          </a:p>
          <a:p>
            <a:r>
              <a:rPr lang="lv-LV"/>
              <a:t>Pilsoniskās sabiedrības atbalsta departamenta</a:t>
            </a:r>
          </a:p>
          <a:p>
            <a:r>
              <a:rPr lang="lv-LV"/>
              <a:t>Projektu konkursu un uzraudzības nodaļas vadītāja Ieva Plūme</a:t>
            </a:r>
            <a:endParaRPr lang="en-LV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25" y="893335"/>
            <a:ext cx="9028867" cy="3224241"/>
          </a:xfrm>
        </p:spPr>
        <p:txBody>
          <a:bodyPr/>
          <a:lstStyle/>
          <a:p>
            <a:br>
              <a:rPr lang="lv-LV" sz="3600" spc="0" dirty="0">
                <a:latin typeface="Verdana (Body)"/>
              </a:rPr>
            </a:br>
            <a:r>
              <a:rPr lang="lv-LV" sz="3600" spc="0" dirty="0">
                <a:latin typeface="Verdana (Body)"/>
              </a:rPr>
              <a:t>Sabiedrības integrācijas fonds</a:t>
            </a:r>
            <a:br>
              <a:rPr lang="lv-LV" sz="3600" spc="0" dirty="0">
                <a:latin typeface="Verdana (Body)"/>
              </a:rPr>
            </a:br>
            <a:br>
              <a:rPr lang="lv-LV" sz="3600" spc="0" dirty="0">
                <a:latin typeface="Verdana (Body)"/>
              </a:rPr>
            </a:br>
            <a:r>
              <a:rPr lang="lv-LV" sz="3200" spc="0" dirty="0">
                <a:latin typeface="Verdana (Body)"/>
              </a:rPr>
              <a:t>Atbalsts diasporai 2024.-2026.</a:t>
            </a:r>
            <a:endParaRPr lang="en-LV" sz="3200" spc="0" dirty="0">
              <a:highlight>
                <a:srgbClr val="FFFF00"/>
              </a:highlight>
              <a:latin typeface="Verdana (Body)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10/12/2025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4055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147E088-E49E-9C10-8F98-30EB9871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8" y="177807"/>
            <a:ext cx="7713398" cy="1365148"/>
          </a:xfrm>
        </p:spPr>
        <p:txBody>
          <a:bodyPr>
            <a:noAutofit/>
          </a:bodyPr>
          <a:lstStyle/>
          <a:p>
            <a:r>
              <a:rPr lang="lv-LV" sz="3600">
                <a:latin typeface="Verdana (Body)"/>
              </a:rPr>
              <a:t>Diasporas nometņu 2026. gada konkursa projektu pieteikumi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BF4869BC-37C9-D854-6641-D7B3E13D4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162778"/>
              </p:ext>
            </p:extLst>
          </p:nvPr>
        </p:nvGraphicFramePr>
        <p:xfrm>
          <a:off x="1567263" y="2565115"/>
          <a:ext cx="9446396" cy="2310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5672">
                  <a:extLst>
                    <a:ext uri="{9D8B030D-6E8A-4147-A177-3AD203B41FA5}">
                      <a16:colId xmlns:a16="http://schemas.microsoft.com/office/drawing/2014/main" val="153171993"/>
                    </a:ext>
                  </a:extLst>
                </a:gridCol>
                <a:gridCol w="3500362">
                  <a:extLst>
                    <a:ext uri="{9D8B030D-6E8A-4147-A177-3AD203B41FA5}">
                      <a16:colId xmlns:a16="http://schemas.microsoft.com/office/drawing/2014/main" val="3684007340"/>
                    </a:ext>
                  </a:extLst>
                </a:gridCol>
                <a:gridCol w="3500362">
                  <a:extLst>
                    <a:ext uri="{9D8B030D-6E8A-4147-A177-3AD203B41FA5}">
                      <a16:colId xmlns:a16="http://schemas.microsoft.com/office/drawing/2014/main" val="1735208533"/>
                    </a:ext>
                  </a:extLst>
                </a:gridCol>
              </a:tblGrid>
              <a:tr h="1395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</a:rPr>
                        <a:t>Iesniegto projektu pieteikumu skaits</a:t>
                      </a:r>
                      <a:endParaRPr lang="lv-LV" sz="1800" b="1">
                        <a:solidFill>
                          <a:schemeClr val="bg1"/>
                        </a:solidFill>
                        <a:effectLst/>
                        <a:latin typeface="Verdana (Body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</a:rPr>
                        <a:t>Kopējais pieprasītais finansējums (EUR)</a:t>
                      </a:r>
                      <a:endParaRPr lang="lv-LV" sz="1800" b="1">
                        <a:solidFill>
                          <a:schemeClr val="bg1"/>
                        </a:solidFill>
                        <a:effectLst/>
                        <a:latin typeface="Verdana (Body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Kopējais pieejamais finansējums (EUR)</a:t>
                      </a: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03918"/>
                  </a:ext>
                </a:extLst>
              </a:tr>
              <a:tr h="892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 i="0" kern="1200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+mn-ea"/>
                          <a:cs typeface="+mn-cs"/>
                        </a:rPr>
                        <a:t> 188 139,88</a:t>
                      </a:r>
                    </a:p>
                  </a:txBody>
                  <a:tcPr marL="68580" marR="68580" marT="0" marB="0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Verdana (Body)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 i="0" kern="1200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+mn-ea"/>
                          <a:cs typeface="+mn-cs"/>
                        </a:rPr>
                        <a:t>140 865*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Verdana (Body)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981809"/>
                  </a:ext>
                </a:extLst>
              </a:tr>
            </a:tbl>
          </a:graphicData>
        </a:graphic>
      </p:graphicFrame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799A0E1-C03C-C4AD-9183-DE541D20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</a:t>
            </a:r>
            <a:r>
              <a:rPr lang="en-US"/>
              <a:t>/</a:t>
            </a:r>
            <a:r>
              <a:rPr lang="lv-LV"/>
              <a:t>12</a:t>
            </a:r>
            <a:r>
              <a:rPr lang="en-US"/>
              <a:t>/202</a:t>
            </a:r>
            <a:r>
              <a:rPr lang="lv-LV"/>
              <a:t>5</a:t>
            </a:r>
            <a:endParaRPr lang="en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F87C0F1-F7D6-6CFF-C60A-E07F05A4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3531BA3-ADCE-E3AA-6D0A-12EFF182E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10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085125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679BB-58B0-FCD1-1FD1-11D561342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9365218" cy="1123578"/>
          </a:xfrm>
        </p:spPr>
        <p:txBody>
          <a:bodyPr>
            <a:normAutofit fontScale="90000"/>
          </a:bodyPr>
          <a:lstStyle/>
          <a:p>
            <a:r>
              <a:rPr lang="lv-LV">
                <a:solidFill>
                  <a:schemeClr val="accent5">
                    <a:lumMod val="50000"/>
                  </a:schemeClr>
                </a:solidFill>
              </a:rPr>
              <a:t>Diasporas nometņu konkursa atbalsta tendences 2023.-2026.gadā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7AAD2-8071-8457-5F14-E5D10863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</a:t>
            </a:r>
            <a:r>
              <a:rPr lang="en-US"/>
              <a:t>/</a:t>
            </a:r>
            <a:r>
              <a:rPr lang="lv-LV"/>
              <a:t>12</a:t>
            </a:r>
            <a:r>
              <a:rPr lang="en-US"/>
              <a:t>/202</a:t>
            </a:r>
            <a:r>
              <a:rPr lang="lv-LV"/>
              <a:t>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8482C6-ABC0-0E01-A9A0-9FC54A4A5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EDCCE-2357-3DFC-B32B-55E07D92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11</a:t>
            </a:fld>
            <a:endParaRPr lang="en-LV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AD730D9-B0AF-C652-ED3E-8950B3666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543409"/>
              </p:ext>
            </p:extLst>
          </p:nvPr>
        </p:nvGraphicFramePr>
        <p:xfrm>
          <a:off x="995363" y="1558925"/>
          <a:ext cx="10201275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3314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5F1C9A7-531F-3EB1-1237-50095F542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61" y="280882"/>
            <a:ext cx="9173497" cy="1285246"/>
          </a:xfrm>
        </p:spPr>
        <p:txBody>
          <a:bodyPr>
            <a:normAutofit fontScale="90000"/>
          </a:bodyPr>
          <a:lstStyle/>
          <a:p>
            <a:r>
              <a:rPr lang="lv-LV"/>
              <a:t>Latviešu valodas apguve reemigrantiem un viņu ģimenes locekļiem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EA35315-57A4-F6C2-A5C4-20B430FC3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b="1"/>
              <a:t>P</a:t>
            </a:r>
            <a:r>
              <a:rPr lang="pt-BR" b="1"/>
              <a:t>rogrammas īstenošanas periods ir no 2024.gada 1.maija līdz 2027.gada 30.aprīlim</a:t>
            </a:r>
            <a:r>
              <a:rPr lang="lv-LV" b="1"/>
              <a:t>;</a:t>
            </a:r>
          </a:p>
          <a:p>
            <a:r>
              <a:rPr lang="lv-LV" b="1"/>
              <a:t>Noslēgti līgumi ar 5 pakalpojuma sniedzējiem;</a:t>
            </a:r>
          </a:p>
          <a:p>
            <a:r>
              <a:rPr lang="lv-LV" b="1"/>
              <a:t>Kopā programmā latviešu valodu līdz C1 līmenim līdz šim apguvušas 59 personas.</a:t>
            </a:r>
            <a:endParaRPr lang="lv-LV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4B7DAD5-52FE-7B0C-22B2-6BE28F60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</a:t>
            </a:r>
            <a:r>
              <a:rPr lang="en-US"/>
              <a:t>/202</a:t>
            </a:r>
            <a:r>
              <a:rPr lang="lv-LV"/>
              <a:t>5</a:t>
            </a:r>
            <a:endParaRPr lang="en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3A330D8-9E03-5C7E-B57E-D134C0220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811D1F8-593E-A377-AF5E-1591FEE78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665300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V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0527" y="2800046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/>
              <a:t>www.sif.gov.lv</a:t>
            </a:r>
          </a:p>
          <a:p>
            <a:r>
              <a:rPr lang="en-GB"/>
              <a:t>Seko mums </a:t>
            </a:r>
            <a:endParaRPr lang="lv-LV"/>
          </a:p>
          <a:p>
            <a:r>
              <a:rPr lang="lv-LV"/>
              <a:t>            </a:t>
            </a:r>
            <a:r>
              <a:rPr lang="en-GB"/>
              <a:t>@SIFlv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4F57-194C-B9A4-D1C5-86996B7D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/>
              <a:t>Latvijas valsts budžeta programmas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BB474-A144-2F3F-8659-7EBC676E4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2261937"/>
            <a:ext cx="10201078" cy="369369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lv-LV" sz="2800"/>
              <a:t>Pilsoniskās līdzdalības veicināšanas programma diasporas NVO darbības atbalstam</a:t>
            </a:r>
          </a:p>
          <a:p>
            <a:pPr>
              <a:buFont typeface="Wingdings" panose="05000000000000000000" pitchFamily="2" charset="2"/>
              <a:buChar char="v"/>
            </a:pPr>
            <a:endParaRPr lang="lv-LV" sz="2800"/>
          </a:p>
          <a:p>
            <a:pPr>
              <a:buFont typeface="Wingdings" panose="05000000000000000000" pitchFamily="2" charset="2"/>
              <a:buChar char="v"/>
            </a:pPr>
            <a:r>
              <a:rPr lang="lv-LV" sz="2800"/>
              <a:t>Atbalsts diasporas un Latvijas bērnu kopējām nometnēm</a:t>
            </a:r>
          </a:p>
          <a:p>
            <a:pPr marL="0" indent="0">
              <a:buNone/>
            </a:pPr>
            <a:endParaRPr lang="lv-LV" sz="2800"/>
          </a:p>
          <a:p>
            <a:pPr>
              <a:buFont typeface="Wingdings" panose="05000000000000000000" pitchFamily="2" charset="2"/>
              <a:buChar char="v"/>
            </a:pPr>
            <a:r>
              <a:rPr lang="lv-LV" sz="2800"/>
              <a:t>Latviešu valodas apguve reemigrantiem un viņu ģimenes locekļiem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B3E27-09D2-655D-7639-5FFBC4FF2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</a:t>
            </a:r>
            <a:r>
              <a:rPr lang="en-US"/>
              <a:t>/</a:t>
            </a:r>
            <a:r>
              <a:rPr lang="lv-LV"/>
              <a:t>12</a:t>
            </a:r>
            <a:r>
              <a:rPr lang="en-US"/>
              <a:t>/202</a:t>
            </a:r>
            <a:r>
              <a:rPr lang="lv-LV"/>
              <a:t>5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945F-C0A9-9F97-B9B9-EA02A4B2B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7E7C1-ED3A-775E-5B29-13CC9D3A3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11605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2700-B2F4-4C55-8833-B26721A7A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0096"/>
            <a:ext cx="7718322" cy="1361194"/>
          </a:xfrm>
        </p:spPr>
        <p:txBody>
          <a:bodyPr>
            <a:normAutofit fontScale="90000"/>
          </a:bodyPr>
          <a:lstStyle/>
          <a:p>
            <a:r>
              <a:rPr lang="lv-LV"/>
              <a:t>Piešķirtais finansējums diasporas atbalsta programmās 2024.-2026.gadā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83E51-B18B-2E67-5304-D112C0AC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</a:t>
            </a:r>
            <a:r>
              <a:rPr lang="en-US"/>
              <a:t>/</a:t>
            </a:r>
            <a:r>
              <a:rPr lang="lv-LV"/>
              <a:t>12</a:t>
            </a:r>
            <a:r>
              <a:rPr lang="en-US"/>
              <a:t>/202</a:t>
            </a:r>
            <a:r>
              <a:rPr lang="lv-LV"/>
              <a:t>5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20C39-4F41-4A13-5495-BF2549CB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B103A-436B-1369-8809-B630931A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3</a:t>
            </a:fld>
            <a:endParaRPr lang="en-LV"/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E391A7BA-2121-19AE-24D5-DD196DBE29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972137"/>
              </p:ext>
            </p:extLst>
          </p:nvPr>
        </p:nvGraphicFramePr>
        <p:xfrm>
          <a:off x="995363" y="1800225"/>
          <a:ext cx="10201275" cy="443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2859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F980-6AC2-C26E-82BA-A1F4C0C45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27" y="1117975"/>
            <a:ext cx="5633830" cy="2311025"/>
          </a:xfrm>
        </p:spPr>
        <p:txBody>
          <a:bodyPr>
            <a:normAutofit fontScale="90000"/>
          </a:bodyPr>
          <a:lstStyle/>
          <a:p>
            <a:r>
              <a:rPr lang="lv-LV" sz="3600" b="1">
                <a:latin typeface="Verdana (Body)"/>
              </a:rPr>
              <a:t>Pilsoniskās līdzdalības veicināšanas programma diasporas NVO darbības atbalstam</a:t>
            </a:r>
            <a:br>
              <a:rPr lang="lv-LV">
                <a:latin typeface="Verdana (Body)"/>
              </a:rPr>
            </a:br>
            <a:endParaRPr lang="lv-LV">
              <a:latin typeface="Verdana (Body)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E29B1-F122-C251-8D4E-89C14B075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1200" y="3558418"/>
            <a:ext cx="5137379" cy="1337918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Finansējums 179 120,00 EUR</a:t>
            </a:r>
            <a:endParaRPr lang="lv-LV" sz="2000" dirty="0">
              <a:latin typeface="Verdana (Body)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Viena</a:t>
            </a: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m</a:t>
            </a: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 projekta</a:t>
            </a: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m</a:t>
            </a: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 maksimālais finansējums 15 000,00 EUR</a:t>
            </a:r>
            <a:endParaRPr lang="lv-LV" sz="2000" dirty="0">
              <a:ln>
                <a:solidFill>
                  <a:schemeClr val="bg1"/>
                </a:solidFill>
              </a:ln>
              <a:latin typeface="Verdana (Body)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90C47-CC83-49DA-4583-240905FF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10/12/2025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97D6B-5596-22FA-9E99-5C1C7F5CE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4</a:t>
            </a:fld>
            <a:endParaRPr lang="en-LV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32850E4-97FD-5051-5281-D63F46FB36F6}"/>
              </a:ext>
            </a:extLst>
          </p:cNvPr>
          <p:cNvSpPr txBox="1">
            <a:spLocks/>
          </p:cNvSpPr>
          <p:nvPr/>
        </p:nvSpPr>
        <p:spPr bwMode="black">
          <a:xfrm>
            <a:off x="7315117" y="1741488"/>
            <a:ext cx="4589793" cy="1508337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b="0" kern="1200" cap="none" spc="0" baseline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lv-LV">
                <a:solidFill>
                  <a:srgbClr val="7C9396"/>
                </a:solidFill>
                <a:latin typeface="Verdana (Body)"/>
              </a:rPr>
              <a:t>Programmas mērķis: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2F3CA6-37C5-E201-7680-3D7FA77C02B3}"/>
              </a:ext>
            </a:extLst>
          </p:cNvPr>
          <p:cNvSpPr txBox="1"/>
          <p:nvPr/>
        </p:nvSpPr>
        <p:spPr>
          <a:xfrm>
            <a:off x="7315117" y="3414515"/>
            <a:ext cx="4589793" cy="16687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lv-LV" sz="2200">
                <a:solidFill>
                  <a:srgbClr val="800024"/>
                </a:solidFill>
                <a:latin typeface="Verdana (Body)"/>
                <a:ea typeface="Verdana" panose="020B0604030504040204" pitchFamily="34" charset="0"/>
              </a:rPr>
              <a:t>Veicināt diasporas saiknes saglabāšanu ar Latviju, stiprinot nacionālo identitāti un diasporas </a:t>
            </a:r>
            <a:r>
              <a:rPr lang="lv-LV" sz="2200" err="1">
                <a:solidFill>
                  <a:srgbClr val="800024"/>
                </a:solidFill>
                <a:latin typeface="Verdana (Body)"/>
                <a:ea typeface="Verdana" panose="020B0604030504040204" pitchFamily="34" charset="0"/>
              </a:rPr>
              <a:t>pašorganizēšanos</a:t>
            </a:r>
            <a:r>
              <a:rPr lang="lv-LV" sz="2200">
                <a:solidFill>
                  <a:srgbClr val="800024"/>
                </a:solidFill>
                <a:latin typeface="Verdana (Body)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72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21AC8E-817D-60E8-EA75-B539A6075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b="1"/>
              <a:t>Kas var pieteikties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8DDB5-25D1-2254-790D-251D643A8A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/>
              <a:t>Latvijas republikā reģistrēta biedrība vai nodibinājums, kas atbilst Biedrību un nodibinājumu likumā noteiktajam vai ārvalstīs reģistrēta diasporas organizācija. Diasporas interešu pārstāvība ir primārais organizācijas darbības mērķis.</a:t>
            </a:r>
          </a:p>
          <a:p>
            <a:pPr marL="0" indent="0">
              <a:buNone/>
            </a:pP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A86A0-E5AE-4D67-FC02-D84B1FBAE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2120548"/>
          </a:xfrm>
        </p:spPr>
        <p:txBody>
          <a:bodyPr/>
          <a:lstStyle/>
          <a:p>
            <a:pPr marL="0" indent="0" algn="ctr">
              <a:buNone/>
            </a:pPr>
            <a:r>
              <a:rPr lang="lv-LV"/>
              <a:t>No 1.janvāra līdz 31.oktobrim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3BD751-B11F-D6AA-4223-38D829A725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5" y="2018027"/>
            <a:ext cx="4877369" cy="704087"/>
          </a:xfrm>
        </p:spPr>
        <p:txBody>
          <a:bodyPr/>
          <a:lstStyle/>
          <a:p>
            <a:r>
              <a:rPr lang="lv-LV" b="1"/>
              <a:t>Īstenošanas un izmaksu </a:t>
            </a:r>
            <a:r>
              <a:rPr lang="lv-LV" b="1" err="1"/>
              <a:t>attiecināmības</a:t>
            </a:r>
            <a:r>
              <a:rPr lang="lv-LV" b="1"/>
              <a:t> periods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A3E6318-0574-8701-E2CC-3A3CF120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10/12/2025</a:t>
            </a:r>
            <a:endParaRPr lang="en-LV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106ECA5-72EB-CEFE-2DC8-DB8BF8A2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150909-4D2E-96EB-0C6F-6289895D7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5</a:t>
            </a:fld>
            <a:endParaRPr lang="en-LV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B02BFC9F-2426-59DC-590B-502EC41A3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37" y="498264"/>
            <a:ext cx="9650353" cy="1276816"/>
          </a:xfrm>
        </p:spPr>
        <p:txBody>
          <a:bodyPr>
            <a:normAutofit fontScale="90000"/>
          </a:bodyPr>
          <a:lstStyle/>
          <a:p>
            <a:r>
              <a:rPr lang="lv-LV" b="1"/>
              <a:t>Pilsoniskās līdzdalības veicināšanas programma diasporas NVO darbības atbalstam</a:t>
            </a:r>
          </a:p>
        </p:txBody>
      </p:sp>
    </p:spTree>
    <p:extLst>
      <p:ext uri="{BB962C8B-B14F-4D97-AF65-F5344CB8AC3E}">
        <p14:creationId xmlns:p14="http://schemas.microsoft.com/office/powerpoint/2010/main" val="2375613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F31C5-C5C4-A2DB-1518-4E311FB50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9129243" cy="1123578"/>
          </a:xfrm>
        </p:spPr>
        <p:txBody>
          <a:bodyPr>
            <a:normAutofit fontScale="90000"/>
          </a:bodyPr>
          <a:lstStyle/>
          <a:p>
            <a:r>
              <a:rPr lang="pt-BR"/>
              <a:t>Diasporas </a:t>
            </a:r>
            <a:r>
              <a:rPr lang="lv-LV"/>
              <a:t>NVO</a:t>
            </a:r>
            <a:r>
              <a:rPr lang="pt-BR"/>
              <a:t> konkursa atbalsta tendences 2023.-2026.gadā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E26413-6441-4DEB-E585-B8B8D4257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</a:t>
            </a:r>
            <a:r>
              <a:rPr lang="lv-LV"/>
              <a:t>0</a:t>
            </a:r>
            <a:r>
              <a:rPr lang="en-US"/>
              <a:t>/</a:t>
            </a:r>
            <a:r>
              <a:rPr lang="lv-LV"/>
              <a:t>12</a:t>
            </a:r>
            <a:r>
              <a:rPr lang="en-US"/>
              <a:t>/202</a:t>
            </a:r>
            <a:r>
              <a:rPr lang="lv-LV"/>
              <a:t>5</a:t>
            </a:r>
            <a:endParaRPr lang="en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6BE5D-29B5-DD38-14C6-44EAEE613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E10AE-65F9-7D9C-0032-8EDE4A7E2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6</a:t>
            </a:fld>
            <a:endParaRPr lang="en-LV"/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69582A1A-2DCE-4A66-84C0-54CE66ACC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781161"/>
              </p:ext>
            </p:extLst>
          </p:nvPr>
        </p:nvGraphicFramePr>
        <p:xfrm>
          <a:off x="1118812" y="1558977"/>
          <a:ext cx="9883485" cy="4015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CE05DAB-7510-B71E-3BB7-07B3E8D47F4F}"/>
              </a:ext>
            </a:extLst>
          </p:cNvPr>
          <p:cNvSpPr txBox="1"/>
          <p:nvPr/>
        </p:nvSpPr>
        <p:spPr>
          <a:xfrm>
            <a:off x="1297858" y="5683045"/>
            <a:ext cx="9134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/>
              <a:t>*2026.gada konkursa rezultāti plānoti 2026.gada februārī</a:t>
            </a:r>
          </a:p>
        </p:txBody>
      </p:sp>
    </p:spTree>
    <p:extLst>
      <p:ext uri="{BB962C8B-B14F-4D97-AF65-F5344CB8AC3E}">
        <p14:creationId xmlns:p14="http://schemas.microsoft.com/office/powerpoint/2010/main" val="184236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147E088-E49E-9C10-8F98-30EB9871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8" y="177807"/>
            <a:ext cx="7713398" cy="1365148"/>
          </a:xfrm>
        </p:spPr>
        <p:txBody>
          <a:bodyPr>
            <a:noAutofit/>
          </a:bodyPr>
          <a:lstStyle/>
          <a:p>
            <a:r>
              <a:rPr lang="lv-LV" sz="3600">
                <a:latin typeface="Verdana (Body)"/>
              </a:rPr>
              <a:t>Diasporas NVO 2026. gada konkursa projektu pieteikumi</a:t>
            </a: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BF4869BC-37C9-D854-6641-D7B3E13D4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67263" y="2565115"/>
          <a:ext cx="9446396" cy="2310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5672">
                  <a:extLst>
                    <a:ext uri="{9D8B030D-6E8A-4147-A177-3AD203B41FA5}">
                      <a16:colId xmlns:a16="http://schemas.microsoft.com/office/drawing/2014/main" val="153171993"/>
                    </a:ext>
                  </a:extLst>
                </a:gridCol>
                <a:gridCol w="3500362">
                  <a:extLst>
                    <a:ext uri="{9D8B030D-6E8A-4147-A177-3AD203B41FA5}">
                      <a16:colId xmlns:a16="http://schemas.microsoft.com/office/drawing/2014/main" val="3684007340"/>
                    </a:ext>
                  </a:extLst>
                </a:gridCol>
                <a:gridCol w="3500362">
                  <a:extLst>
                    <a:ext uri="{9D8B030D-6E8A-4147-A177-3AD203B41FA5}">
                      <a16:colId xmlns:a16="http://schemas.microsoft.com/office/drawing/2014/main" val="1735208533"/>
                    </a:ext>
                  </a:extLst>
                </a:gridCol>
              </a:tblGrid>
              <a:tr h="1395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</a:rPr>
                        <a:t>Iesniegto projektu pieteikumu skaits</a:t>
                      </a:r>
                      <a:endParaRPr lang="lv-LV" sz="1800" b="1">
                        <a:solidFill>
                          <a:schemeClr val="bg1"/>
                        </a:solidFill>
                        <a:effectLst/>
                        <a:latin typeface="Verdana (Body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</a:rPr>
                        <a:t>Kopējais pieprasītais finansējums (EUR)</a:t>
                      </a:r>
                      <a:endParaRPr lang="lv-LV" sz="1800" b="1">
                        <a:solidFill>
                          <a:schemeClr val="bg1"/>
                        </a:solidFill>
                        <a:effectLst/>
                        <a:latin typeface="Verdana (Body)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Kopējais pieejamais finansējums (EUR)</a:t>
                      </a: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03918"/>
                  </a:ext>
                </a:extLst>
              </a:tr>
              <a:tr h="892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 i="0" kern="1200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+mn-ea"/>
                          <a:cs typeface="+mn-cs"/>
                        </a:rPr>
                        <a:t> 300 430,24</a:t>
                      </a:r>
                    </a:p>
                  </a:txBody>
                  <a:tcPr marL="68580" marR="68580" marT="0" marB="0"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Verdana (Body)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800" b="1" i="0" kern="1200">
                          <a:solidFill>
                            <a:schemeClr val="bg1"/>
                          </a:solidFill>
                          <a:effectLst/>
                          <a:latin typeface="Verdana (Body)"/>
                          <a:ea typeface="+mn-ea"/>
                          <a:cs typeface="+mn-cs"/>
                        </a:rPr>
                        <a:t>179 120,00*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lv-LV" sz="1800" b="1" i="0" kern="1200">
                        <a:solidFill>
                          <a:schemeClr val="bg1"/>
                        </a:solidFill>
                        <a:effectLst/>
                        <a:latin typeface="Verdana (Body)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981809"/>
                  </a:ext>
                </a:extLst>
              </a:tr>
            </a:tbl>
          </a:graphicData>
        </a:graphic>
      </p:graphicFrame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799A0E1-C03C-C4AD-9183-DE541D20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>
                <a:latin typeface="Verdana"/>
              </a:rPr>
              <a:t>10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</a:t>
            </a:r>
            <a:r>
              <a:rPr kumimoji="0" lang="lv-LV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12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5</a:t>
            </a:r>
            <a:endParaRPr kumimoji="0" lang="en-LV" sz="1050" b="0" i="0" u="none" strike="noStrike" kern="1200" cap="none" spc="0" normalizeH="0" baseline="0" noProof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F87C0F1-F7D6-6CFF-C60A-E07F05A4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err="1">
                <a:ln>
                  <a:noFill/>
                </a:ln>
                <a:solidFill>
                  <a:srgbClr val="7C9396">
                    <a:alpha val="7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Sabiedrības</a:t>
            </a: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7C9396">
                    <a:alpha val="7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en-GB" sz="1050" b="0" i="0" u="none" strike="noStrike" kern="1200" cap="none" spc="0" normalizeH="0" baseline="0" noProof="0" err="1">
                <a:ln>
                  <a:noFill/>
                </a:ln>
                <a:solidFill>
                  <a:srgbClr val="7C9396">
                    <a:alpha val="7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integrācijas</a:t>
            </a: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7C9396">
                    <a:alpha val="7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fonds</a:t>
            </a:r>
            <a:endParaRPr kumimoji="0" lang="en-LV" sz="1050" b="0" i="0" u="none" strike="noStrike" kern="1200" cap="none" spc="0" normalizeH="0" baseline="0" noProof="0">
              <a:ln>
                <a:noFill/>
              </a:ln>
              <a:solidFill>
                <a:srgbClr val="7C9396">
                  <a:alpha val="7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3531BA3-ADCE-E3AA-6D0A-12EFF182E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66E859-C09B-6434-7CE1-64AB36B9BD0C}"/>
              </a:ext>
            </a:extLst>
          </p:cNvPr>
          <p:cNvSpPr txBox="1"/>
          <p:nvPr/>
        </p:nvSpPr>
        <p:spPr>
          <a:xfrm>
            <a:off x="245806" y="5187704"/>
            <a:ext cx="11700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20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63C65-E0D7-519C-596E-CB414A9AB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F6A4-1310-503C-37E0-C9BF8B056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27" y="1117975"/>
            <a:ext cx="5633830" cy="2311025"/>
          </a:xfrm>
        </p:spPr>
        <p:txBody>
          <a:bodyPr>
            <a:normAutofit fontScale="90000"/>
          </a:bodyPr>
          <a:lstStyle/>
          <a:p>
            <a:r>
              <a:rPr lang="lv-LV" b="1"/>
              <a:t>Atbalsts diasporas un Latvijas bērnu kopējām nometnēm</a:t>
            </a:r>
            <a:br>
              <a:rPr lang="lv-LV">
                <a:latin typeface="Verdana (Body)"/>
              </a:rPr>
            </a:br>
            <a:endParaRPr lang="lv-LV">
              <a:latin typeface="Verdana (Body)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901AE-39A2-6A32-813D-36AF5F4987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1702" y="3055818"/>
            <a:ext cx="5373355" cy="2684207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Finansējums 140 865 EUR, t.sk.:</a:t>
            </a:r>
          </a:p>
          <a:p>
            <a:pPr>
              <a:buFontTx/>
              <a:buChar char="-"/>
            </a:pPr>
            <a:r>
              <a:rPr lang="lv-LV" sz="1900" dirty="0"/>
              <a:t>70 432,50 EUR nometnēm, kas tiek rīkotas diasporas mītnes zemēs;</a:t>
            </a:r>
          </a:p>
          <a:p>
            <a:pPr>
              <a:buFontTx/>
              <a:buChar char="-"/>
            </a:pPr>
            <a:r>
              <a:rPr lang="lv-LV" sz="1900" dirty="0"/>
              <a:t>70 432,50 EUR nometnēm, kas tiek rīkotas Latvijā</a:t>
            </a:r>
          </a:p>
          <a:p>
            <a:pPr marL="0" indent="0">
              <a:buNone/>
            </a:pPr>
            <a:endParaRPr lang="lv-LV" sz="2000" dirty="0">
              <a:latin typeface="Verdana (Body)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Viena</a:t>
            </a: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m</a:t>
            </a: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 projekta</a:t>
            </a: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m</a:t>
            </a: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 maksimālais finansējums 1</a:t>
            </a:r>
            <a:r>
              <a:rPr lang="lv-LV" sz="2000" dirty="0">
                <a:ln>
                  <a:solidFill>
                    <a:schemeClr val="bg1"/>
                  </a:solidFill>
                </a:ln>
                <a:latin typeface="Verdana (Body)"/>
              </a:rPr>
              <a:t>4</a:t>
            </a:r>
            <a:r>
              <a:rPr lang="sv-SE" sz="2000" dirty="0">
                <a:ln>
                  <a:solidFill>
                    <a:schemeClr val="bg1"/>
                  </a:solidFill>
                </a:ln>
                <a:latin typeface="Verdana (Body)"/>
              </a:rPr>
              <a:t> 000,00 EUR</a:t>
            </a:r>
            <a:endParaRPr lang="lv-LV" sz="2000" dirty="0">
              <a:ln>
                <a:solidFill>
                  <a:schemeClr val="bg1"/>
                </a:solidFill>
              </a:ln>
              <a:latin typeface="Verdana (Body)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9CF31-9AC2-45E3-53A7-A5059E54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10/12/2025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A6481-ED34-6A2D-6EEA-D72C6C17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8</a:t>
            </a:fld>
            <a:endParaRPr lang="en-LV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D2EAC89-6712-FBA1-0ABD-355C42EFE6D6}"/>
              </a:ext>
            </a:extLst>
          </p:cNvPr>
          <p:cNvSpPr txBox="1">
            <a:spLocks/>
          </p:cNvSpPr>
          <p:nvPr/>
        </p:nvSpPr>
        <p:spPr bwMode="black">
          <a:xfrm>
            <a:off x="7315117" y="1741488"/>
            <a:ext cx="4589793" cy="1508337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b="0" kern="1200" cap="none" spc="0" baseline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lv-LV">
                <a:solidFill>
                  <a:srgbClr val="7C9396"/>
                </a:solidFill>
                <a:latin typeface="Verdana (Body)"/>
              </a:rPr>
              <a:t>Programmas mērķis: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C9BA9F-E239-2B4F-4566-9BD985449F9B}"/>
              </a:ext>
            </a:extLst>
          </p:cNvPr>
          <p:cNvSpPr txBox="1"/>
          <p:nvPr/>
        </p:nvSpPr>
        <p:spPr>
          <a:xfrm>
            <a:off x="7315117" y="3608176"/>
            <a:ext cx="4589793" cy="8956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lv-LV">
                <a:solidFill>
                  <a:schemeClr val="accent2">
                    <a:lumMod val="75000"/>
                  </a:schemeClr>
                </a:solidFill>
              </a:rPr>
              <a:t>saglabāt diasporas saikni ar Latviju, lai stiprinātu tās nacionālo identitāti</a:t>
            </a:r>
            <a:r>
              <a:rPr lang="lv-LV" sz="2200">
                <a:solidFill>
                  <a:schemeClr val="accent2">
                    <a:lumMod val="75000"/>
                  </a:schemeClr>
                </a:solidFill>
                <a:latin typeface="Verdana (Body)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2140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9252-70CA-15A6-EA14-694A09A5F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1D5101-50CD-C396-8FE1-06D7BC4D4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b="1"/>
              <a:t>Kas var pieteikties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0A413-D56C-0D31-D027-7CAB8AED9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297" y="2542032"/>
            <a:ext cx="5568549" cy="2631825"/>
          </a:xfrm>
        </p:spPr>
        <p:txBody>
          <a:bodyPr/>
          <a:lstStyle/>
          <a:p>
            <a:pPr lvl="3"/>
            <a:r>
              <a:rPr lang="lv-LV" b="1" dirty="0"/>
              <a:t>Latvijas Republikā</a:t>
            </a:r>
            <a:r>
              <a:rPr lang="lv-LV" dirty="0"/>
              <a:t> reģistrēta biedrība vai nodibinājums, kas atbilst Biedrību un nodibinājumu likumā noteiktajam;</a:t>
            </a:r>
          </a:p>
          <a:p>
            <a:pPr lvl="3"/>
            <a:r>
              <a:rPr lang="lv-LV" b="1" dirty="0"/>
              <a:t>ārvalstīs reģistrēta</a:t>
            </a:r>
            <a:r>
              <a:rPr lang="lv-LV" dirty="0"/>
              <a:t> diasporas organizācija.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3C796-47B9-5301-7F29-D7C3592C5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2120548"/>
          </a:xfrm>
        </p:spPr>
        <p:txBody>
          <a:bodyPr/>
          <a:lstStyle/>
          <a:p>
            <a:pPr marL="0" indent="0" algn="ctr">
              <a:buNone/>
            </a:pPr>
            <a:r>
              <a:rPr lang="lv-LV"/>
              <a:t>No 1.janvāra līdz 30.septembrim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4FFCB-268C-3F5A-45CE-E0AF83B51C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5" y="2018027"/>
            <a:ext cx="4877369" cy="704087"/>
          </a:xfrm>
        </p:spPr>
        <p:txBody>
          <a:bodyPr/>
          <a:lstStyle/>
          <a:p>
            <a:r>
              <a:rPr lang="lv-LV" b="1"/>
              <a:t>Īstenošanas un izmaksu </a:t>
            </a:r>
            <a:r>
              <a:rPr lang="lv-LV" b="1" err="1"/>
              <a:t>attiecināmības</a:t>
            </a:r>
            <a:r>
              <a:rPr lang="lv-LV" b="1"/>
              <a:t> periods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08004EC-29B4-D725-D92A-0E416352B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/>
              <a:t>10/12/2025</a:t>
            </a:r>
            <a:endParaRPr lang="en-LV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014B57D-6253-C359-7354-6E0B11261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846695F-42B4-A8E1-A935-EA5EE367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9</a:t>
            </a:fld>
            <a:endParaRPr lang="en-LV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C39F412-97A6-2D3D-A9FF-334FA0721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9109579" cy="1276816"/>
          </a:xfrm>
        </p:spPr>
        <p:txBody>
          <a:bodyPr>
            <a:normAutofit fontScale="90000"/>
          </a:bodyPr>
          <a:lstStyle/>
          <a:p>
            <a:r>
              <a:rPr lang="lv-LV" b="1"/>
              <a:t>Atbalsts diasporas un Latvijas bērnu kopējām nometnēm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969434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B8A6DCF348D1484F80EC7C9FC7CECE96" ma:contentTypeVersion="16" ma:contentTypeDescription="Izveidot jaunu dokumentu." ma:contentTypeScope="" ma:versionID="0a6afa989d9c973063da6af014acfb3b">
  <xsd:schema xmlns:xsd="http://www.w3.org/2001/XMLSchema" xmlns:xs="http://www.w3.org/2001/XMLSchema" xmlns:p="http://schemas.microsoft.com/office/2006/metadata/properties" xmlns:ns2="4f1366c2-cc76-49ad-8206-8ca383d3060e" xmlns:ns3="de6a950e-521b-47c8-9256-93af7daadbc7" targetNamespace="http://schemas.microsoft.com/office/2006/metadata/properties" ma:root="true" ma:fieldsID="72c31382540d26d5d02387234acde182" ns2:_="" ns3:_="">
    <xsd:import namespace="4f1366c2-cc76-49ad-8206-8ca383d3060e"/>
    <xsd:import namespace="de6a950e-521b-47c8-9256-93af7daadb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1366c2-cc76-49ad-8206-8ca383d3060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98b4ea6-ff51-46e2-84b1-2aff27ac9ccd}" ma:internalName="TaxCatchAll" ma:showField="CatchAllData" ma:web="4f1366c2-cc76-49ad-8206-8ca383d306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a950e-521b-47c8-9256-93af7daad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ttēlu atzīmes" ma:readOnly="false" ma:fieldId="{5cf76f15-5ced-4ddc-b409-7134ff3c332f}" ma:taxonomyMulti="true" ma:sspId="2126744b-e88b-4f89-a192-53d6f0503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6a950e-521b-47c8-9256-93af7daadbc7">
      <Terms xmlns="http://schemas.microsoft.com/office/infopath/2007/PartnerControls"/>
    </lcf76f155ced4ddcb4097134ff3c332f>
    <TaxCatchAll xmlns="4f1366c2-cc76-49ad-8206-8ca383d3060e" xsi:nil="true"/>
  </documentManagement>
</p:properties>
</file>

<file path=customXml/itemProps1.xml><?xml version="1.0" encoding="utf-8"?>
<ds:datastoreItem xmlns:ds="http://schemas.openxmlformats.org/officeDocument/2006/customXml" ds:itemID="{9A4C6CB0-822A-43AC-B302-7EAF6FF8CF0F}">
  <ds:schemaRefs>
    <ds:schemaRef ds:uri="4f1366c2-cc76-49ad-8206-8ca383d3060e"/>
    <ds:schemaRef ds:uri="de6a950e-521b-47c8-9256-93af7daadb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2BD03D3-C3DD-4D4E-AA64-723CBE478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E60D6-21D0-4771-9539-5CD91B30D21C}">
  <ds:schemaRefs>
    <ds:schemaRef ds:uri="http://schemas.microsoft.com/office/2006/metadata/properties"/>
    <ds:schemaRef ds:uri="de6a950e-521b-47c8-9256-93af7daadbc7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4f1366c2-cc76-49ad-8206-8ca383d3060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0</TotalTime>
  <Words>710</Words>
  <Application>Microsoft Office PowerPoint</Application>
  <PresentationFormat>Platekrāna</PresentationFormat>
  <Paragraphs>115</Paragraphs>
  <Slides>13</Slides>
  <Notes>4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20" baseType="lpstr">
      <vt:lpstr>Arial</vt:lpstr>
      <vt:lpstr>Calibri</vt:lpstr>
      <vt:lpstr>Urdu Typesetting</vt:lpstr>
      <vt:lpstr>Verdana</vt:lpstr>
      <vt:lpstr>Verdana (Body)</vt:lpstr>
      <vt:lpstr>Wingdings</vt:lpstr>
      <vt:lpstr>Parcel</vt:lpstr>
      <vt:lpstr> Sabiedrības integrācijas fonds  Atbalsts diasporai 2024.-2026.</vt:lpstr>
      <vt:lpstr>Latvijas valsts budžeta programmas</vt:lpstr>
      <vt:lpstr>Piešķirtais finansējums diasporas atbalsta programmās 2024.-2026.gadā</vt:lpstr>
      <vt:lpstr>Pilsoniskās līdzdalības veicināšanas programma diasporas NVO darbības atbalstam </vt:lpstr>
      <vt:lpstr>Pilsoniskās līdzdalības veicināšanas programma diasporas NVO darbības atbalstam</vt:lpstr>
      <vt:lpstr>Diasporas NVO konkursa atbalsta tendences 2023.-2026.gadā</vt:lpstr>
      <vt:lpstr>Diasporas NVO 2026. gada konkursa projektu pieteikumi</vt:lpstr>
      <vt:lpstr>Atbalsts diasporas un Latvijas bērnu kopējām nometnēm </vt:lpstr>
      <vt:lpstr>Atbalsts diasporas un Latvijas bērnu kopējām nometnēm</vt:lpstr>
      <vt:lpstr>Diasporas nometņu 2026. gada konkursa projektu pieteikumi</vt:lpstr>
      <vt:lpstr>Diasporas nometņu konkursa atbalsta tendences 2023.-2026.gadā</vt:lpstr>
      <vt:lpstr>Latviešu valodas apguve reemigrantiem un viņu ģimenes locekļiem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Marija Dombrovska</cp:lastModifiedBy>
  <cp:revision>2</cp:revision>
  <dcterms:created xsi:type="dcterms:W3CDTF">2021-05-20T18:00:25Z</dcterms:created>
  <dcterms:modified xsi:type="dcterms:W3CDTF">2025-12-11T11:41:19Z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0x010100B8A6DCF348D1484F80EC7C9FC7CECE96</vt:lpwstr>
  </property>
  <property fmtid="{D5CDD505-2E9C-101B-9397-08002B2CF9AE}" pid="3" name="Order">
    <vt:r8>2100000</vt:r8>
  </property>
  <property fmtid="{D5CDD505-2E9C-101B-9397-08002B2CF9AE}" pid="4" name="MediaServiceImageTags">
    <vt:lpwstr/>
  </property>
</Properties>
</file>