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84" r:id="rId5"/>
    <p:sldId id="373" r:id="rId6"/>
    <p:sldId id="374" r:id="rId7"/>
    <p:sldId id="375" r:id="rId8"/>
    <p:sldId id="376" r:id="rId9"/>
    <p:sldId id="338" r:id="rId1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F8EA41-0F0C-612F-08FC-13B2C8A1ED43}" name="Gunta Robežniece" initials="GR" userId="S::Gunta.Robezniece@kultura.lv::6a838583-e9b0-4049-ac6e-24006e1b80f3" providerId="AD"/>
  <p188:author id="{06376882-5C94-367A-7157-DEACD8201629}" name="Ieva Raudsepa" initials="IR" userId="S::ieva.raudsepa@kultura.lv::d872de2d-aaca-400d-ba32-4d1ef64659c6"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45A902-7758-4AD7-9417-1D91C0600440}" v="3" dt="2025-12-15T12:09:36.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657" autoAdjust="0"/>
  </p:normalViewPr>
  <p:slideViewPr>
    <p:cSldViewPr snapToGrid="0">
      <p:cViewPr varScale="1">
        <p:scale>
          <a:sx n="65" d="100"/>
          <a:sy n="65" d="100"/>
        </p:scale>
        <p:origin x="79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eva Raudsepa" userId="S::ieva.raudsepa@kultura.lv::d872de2d-aaca-400d-ba32-4d1ef64659c6" providerId="AD" clId="Web-{01E643FC-78F9-4153-458E-D92F2D1D38DE}"/>
    <pc:docChg chg="mod">
      <pc:chgData name="Ieva Raudsepa" userId="S::ieva.raudsepa@kultura.lv::d872de2d-aaca-400d-ba32-4d1ef64659c6" providerId="AD" clId="Web-{01E643FC-78F9-4153-458E-D92F2D1D38DE}" dt="2025-12-10T14:10:42.803" v="0"/>
      <pc:docMkLst>
        <pc:docMk/>
      </pc:docMkLst>
    </pc:docChg>
  </pc:docChgLst>
  <pc:docChgLst>
    <pc:chgData name="Gunta Robežniece" userId="6a838583-e9b0-4049-ac6e-24006e1b80f3" providerId="ADAL" clId="{6555058F-5D1D-41E9-9B8C-7E8AF5F09F3F}"/>
    <pc:docChg chg="undo custSel addSld delSld modSld">
      <pc:chgData name="Gunta Robežniece" userId="6a838583-e9b0-4049-ac6e-24006e1b80f3" providerId="ADAL" clId="{6555058F-5D1D-41E9-9B8C-7E8AF5F09F3F}" dt="2025-12-10T14:15:31.707" v="445" actId="27636"/>
      <pc:docMkLst>
        <pc:docMk/>
      </pc:docMkLst>
      <pc:sldChg chg="modSp mod modNotesTx">
        <pc:chgData name="Gunta Robežniece" userId="6a838583-e9b0-4049-ac6e-24006e1b80f3" providerId="ADAL" clId="{6555058F-5D1D-41E9-9B8C-7E8AF5F09F3F}" dt="2025-12-10T13:54:24.414" v="58" actId="20577"/>
        <pc:sldMkLst>
          <pc:docMk/>
          <pc:sldMk cId="3570488360" sldId="373"/>
        </pc:sldMkLst>
        <pc:spChg chg="mod">
          <ac:chgData name="Gunta Robežniece" userId="6a838583-e9b0-4049-ac6e-24006e1b80f3" providerId="ADAL" clId="{6555058F-5D1D-41E9-9B8C-7E8AF5F09F3F}" dt="2025-12-10T12:41:09.764" v="52" actId="20577"/>
          <ac:spMkLst>
            <pc:docMk/>
            <pc:sldMk cId="3570488360" sldId="373"/>
            <ac:spMk id="7" creationId="{C48C09F7-24B7-4CCC-B998-83FB474C2EB3}"/>
          </ac:spMkLst>
        </pc:spChg>
      </pc:sldChg>
      <pc:sldChg chg="modSp mod modNotesTx">
        <pc:chgData name="Gunta Robežniece" userId="6a838583-e9b0-4049-ac6e-24006e1b80f3" providerId="ADAL" clId="{6555058F-5D1D-41E9-9B8C-7E8AF5F09F3F}" dt="2025-12-10T14:00:00.667" v="101" actId="20577"/>
        <pc:sldMkLst>
          <pc:docMk/>
          <pc:sldMk cId="2855945214" sldId="374"/>
        </pc:sldMkLst>
        <pc:spChg chg="mod">
          <ac:chgData name="Gunta Robežniece" userId="6a838583-e9b0-4049-ac6e-24006e1b80f3" providerId="ADAL" clId="{6555058F-5D1D-41E9-9B8C-7E8AF5F09F3F}" dt="2025-12-10T12:40:46.695" v="44" actId="179"/>
          <ac:spMkLst>
            <pc:docMk/>
            <pc:sldMk cId="2855945214" sldId="374"/>
            <ac:spMk id="7" creationId="{6FF129C5-E712-3856-3E7A-88085E44532E}"/>
          </ac:spMkLst>
        </pc:spChg>
      </pc:sldChg>
      <pc:sldChg chg="modSp mod modNotesTx">
        <pc:chgData name="Gunta Robežniece" userId="6a838583-e9b0-4049-ac6e-24006e1b80f3" providerId="ADAL" clId="{6555058F-5D1D-41E9-9B8C-7E8AF5F09F3F}" dt="2025-12-10T14:12:28.085" v="441" actId="20577"/>
        <pc:sldMkLst>
          <pc:docMk/>
          <pc:sldMk cId="1941906003" sldId="375"/>
        </pc:sldMkLst>
        <pc:spChg chg="mod">
          <ac:chgData name="Gunta Robežniece" userId="6a838583-e9b0-4049-ac6e-24006e1b80f3" providerId="ADAL" clId="{6555058F-5D1D-41E9-9B8C-7E8AF5F09F3F}" dt="2025-12-10T12:41:26.584" v="56" actId="20577"/>
          <ac:spMkLst>
            <pc:docMk/>
            <pc:sldMk cId="1941906003" sldId="375"/>
            <ac:spMk id="7" creationId="{BDA012E8-74E4-1EA5-2F06-DC2BDD452CC2}"/>
          </ac:spMkLst>
        </pc:spChg>
      </pc:sldChg>
      <pc:sldChg chg="modSp mod modNotesTx">
        <pc:chgData name="Gunta Robežniece" userId="6a838583-e9b0-4049-ac6e-24006e1b80f3" providerId="ADAL" clId="{6555058F-5D1D-41E9-9B8C-7E8AF5F09F3F}" dt="2025-12-10T14:15:31.707" v="445" actId="27636"/>
        <pc:sldMkLst>
          <pc:docMk/>
          <pc:sldMk cId="2513381644" sldId="376"/>
        </pc:sldMkLst>
        <pc:spChg chg="mod">
          <ac:chgData name="Gunta Robežniece" userId="6a838583-e9b0-4049-ac6e-24006e1b80f3" providerId="ADAL" clId="{6555058F-5D1D-41E9-9B8C-7E8AF5F09F3F}" dt="2025-12-10T14:15:31.707" v="445" actId="27636"/>
          <ac:spMkLst>
            <pc:docMk/>
            <pc:sldMk cId="2513381644" sldId="376"/>
            <ac:spMk id="7" creationId="{8B417A8B-D382-1BC5-7768-97EC47102A3A}"/>
          </ac:spMkLst>
        </pc:spChg>
      </pc:sldChg>
      <pc:sldChg chg="modSp add del mod modNotesTx">
        <pc:chgData name="Gunta Robežniece" userId="6a838583-e9b0-4049-ac6e-24006e1b80f3" providerId="ADAL" clId="{6555058F-5D1D-41E9-9B8C-7E8AF5F09F3F}" dt="2025-12-10T14:15:14.920" v="443" actId="2696"/>
        <pc:sldMkLst>
          <pc:docMk/>
          <pc:sldMk cId="1001738566" sldId="377"/>
        </pc:sldMkLst>
      </pc:sldChg>
    </pc:docChg>
  </pc:docChgLst>
  <pc:docChgLst>
    <pc:chgData name="Ieva Raudsepa" userId="d872de2d-aaca-400d-ba32-4d1ef64659c6" providerId="ADAL" clId="{6EBC1915-5279-4328-82E4-55343BA5680E}"/>
    <pc:docChg chg="undo custSel delSld modSld">
      <pc:chgData name="Ieva Raudsepa" userId="d872de2d-aaca-400d-ba32-4d1ef64659c6" providerId="ADAL" clId="{6EBC1915-5279-4328-82E4-55343BA5680E}" dt="2025-12-15T14:02:22.080" v="1425" actId="20577"/>
      <pc:docMkLst>
        <pc:docMk/>
      </pc:docMkLst>
      <pc:sldChg chg="modSp mod">
        <pc:chgData name="Ieva Raudsepa" userId="d872de2d-aaca-400d-ba32-4d1ef64659c6" providerId="ADAL" clId="{6EBC1915-5279-4328-82E4-55343BA5680E}" dt="2025-12-09T12:16:06.799" v="1232" actId="20577"/>
        <pc:sldMkLst>
          <pc:docMk/>
          <pc:sldMk cId="0" sldId="284"/>
        </pc:sldMkLst>
        <pc:spChg chg="mod">
          <ac:chgData name="Ieva Raudsepa" userId="d872de2d-aaca-400d-ba32-4d1ef64659c6" providerId="ADAL" clId="{6EBC1915-5279-4328-82E4-55343BA5680E}" dt="2025-12-09T09:24:23.974" v="3" actId="20577"/>
          <ac:spMkLst>
            <pc:docMk/>
            <pc:sldMk cId="0" sldId="284"/>
            <ac:spMk id="2" creationId="{24957C2E-9281-C8F1-8A81-ECBB2C7BF58C}"/>
          </ac:spMkLst>
        </pc:spChg>
        <pc:spChg chg="mod">
          <ac:chgData name="Ieva Raudsepa" userId="d872de2d-aaca-400d-ba32-4d1ef64659c6" providerId="ADAL" clId="{6EBC1915-5279-4328-82E4-55343BA5680E}" dt="2025-12-09T12:16:06.799" v="1232" actId="20577"/>
          <ac:spMkLst>
            <pc:docMk/>
            <pc:sldMk cId="0" sldId="284"/>
            <ac:spMk id="6146" creationId="{FD5F29DD-49F4-4539-9763-3756B41BA7A8}"/>
          </ac:spMkLst>
        </pc:spChg>
      </pc:sldChg>
      <pc:sldChg chg="modSp mod modNotesTx">
        <pc:chgData name="Ieva Raudsepa" userId="d872de2d-aaca-400d-ba32-4d1ef64659c6" providerId="ADAL" clId="{6EBC1915-5279-4328-82E4-55343BA5680E}" dt="2025-12-15T14:00:52.271" v="1400" actId="20577"/>
        <pc:sldMkLst>
          <pc:docMk/>
          <pc:sldMk cId="3570488360" sldId="373"/>
        </pc:sldMkLst>
        <pc:spChg chg="mod">
          <ac:chgData name="Ieva Raudsepa" userId="d872de2d-aaca-400d-ba32-4d1ef64659c6" providerId="ADAL" clId="{6EBC1915-5279-4328-82E4-55343BA5680E}" dt="2025-12-09T09:43:23.646" v="33" actId="1076"/>
          <ac:spMkLst>
            <pc:docMk/>
            <pc:sldMk cId="3570488360" sldId="373"/>
            <ac:spMk id="6" creationId="{3479BCDF-9D4C-43B7-83DB-C3F7CFD3EA5C}"/>
          </ac:spMkLst>
        </pc:spChg>
        <pc:spChg chg="mod">
          <ac:chgData name="Ieva Raudsepa" userId="d872de2d-aaca-400d-ba32-4d1ef64659c6" providerId="ADAL" clId="{6EBC1915-5279-4328-82E4-55343BA5680E}" dt="2025-12-15T13:58:54.551" v="1391" actId="20577"/>
          <ac:spMkLst>
            <pc:docMk/>
            <pc:sldMk cId="3570488360" sldId="373"/>
            <ac:spMk id="7" creationId="{C48C09F7-24B7-4CCC-B998-83FB474C2EB3}"/>
          </ac:spMkLst>
        </pc:spChg>
        <pc:spChg chg="mod">
          <ac:chgData name="Ieva Raudsepa" userId="d872de2d-aaca-400d-ba32-4d1ef64659c6" providerId="ADAL" clId="{6EBC1915-5279-4328-82E4-55343BA5680E}" dt="2025-12-09T09:43:36.501" v="80" actId="27636"/>
          <ac:spMkLst>
            <pc:docMk/>
            <pc:sldMk cId="3570488360" sldId="373"/>
            <ac:spMk id="9" creationId="{B8403149-4168-4677-B321-18696F0008D5}"/>
          </ac:spMkLst>
        </pc:spChg>
      </pc:sldChg>
      <pc:sldChg chg="modSp mod modNotesTx">
        <pc:chgData name="Ieva Raudsepa" userId="d872de2d-aaca-400d-ba32-4d1ef64659c6" providerId="ADAL" clId="{6EBC1915-5279-4328-82E4-55343BA5680E}" dt="2025-12-09T12:40:02.759" v="1374" actId="207"/>
        <pc:sldMkLst>
          <pc:docMk/>
          <pc:sldMk cId="2855945214" sldId="374"/>
        </pc:sldMkLst>
        <pc:spChg chg="mod">
          <ac:chgData name="Ieva Raudsepa" userId="d872de2d-aaca-400d-ba32-4d1ef64659c6" providerId="ADAL" clId="{6EBC1915-5279-4328-82E4-55343BA5680E}" dt="2025-12-09T12:39:49.259" v="1373" actId="14100"/>
          <ac:spMkLst>
            <pc:docMk/>
            <pc:sldMk cId="2855945214" sldId="374"/>
            <ac:spMk id="6" creationId="{3CACDB4E-62CD-D3B1-1EBA-EF37368E55E1}"/>
          </ac:spMkLst>
        </pc:spChg>
        <pc:spChg chg="mod">
          <ac:chgData name="Ieva Raudsepa" userId="d872de2d-aaca-400d-ba32-4d1ef64659c6" providerId="ADAL" clId="{6EBC1915-5279-4328-82E4-55343BA5680E}" dt="2025-12-09T12:37:26.196" v="1371" actId="1076"/>
          <ac:spMkLst>
            <pc:docMk/>
            <pc:sldMk cId="2855945214" sldId="374"/>
            <ac:spMk id="7" creationId="{6FF129C5-E712-3856-3E7A-88085E44532E}"/>
          </ac:spMkLst>
        </pc:spChg>
        <pc:spChg chg="mod">
          <ac:chgData name="Ieva Raudsepa" userId="d872de2d-aaca-400d-ba32-4d1ef64659c6" providerId="ADAL" clId="{6EBC1915-5279-4328-82E4-55343BA5680E}" dt="2025-12-09T12:40:02.759" v="1374" actId="207"/>
          <ac:spMkLst>
            <pc:docMk/>
            <pc:sldMk cId="2855945214" sldId="374"/>
            <ac:spMk id="9" creationId="{743EC866-415C-851B-57F5-690ED78D2B84}"/>
          </ac:spMkLst>
        </pc:spChg>
      </pc:sldChg>
      <pc:sldChg chg="modSp mod modNotesTx">
        <pc:chgData name="Ieva Raudsepa" userId="d872de2d-aaca-400d-ba32-4d1ef64659c6" providerId="ADAL" clId="{6EBC1915-5279-4328-82E4-55343BA5680E}" dt="2025-12-15T14:02:03.059" v="1403" actId="20577"/>
        <pc:sldMkLst>
          <pc:docMk/>
          <pc:sldMk cId="1941906003" sldId="375"/>
        </pc:sldMkLst>
        <pc:spChg chg="mod">
          <ac:chgData name="Ieva Raudsepa" userId="d872de2d-aaca-400d-ba32-4d1ef64659c6" providerId="ADAL" clId="{6EBC1915-5279-4328-82E4-55343BA5680E}" dt="2025-12-09T11:08:41.716" v="1191" actId="20577"/>
          <ac:spMkLst>
            <pc:docMk/>
            <pc:sldMk cId="1941906003" sldId="375"/>
            <ac:spMk id="7" creationId="{BDA012E8-74E4-1EA5-2F06-DC2BDD452CC2}"/>
          </ac:spMkLst>
        </pc:spChg>
        <pc:spChg chg="mod">
          <ac:chgData name="Ieva Raudsepa" userId="d872de2d-aaca-400d-ba32-4d1ef64659c6" providerId="ADAL" clId="{6EBC1915-5279-4328-82E4-55343BA5680E}" dt="2025-12-09T10:46:26.559" v="934" actId="20577"/>
          <ac:spMkLst>
            <pc:docMk/>
            <pc:sldMk cId="1941906003" sldId="375"/>
            <ac:spMk id="9" creationId="{97C929D6-D9C8-1D76-7ED4-F35B6F70BADB}"/>
          </ac:spMkLst>
        </pc:spChg>
      </pc:sldChg>
      <pc:sldChg chg="modSp mod modNotesTx">
        <pc:chgData name="Ieva Raudsepa" userId="d872de2d-aaca-400d-ba32-4d1ef64659c6" providerId="ADAL" clId="{6EBC1915-5279-4328-82E4-55343BA5680E}" dt="2025-12-15T14:02:22.080" v="1425" actId="20577"/>
        <pc:sldMkLst>
          <pc:docMk/>
          <pc:sldMk cId="2513381644" sldId="376"/>
        </pc:sldMkLst>
        <pc:spChg chg="mod">
          <ac:chgData name="Ieva Raudsepa" userId="d872de2d-aaca-400d-ba32-4d1ef64659c6" providerId="ADAL" clId="{6EBC1915-5279-4328-82E4-55343BA5680E}" dt="2025-12-09T11:11:16.768" v="1227" actId="27636"/>
          <ac:spMkLst>
            <pc:docMk/>
            <pc:sldMk cId="2513381644" sldId="376"/>
            <ac:spMk id="7" creationId="{8B417A8B-D382-1BC5-7768-97EC47102A3A}"/>
          </ac:spMkLst>
        </pc:spChg>
        <pc:spChg chg="mod">
          <ac:chgData name="Ieva Raudsepa" userId="d872de2d-aaca-400d-ba32-4d1ef64659c6" providerId="ADAL" clId="{6EBC1915-5279-4328-82E4-55343BA5680E}" dt="2025-12-09T11:10:35.134" v="1223" actId="20577"/>
          <ac:spMkLst>
            <pc:docMk/>
            <pc:sldMk cId="2513381644" sldId="376"/>
            <ac:spMk id="9" creationId="{A11FA8CF-1070-C889-0162-6FC22A0E8634}"/>
          </ac:spMkLst>
        </pc:spChg>
      </pc:sldChg>
      <pc:sldChg chg="del">
        <pc:chgData name="Ieva Raudsepa" userId="d872de2d-aaca-400d-ba32-4d1ef64659c6" providerId="ADAL" clId="{6EBC1915-5279-4328-82E4-55343BA5680E}" dt="2025-12-09T11:12:58.339" v="1228" actId="2696"/>
        <pc:sldMkLst>
          <pc:docMk/>
          <pc:sldMk cId="1778379027" sldId="377"/>
        </pc:sldMkLst>
      </pc:sldChg>
    </pc:docChg>
  </pc:docChgLst>
  <pc:docChgLst>
    <pc:chgData name="Laura Turlaja" userId="S::laura.turlaja@kultura.lv::28d12ce1-cd9c-45a0-a24b-14adad684c6b" providerId="AD" clId="Web-{F4B65502-B4B9-0595-0DBC-B2D38671CB27}"/>
    <pc:docChg chg="modSld">
      <pc:chgData name="Laura Turlaja" userId="S::laura.turlaja@kultura.lv::28d12ce1-cd9c-45a0-a24b-14adad684c6b" providerId="AD" clId="Web-{F4B65502-B4B9-0595-0DBC-B2D38671CB27}" dt="2025-12-09T12:40:41.194" v="90" actId="20577"/>
      <pc:docMkLst>
        <pc:docMk/>
      </pc:docMkLst>
      <pc:sldChg chg="modSp">
        <pc:chgData name="Laura Turlaja" userId="S::laura.turlaja@kultura.lv::28d12ce1-cd9c-45a0-a24b-14adad684c6b" providerId="AD" clId="Web-{F4B65502-B4B9-0595-0DBC-B2D38671CB27}" dt="2025-12-09T12:21:48.977" v="81" actId="20577"/>
        <pc:sldMkLst>
          <pc:docMk/>
          <pc:sldMk cId="3570488360" sldId="373"/>
        </pc:sldMkLst>
        <pc:spChg chg="mod">
          <ac:chgData name="Laura Turlaja" userId="S::laura.turlaja@kultura.lv::28d12ce1-cd9c-45a0-a24b-14adad684c6b" providerId="AD" clId="Web-{F4B65502-B4B9-0595-0DBC-B2D38671CB27}" dt="2025-12-09T12:21:48.977" v="81" actId="20577"/>
          <ac:spMkLst>
            <pc:docMk/>
            <pc:sldMk cId="3570488360" sldId="373"/>
            <ac:spMk id="7" creationId="{C48C09F7-24B7-4CCC-B998-83FB474C2EB3}"/>
          </ac:spMkLst>
        </pc:spChg>
      </pc:sldChg>
      <pc:sldChg chg="modSp">
        <pc:chgData name="Laura Turlaja" userId="S::laura.turlaja@kultura.lv::28d12ce1-cd9c-45a0-a24b-14adad684c6b" providerId="AD" clId="Web-{F4B65502-B4B9-0595-0DBC-B2D38671CB27}" dt="2025-12-09T12:40:41.194" v="90" actId="20577"/>
        <pc:sldMkLst>
          <pc:docMk/>
          <pc:sldMk cId="2855945214" sldId="374"/>
        </pc:sldMkLst>
        <pc:spChg chg="mod">
          <ac:chgData name="Laura Turlaja" userId="S::laura.turlaja@kultura.lv::28d12ce1-cd9c-45a0-a24b-14adad684c6b" providerId="AD" clId="Web-{F4B65502-B4B9-0595-0DBC-B2D38671CB27}" dt="2025-12-09T12:40:41.194" v="90" actId="20577"/>
          <ac:spMkLst>
            <pc:docMk/>
            <pc:sldMk cId="2855945214" sldId="374"/>
            <ac:spMk id="7" creationId="{6FF129C5-E712-3856-3E7A-88085E44532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F03FDC-0A34-4C49-A71B-F780EA821D05}" type="datetimeFigureOut">
              <a:rPr lang="lv-LV" smtClean="0"/>
              <a:t>15.12.2025</a:t>
            </a:fld>
            <a:endParaRPr lang="lv-LV"/>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BAD7CD-2702-4FD3-B2B2-8D720E6B5FAF}" type="slidenum">
              <a:rPr lang="lv-LV" smtClean="0"/>
              <a:t>‹#›</a:t>
            </a:fld>
            <a:endParaRPr lang="lv-LV"/>
          </a:p>
        </p:txBody>
      </p:sp>
    </p:spTree>
    <p:extLst>
      <p:ext uri="{BB962C8B-B14F-4D97-AF65-F5344CB8AC3E}">
        <p14:creationId xmlns:p14="http://schemas.microsoft.com/office/powerpoint/2010/main" val="374269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txBody>
          <a:bodyPr/>
          <a:lstStyle/>
          <a:p>
            <a:endParaRPr lang="lv-LV"/>
          </a:p>
        </p:txBody>
      </p:sp>
      <p:sp>
        <p:nvSpPr>
          <p:cNvPr id="3" name="Piezīmju vietturis 2"/>
          <p:cNvSpPr>
            <a:spLocks noGrp="1"/>
          </p:cNvSpPr>
          <p:nvPr>
            <p:ph type="body" idx="1"/>
          </p:nvPr>
        </p:nvSpPr>
        <p:spPr/>
        <p:txBody>
          <a:bodyPr/>
          <a:lstStyle/>
          <a:p>
            <a:r>
              <a:rPr lang="lv-LV" dirty="0"/>
              <a:t>Kultūras ministrijas īstenotie pasākumi tiek īstenoti Plāna darbam ar diasporu 2024. – 2026. rīcības virzienu 1. - Latviskās identitātes un piederības Latvijai stiprināšana, latviešu valodas un kultūras saglabāšana diasporas mītnes zemēs, un 2. - Diasporas pilsoniskās un politiskās līdzdalības veicināšana ietvaros. </a:t>
            </a:r>
          </a:p>
          <a:p>
            <a:r>
              <a:rPr lang="lv-LV" dirty="0"/>
              <a:t>Darbā ar diasporu Kultūras ministrija 2024. un 2025. gadā sadarbojās ar Latvijas Nacionālo bibliotēku, Latvijas Nacionālo arhīvu, Latvijas Nacionālo kultūras centru un vairākām diasporas organizācijām. </a:t>
            </a:r>
          </a:p>
        </p:txBody>
      </p:sp>
      <p:sp>
        <p:nvSpPr>
          <p:cNvPr id="4" name="Slaida numura vietturis 3"/>
          <p:cNvSpPr>
            <a:spLocks noGrp="1"/>
          </p:cNvSpPr>
          <p:nvPr>
            <p:ph type="sldNum" sz="quarter" idx="5"/>
          </p:nvPr>
        </p:nvSpPr>
        <p:spPr/>
        <p:txBody>
          <a:bodyPr/>
          <a:lstStyle/>
          <a:p>
            <a:fld id="{32FCCBC8-7490-4C65-A661-93DE1265EA9E}" type="slidenum">
              <a:rPr lang="lv-LV" smtClean="0"/>
              <a:t>2</a:t>
            </a:fld>
            <a:endParaRPr lang="lv-LV"/>
          </a:p>
        </p:txBody>
      </p:sp>
    </p:spTree>
    <p:extLst>
      <p:ext uri="{BB962C8B-B14F-4D97-AF65-F5344CB8AC3E}">
        <p14:creationId xmlns:p14="http://schemas.microsoft.com/office/powerpoint/2010/main" val="2032377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4101B-BB7B-501A-C50B-AF9A2DFAEFB3}"/>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5EC586CA-3ABC-CC90-4847-AB1194F3E674}"/>
              </a:ext>
            </a:extLst>
          </p:cNvPr>
          <p:cNvSpPr>
            <a:spLocks noGrp="1" noRot="1" noChangeAspect="1"/>
          </p:cNvSpPr>
          <p:nvPr>
            <p:ph type="sldImg"/>
          </p:nvPr>
        </p:nvSpPr>
        <p:spPr/>
        <p:txBody>
          <a:bodyPr/>
          <a:lstStyle/>
          <a:p>
            <a:endParaRPr lang="lv-LV"/>
          </a:p>
        </p:txBody>
      </p:sp>
      <p:sp>
        <p:nvSpPr>
          <p:cNvPr id="3" name="Piezīmju vietturis 2">
            <a:extLst>
              <a:ext uri="{FF2B5EF4-FFF2-40B4-BE49-F238E27FC236}">
                <a16:creationId xmlns:a16="http://schemas.microsoft.com/office/drawing/2014/main" id="{ECB470C5-2516-510E-1823-31BD0C402B5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2025. gadā ir notikuši konkursi un noslēgti līdzdarbības līgumi 2025.-2027. vai 2025.-2028. gadam.</a:t>
            </a:r>
            <a:br>
              <a:rPr lang="lv-LV" sz="1200" kern="1200" dirty="0">
                <a:solidFill>
                  <a:schemeClr val="tx1"/>
                </a:solidFill>
                <a:effectLst/>
                <a:latin typeface="+mn-lt"/>
                <a:ea typeface="+mn-ea"/>
                <a:cs typeface="+mn-cs"/>
              </a:rPr>
            </a:br>
            <a:r>
              <a:rPr lang="lv-LV" sz="1200" kern="1200" dirty="0">
                <a:solidFill>
                  <a:schemeClr val="tx1"/>
                </a:solidFill>
                <a:effectLst/>
                <a:latin typeface="+mn-lt"/>
                <a:ea typeface="+mn-ea"/>
                <a:cs typeface="+mn-cs"/>
              </a:rPr>
              <a:t>2024 – 2025. gadā slēgti pieci līdzdarbības līgumi, lai īstenotu Plānā darbam ar diasporu ietvertos uzdevumus un pasākumus. 2025. gadā noslēgti līdzdarbības līgumi:</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lv-LV" sz="1200" kern="1200" dirty="0">
                <a:solidFill>
                  <a:schemeClr val="tx1"/>
                </a:solidFill>
                <a:effectLst/>
                <a:latin typeface="+mn-lt"/>
                <a:ea typeface="+mn-ea"/>
                <a:cs typeface="+mn-cs"/>
              </a:rPr>
              <a:t>ar biedrību “Trīs reiz trīs” par </a:t>
            </a:r>
            <a:r>
              <a:rPr lang="lv-LV" sz="1200" kern="1200" dirty="0" err="1">
                <a:solidFill>
                  <a:schemeClr val="tx1"/>
                </a:solidFill>
                <a:effectLst/>
                <a:latin typeface="+mn-lt"/>
                <a:ea typeface="+mn-ea"/>
                <a:cs typeface="+mn-cs"/>
              </a:rPr>
              <a:t>vairākpaaudžu</a:t>
            </a:r>
            <a:r>
              <a:rPr lang="lv-LV" sz="1200" kern="1200" dirty="0">
                <a:solidFill>
                  <a:schemeClr val="tx1"/>
                </a:solidFill>
                <a:effectLst/>
                <a:latin typeface="+mn-lt"/>
                <a:ea typeface="+mn-ea"/>
                <a:cs typeface="+mn-cs"/>
              </a:rPr>
              <a:t> ģimeņu saietu nodrošināšanu Latvijā un Latvijas diasporas mītnes zemēs,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lv-LV" sz="1200" kern="1200" dirty="0">
                <a:solidFill>
                  <a:schemeClr val="tx1"/>
                </a:solidFill>
                <a:effectLst/>
                <a:latin typeface="+mn-lt"/>
                <a:ea typeface="+mn-ea"/>
                <a:cs typeface="+mn-cs"/>
              </a:rPr>
              <a:t>ar Nodibinājumu 2x2 par ikgadēju diasporas un Latviešu jauniešu semināru rīkošanu Latvijā vai Latvijas diasporas mītnes zemēs,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lv-LV" sz="1200" kern="1200" dirty="0">
                <a:solidFill>
                  <a:schemeClr val="tx1"/>
                </a:solidFill>
                <a:effectLst/>
                <a:latin typeface="+mn-lt"/>
                <a:ea typeface="+mn-ea"/>
                <a:cs typeface="+mn-cs"/>
              </a:rPr>
              <a:t>ar ārvalstu organizācijas “Pasaules brīvo latviešu apvienība” pārstāvniecību par diasporas identitātes stiprināšanas pasākumu kopuma nodrošinājumam diasporas mītnes zemēs,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lv-LV" sz="1200" kern="1200" dirty="0">
                <a:solidFill>
                  <a:schemeClr val="tx1"/>
                </a:solidFill>
                <a:effectLst/>
                <a:latin typeface="+mn-lt"/>
                <a:ea typeface="+mn-ea"/>
                <a:cs typeface="+mn-cs"/>
              </a:rPr>
              <a:t>ar biedrību “Latvieši pasaulē – muzejs un pētniecības centrs” par diasporas materiālās kultūras un vēstures mantojuma apzināšanu, komplektēšanu un pieejamību sabiedrībai,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lv-LV" sz="1200" kern="1200" dirty="0">
                <a:solidFill>
                  <a:schemeClr val="tx1"/>
                </a:solidFill>
                <a:effectLst/>
                <a:latin typeface="+mn-lt"/>
                <a:ea typeface="+mn-ea"/>
                <a:cs typeface="+mn-cs"/>
              </a:rPr>
              <a:t>ar nodibinājumu “Pasaules latviešu mākslas centrs par latviešu diasporas mākslas saglabāšanai un izstādīšanai Latvijā. </a:t>
            </a:r>
          </a:p>
        </p:txBody>
      </p:sp>
      <p:sp>
        <p:nvSpPr>
          <p:cNvPr id="4" name="Slaida numura vietturis 3">
            <a:extLst>
              <a:ext uri="{FF2B5EF4-FFF2-40B4-BE49-F238E27FC236}">
                <a16:creationId xmlns:a16="http://schemas.microsoft.com/office/drawing/2014/main" id="{7F0A5C84-0132-FB9E-1848-284DDA2C6C22}"/>
              </a:ext>
            </a:extLst>
          </p:cNvPr>
          <p:cNvSpPr>
            <a:spLocks noGrp="1"/>
          </p:cNvSpPr>
          <p:nvPr>
            <p:ph type="sldNum" sz="quarter" idx="5"/>
          </p:nvPr>
        </p:nvSpPr>
        <p:spPr/>
        <p:txBody>
          <a:bodyPr/>
          <a:lstStyle/>
          <a:p>
            <a:fld id="{32FCCBC8-7490-4C65-A661-93DE1265EA9E}" type="slidenum">
              <a:rPr lang="lv-LV" smtClean="0"/>
              <a:t>3</a:t>
            </a:fld>
            <a:endParaRPr lang="lv-LV"/>
          </a:p>
        </p:txBody>
      </p:sp>
    </p:spTree>
    <p:extLst>
      <p:ext uri="{BB962C8B-B14F-4D97-AF65-F5344CB8AC3E}">
        <p14:creationId xmlns:p14="http://schemas.microsoft.com/office/powerpoint/2010/main" val="3359587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2F00A-1925-6868-8101-603DAE281F4A}"/>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5F1A55C3-E3E4-7FF4-27CB-9F893195A45C}"/>
              </a:ext>
            </a:extLst>
          </p:cNvPr>
          <p:cNvSpPr>
            <a:spLocks noGrp="1" noRot="1" noChangeAspect="1"/>
          </p:cNvSpPr>
          <p:nvPr>
            <p:ph type="sldImg"/>
          </p:nvPr>
        </p:nvSpPr>
        <p:spPr/>
        <p:txBody>
          <a:bodyPr/>
          <a:lstStyle/>
          <a:p>
            <a:endParaRPr lang="lv-LV"/>
          </a:p>
        </p:txBody>
      </p:sp>
      <p:sp>
        <p:nvSpPr>
          <p:cNvPr id="3" name="Piezīmju vietturis 2">
            <a:extLst>
              <a:ext uri="{FF2B5EF4-FFF2-40B4-BE49-F238E27FC236}">
                <a16:creationId xmlns:a16="http://schemas.microsoft.com/office/drawing/2014/main" id="{872C6FB0-87A7-5271-52AF-E6D9304FE558}"/>
              </a:ext>
            </a:extLst>
          </p:cNvPr>
          <p:cNvSpPr>
            <a:spLocks noGrp="1"/>
          </p:cNvSpPr>
          <p:nvPr>
            <p:ph type="body" idx="1"/>
          </p:nvPr>
        </p:nvSpPr>
        <p:spPr/>
        <p:txBody>
          <a:bodyPr/>
          <a:lstStyle/>
          <a:p>
            <a:r>
              <a:rPr lang="lv-LV" sz="1200" kern="1200" dirty="0">
                <a:solidFill>
                  <a:schemeClr val="tx1"/>
                </a:solidFill>
                <a:effectLst/>
                <a:latin typeface="+mn-lt"/>
                <a:ea typeface="+mn-ea"/>
                <a:cs typeface="+mn-cs"/>
              </a:rPr>
              <a:t>LNB: atbalsta sniegšana diasporas bērnu līdzdalībai lasīšanas veicināšanas programmā (veicināta diasporas bērnu lasīšana latviešu valodā).</a:t>
            </a:r>
            <a:br>
              <a:rPr lang="lv-LV" sz="1200" kern="1200" dirty="0">
                <a:solidFill>
                  <a:schemeClr val="tx1"/>
                </a:solidFill>
                <a:effectLst/>
                <a:latin typeface="+mn-lt"/>
                <a:ea typeface="+mn-ea"/>
                <a:cs typeface="+mn-cs"/>
              </a:rPr>
            </a:br>
            <a:r>
              <a:rPr lang="lv-LV" sz="1200" kern="1200" dirty="0">
                <a:solidFill>
                  <a:schemeClr val="tx1"/>
                </a:solidFill>
                <a:effectLst/>
                <a:latin typeface="+mn-lt"/>
                <a:ea typeface="+mn-ea"/>
                <a:cs typeface="+mn-cs"/>
              </a:rPr>
              <a:t>LNKC: metodiskais atbalsts diasporas pašdarbības kopu darbībai mītnes zemēs (semināri, meistarklases, lai atbalstītu Dziesmu un deju svētku repertuāra apguvi) kopu vadītājiem.</a:t>
            </a:r>
          </a:p>
          <a:p>
            <a:r>
              <a:rPr lang="lv-LV" sz="1200" kern="1200" dirty="0">
                <a:solidFill>
                  <a:schemeClr val="tx1"/>
                </a:solidFill>
                <a:effectLst/>
                <a:latin typeface="+mn-lt"/>
                <a:ea typeface="+mn-ea"/>
                <a:cs typeface="+mn-cs"/>
              </a:rPr>
              <a:t>LNA: diasporas arhīvu saglabāšanas un pieejamības nodrošināšana mītnes zemēs (diasporas centrālo organizāciju arhīvu dokumentārā mantojuma sakārtošana, veicināta pieejamība sabiedrībai, atbalsts diasporas arhīvu materiālu apstrādei un saglabāšanai).</a:t>
            </a:r>
            <a:endParaRPr lang="lv-LV" dirty="0"/>
          </a:p>
        </p:txBody>
      </p:sp>
      <p:sp>
        <p:nvSpPr>
          <p:cNvPr id="4" name="Slaida numura vietturis 3">
            <a:extLst>
              <a:ext uri="{FF2B5EF4-FFF2-40B4-BE49-F238E27FC236}">
                <a16:creationId xmlns:a16="http://schemas.microsoft.com/office/drawing/2014/main" id="{8F69A8E0-5E70-7A56-2A76-FDCB93436FE0}"/>
              </a:ext>
            </a:extLst>
          </p:cNvPr>
          <p:cNvSpPr>
            <a:spLocks noGrp="1"/>
          </p:cNvSpPr>
          <p:nvPr>
            <p:ph type="sldNum" sz="quarter" idx="5"/>
          </p:nvPr>
        </p:nvSpPr>
        <p:spPr/>
        <p:txBody>
          <a:bodyPr/>
          <a:lstStyle/>
          <a:p>
            <a:fld id="{32FCCBC8-7490-4C65-A661-93DE1265EA9E}" type="slidenum">
              <a:rPr lang="lv-LV" smtClean="0"/>
              <a:t>4</a:t>
            </a:fld>
            <a:endParaRPr lang="lv-LV"/>
          </a:p>
        </p:txBody>
      </p:sp>
    </p:spTree>
    <p:extLst>
      <p:ext uri="{BB962C8B-B14F-4D97-AF65-F5344CB8AC3E}">
        <p14:creationId xmlns:p14="http://schemas.microsoft.com/office/powerpoint/2010/main" val="3607666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F3ADE-3D39-7190-B83C-9F82EE7FB03E}"/>
            </a:ext>
          </a:extLst>
        </p:cNvPr>
        <p:cNvGrpSpPr/>
        <p:nvPr/>
      </p:nvGrpSpPr>
      <p:grpSpPr>
        <a:xfrm>
          <a:off x="0" y="0"/>
          <a:ext cx="0" cy="0"/>
          <a:chOff x="0" y="0"/>
          <a:chExt cx="0" cy="0"/>
        </a:xfrm>
      </p:grpSpPr>
      <p:sp>
        <p:nvSpPr>
          <p:cNvPr id="2" name="Slaida attēla vietturis 1">
            <a:extLst>
              <a:ext uri="{FF2B5EF4-FFF2-40B4-BE49-F238E27FC236}">
                <a16:creationId xmlns:a16="http://schemas.microsoft.com/office/drawing/2014/main" id="{F69ADBC3-6B52-807C-1DF9-2C8F641D62CF}"/>
              </a:ext>
            </a:extLst>
          </p:cNvPr>
          <p:cNvSpPr>
            <a:spLocks noGrp="1" noRot="1" noChangeAspect="1"/>
          </p:cNvSpPr>
          <p:nvPr>
            <p:ph type="sldImg"/>
          </p:nvPr>
        </p:nvSpPr>
        <p:spPr/>
        <p:txBody>
          <a:bodyPr/>
          <a:lstStyle/>
          <a:p>
            <a:endParaRPr lang="lv-LV"/>
          </a:p>
        </p:txBody>
      </p:sp>
      <p:sp>
        <p:nvSpPr>
          <p:cNvPr id="3" name="Piezīmju vietturis 2">
            <a:extLst>
              <a:ext uri="{FF2B5EF4-FFF2-40B4-BE49-F238E27FC236}">
                <a16:creationId xmlns:a16="http://schemas.microsoft.com/office/drawing/2014/main" id="{B1B0F1E3-0F06-35B5-9B4C-885C00F797E9}"/>
              </a:ext>
            </a:extLst>
          </p:cNvPr>
          <p:cNvSpPr>
            <a:spLocks noGrp="1"/>
          </p:cNvSpPr>
          <p:nvPr>
            <p:ph type="body" idx="1"/>
          </p:nvPr>
        </p:nvSpPr>
        <p:spPr/>
        <p:txBody>
          <a:bodyPr/>
          <a:lstStyle/>
          <a:p>
            <a:r>
              <a:rPr lang="lv-LV" dirty="0"/>
              <a:t>Kultūras ministrija pēc konsultācijām ar Diasporas konsultatīvās padomes Sekretariātu ierosināja izveidot Kultūras darba grupu, kura tika apstiprināta 1. </a:t>
            </a:r>
            <a:r>
              <a:rPr lang="lv-LV"/>
              <a:t>decembra balsojumā. </a:t>
            </a:r>
            <a:r>
              <a:rPr lang="lv-LV" dirty="0"/>
              <a:t>Tās mērķis būs nodrošināt regulāru dialogu un koordinētu rīcību Latvijas diasporas kultūras dzīves stiprināšanai, latviskās identitātes uzturēšanai un Latvijas kultūras telpas starptautiskās atpazīstamības veicināšanai.</a:t>
            </a:r>
          </a:p>
          <a:p>
            <a:endParaRPr lang="lv-LV" dirty="0"/>
          </a:p>
          <a:p>
            <a:r>
              <a:rPr lang="lv-LV" sz="1200" kern="1200" dirty="0">
                <a:solidFill>
                  <a:schemeClr val="tx1"/>
                </a:solidFill>
                <a:effectLst/>
                <a:latin typeface="+mn-lt"/>
                <a:ea typeface="+mn-ea"/>
                <a:cs typeface="+mn-cs"/>
              </a:rPr>
              <a:t>Darba grupa savā darbā ievēro Kultūrpolitikas pamatnostādnes 2022.-2027. gadam, nodrošinot, ka diasporas iesaiste papildina valsts noteiktos virzienus - aktīvu sabiedrības līdzdalību kultūras procesos, kultūras pieejamību, kultūras mantojuma saglabāšanu un radošu izmantošanu, kultūras un radošo nozaru ilgtspējīgu attīstību. </a:t>
            </a:r>
          </a:p>
          <a:p>
            <a:r>
              <a:rPr lang="lv-LV" sz="1200" kern="1200" dirty="0">
                <a:solidFill>
                  <a:schemeClr val="tx1"/>
                </a:solidFill>
                <a:effectLst/>
                <a:latin typeface="+mn-lt"/>
                <a:ea typeface="+mn-ea"/>
                <a:cs typeface="+mn-cs"/>
              </a:rPr>
              <a:t>Darba grupā ietilps pārstāvji no valsts iestādēm, diasporas kultūras nozares un radošo organizāciju pārstāvji, diasporas organizāciju un nevalstiskā sektora pārstāvji, diasporas viedokļu līderi, kā arī citi pārstāvji. </a:t>
            </a:r>
          </a:p>
          <a:p>
            <a:r>
              <a:rPr lang="lv-LV" sz="1200" kern="1200" dirty="0">
                <a:solidFill>
                  <a:schemeClr val="tx1"/>
                </a:solidFill>
                <a:effectLst/>
                <a:latin typeface="+mn-lt"/>
                <a:ea typeface="+mn-ea"/>
                <a:cs typeface="+mn-cs"/>
              </a:rPr>
              <a:t>Darba grupas sēdes plāno darba grupas vadītājs sadarbībā ar līdzpriekšsēdētājiem, un tās notiks ne retāk kā četras reizes gadā. Darba grupas sēžu laikā iesaistītās puses sniegs pārskatu par īstenotajiem un plānotajiem pasākumiem diasporā, kā arī veiks citas aktivitātes, kas atbilst grupas izvirzītajam mērķim un uzdevumiem. </a:t>
            </a:r>
          </a:p>
          <a:p>
            <a:endParaRPr lang="lv-LV" dirty="0"/>
          </a:p>
        </p:txBody>
      </p:sp>
      <p:sp>
        <p:nvSpPr>
          <p:cNvPr id="4" name="Slaida numura vietturis 3">
            <a:extLst>
              <a:ext uri="{FF2B5EF4-FFF2-40B4-BE49-F238E27FC236}">
                <a16:creationId xmlns:a16="http://schemas.microsoft.com/office/drawing/2014/main" id="{1A6020E0-06CC-224A-7978-FDE0DC5B5680}"/>
              </a:ext>
            </a:extLst>
          </p:cNvPr>
          <p:cNvSpPr>
            <a:spLocks noGrp="1"/>
          </p:cNvSpPr>
          <p:nvPr>
            <p:ph type="sldNum" sz="quarter" idx="5"/>
          </p:nvPr>
        </p:nvSpPr>
        <p:spPr/>
        <p:txBody>
          <a:bodyPr/>
          <a:lstStyle/>
          <a:p>
            <a:fld id="{32FCCBC8-7490-4C65-A661-93DE1265EA9E}" type="slidenum">
              <a:rPr lang="lv-LV" smtClean="0"/>
              <a:t>5</a:t>
            </a:fld>
            <a:endParaRPr lang="lv-LV"/>
          </a:p>
        </p:txBody>
      </p:sp>
    </p:spTree>
    <p:extLst>
      <p:ext uri="{BB962C8B-B14F-4D97-AF65-F5344CB8AC3E}">
        <p14:creationId xmlns:p14="http://schemas.microsoft.com/office/powerpoint/2010/main" val="394207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32599DC-2435-E954-A5A6-6282226A35F3}"/>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2E04BA1B-54E7-E96C-5564-2C0E0D95DD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C583C0B0-099C-4758-1569-04BDB62ABF74}"/>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5" name="Kājenes vietturis 4">
            <a:extLst>
              <a:ext uri="{FF2B5EF4-FFF2-40B4-BE49-F238E27FC236}">
                <a16:creationId xmlns:a16="http://schemas.microsoft.com/office/drawing/2014/main" id="{C2D2D385-99DC-4D15-C456-B2054D06B7E8}"/>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00C87739-5F4A-5323-876C-AF262E12D797}"/>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2342063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AB220BD-EB1F-B60D-77B1-919ACA53D90A}"/>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77D598A7-B146-06A7-A3B5-CB212E23ECD4}"/>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3455D829-9724-7E1C-9F2E-2CAE7F0ADC99}"/>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5" name="Kājenes vietturis 4">
            <a:extLst>
              <a:ext uri="{FF2B5EF4-FFF2-40B4-BE49-F238E27FC236}">
                <a16:creationId xmlns:a16="http://schemas.microsoft.com/office/drawing/2014/main" id="{1A00A242-5756-ADB2-BF23-F437CD177B0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9E335523-1133-8902-D412-6AA8A01BF8FF}"/>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4192806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911EB87E-BF87-ABC1-4739-9AF3BCDE6273}"/>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C880682-140B-813F-AFFC-8183F7ECB7B5}"/>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86FD0B2A-948E-B5A4-DAB2-081AB8B4633A}"/>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5" name="Kājenes vietturis 4">
            <a:extLst>
              <a:ext uri="{FF2B5EF4-FFF2-40B4-BE49-F238E27FC236}">
                <a16:creationId xmlns:a16="http://schemas.microsoft.com/office/drawing/2014/main" id="{B9673AF5-5B84-8DEA-2BA7-0DD93F51EFF8}"/>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741E33A7-908B-D9C3-06CB-BF00E9CAA32E}"/>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2800601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914400" y="4724401"/>
            <a:ext cx="10363200" cy="1036639"/>
          </a:xfrm>
          <a:prstGeom prst="rect">
            <a:avLst/>
          </a:prstGeom>
        </p:spPr>
        <p:txBody>
          <a:bodyPr lIns="125276" tIns="62639" rIns="125276" bIns="6263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867">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hasCustomPrompt="1"/>
          </p:nvPr>
        </p:nvSpPr>
        <p:spPr>
          <a:xfrm>
            <a:off x="914400" y="3225800"/>
            <a:ext cx="10363200" cy="914400"/>
          </a:xfrm>
          <a:prstGeom prst="rect">
            <a:avLst/>
          </a:prstGeom>
        </p:spPr>
        <p:txBody>
          <a:bodyPr anchor="t">
            <a:normAutofit/>
          </a:bodyPr>
          <a:lstStyle>
            <a:lvl1pPr algn="ctr">
              <a:defRPr sz="4267" b="1" baseline="0">
                <a:latin typeface="Verdana" panose="020B0604030504040204" pitchFamily="34" charset="0"/>
                <a:ea typeface="Verdana" panose="020B0604030504040204" pitchFamily="34" charset="0"/>
                <a:cs typeface="Verdana" panose="020B0604030504040204" pitchFamily="34" charset="0"/>
              </a:defRPr>
            </a:lvl1pPr>
          </a:lstStyle>
          <a:p>
            <a:r>
              <a:rPr lang="lv-LV"/>
              <a:t>Prezentācijas nosaukums</a:t>
            </a:r>
            <a:endParaRPr lang="en-US"/>
          </a:p>
        </p:txBody>
      </p:sp>
      <p:sp>
        <p:nvSpPr>
          <p:cNvPr id="18" name="Text Placeholder 17"/>
          <p:cNvSpPr>
            <a:spLocks noGrp="1"/>
          </p:cNvSpPr>
          <p:nvPr>
            <p:ph type="body" sz="quarter" idx="10" hasCustomPrompt="1"/>
          </p:nvPr>
        </p:nvSpPr>
        <p:spPr>
          <a:xfrm>
            <a:off x="914400" y="4851400"/>
            <a:ext cx="10363200" cy="812800"/>
          </a:xfrm>
          <a:prstGeom prst="rect">
            <a:avLst/>
          </a:prstGeom>
        </p:spPr>
        <p:txBody>
          <a:bodyPr>
            <a:normAutofit/>
          </a:bodyPr>
          <a:lstStyle>
            <a:lvl1pPr marL="0" indent="0" algn="ctr">
              <a:buNone/>
              <a:defRPr sz="1867" baseline="0">
                <a:latin typeface="Verdana" panose="020B0604030504040204" pitchFamily="34" charset="0"/>
                <a:ea typeface="Verdana" panose="020B0604030504040204" pitchFamily="34" charset="0"/>
                <a:cs typeface="Verdana" panose="020B0604030504040204" pitchFamily="34" charset="0"/>
              </a:defRPr>
            </a:lvl1pPr>
          </a:lstStyle>
          <a:p>
            <a:pPr lvl="0"/>
            <a:r>
              <a:rPr lang="lv-LV"/>
              <a:t>Vārds, uzvārds, ieņemamais amats, kontaktinformācija</a:t>
            </a:r>
            <a:endParaRPr lang="en-US"/>
          </a:p>
        </p:txBody>
      </p:sp>
      <p:sp>
        <p:nvSpPr>
          <p:cNvPr id="20" name="Text Placeholder 19"/>
          <p:cNvSpPr>
            <a:spLocks noGrp="1"/>
          </p:cNvSpPr>
          <p:nvPr>
            <p:ph type="body" sz="quarter" idx="11" hasCustomPrompt="1"/>
          </p:nvPr>
        </p:nvSpPr>
        <p:spPr>
          <a:xfrm>
            <a:off x="914400" y="5867400"/>
            <a:ext cx="10363200" cy="533400"/>
          </a:xfrm>
          <a:prstGeom prst="rect">
            <a:avLst/>
          </a:prstGeom>
        </p:spPr>
        <p:txBody>
          <a:bodyPr>
            <a:normAutofit/>
          </a:bodyPr>
          <a:lstStyle>
            <a:lvl1pPr marL="0" indent="0" algn="ctr">
              <a:buNone/>
              <a:defRPr sz="1867">
                <a:latin typeface="Verdana" panose="020B0604030504040204" pitchFamily="34" charset="0"/>
                <a:ea typeface="Verdana" panose="020B0604030504040204" pitchFamily="34" charset="0"/>
                <a:cs typeface="Verdana" panose="020B0604030504040204" pitchFamily="34" charset="0"/>
              </a:defRPr>
            </a:lvl1pPr>
          </a:lstStyle>
          <a:p>
            <a:pPr lvl="0"/>
            <a:r>
              <a:rPr lang="lv-LV"/>
              <a:t>Datums, vieta</a:t>
            </a:r>
            <a:endParaRPr lang="en-US"/>
          </a:p>
        </p:txBody>
      </p:sp>
    </p:spTree>
    <p:extLst>
      <p:ext uri="{BB962C8B-B14F-4D97-AF65-F5344CB8AC3E}">
        <p14:creationId xmlns:p14="http://schemas.microsoft.com/office/powerpoint/2010/main" val="14911324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Slide Number Placeholder 22"/>
          <p:cNvSpPr>
            <a:spLocks noGrp="1"/>
          </p:cNvSpPr>
          <p:nvPr>
            <p:ph type="sldNum" sz="quarter" idx="13"/>
          </p:nvPr>
        </p:nvSpPr>
        <p:spPr>
          <a:xfrm>
            <a:off x="11582400" y="6375400"/>
            <a:ext cx="406400" cy="304800"/>
          </a:xfrm>
          <a:prstGeom prst="rect">
            <a:avLst/>
          </a:prstGeom>
        </p:spPr>
        <p:txBody>
          <a:bodyPr/>
          <a:lstStyle>
            <a:lvl1pPr>
              <a:defRPr sz="1333">
                <a:latin typeface="Verdana" pitchFamily="34" charset="0"/>
              </a:defRPr>
            </a:lvl1pPr>
          </a:lstStyle>
          <a:p>
            <a:pPr>
              <a:defRPr/>
            </a:pPr>
            <a:fld id="{FB6BCA4D-2E23-422A-87E3-BF6857D92014}" type="slidenum">
              <a:rPr lang="en-US"/>
              <a:pPr>
                <a:defRPr/>
              </a:pPr>
              <a:t>‹#›</a:t>
            </a:fld>
            <a:endParaRPr lang="en-US"/>
          </a:p>
        </p:txBody>
      </p:sp>
    </p:spTree>
    <p:extLst>
      <p:ext uri="{BB962C8B-B14F-4D97-AF65-F5344CB8AC3E}">
        <p14:creationId xmlns:p14="http://schemas.microsoft.com/office/powerpoint/2010/main" val="4201950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11ECD99-DB6C-19FB-C837-1814952D9239}"/>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751CBA7E-DBFD-B1C0-7BA6-82C10494CAFA}"/>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51A5FBD-1661-AE69-E6FF-E018E5BC0199}"/>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5" name="Kājenes vietturis 4">
            <a:extLst>
              <a:ext uri="{FF2B5EF4-FFF2-40B4-BE49-F238E27FC236}">
                <a16:creationId xmlns:a16="http://schemas.microsoft.com/office/drawing/2014/main" id="{5169FA02-8D24-ACCC-DD7F-BA4EBDB5173F}"/>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1C88DA13-A5C8-FB16-0A26-2EA272E2C2B2}"/>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2108615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F54846E-6888-4143-318E-A4E67E855E41}"/>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2F9EB3F2-B524-5FA9-C67E-771201E705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3C52877B-6E2B-D8DB-97AA-8442142A9152}"/>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5" name="Kājenes vietturis 4">
            <a:extLst>
              <a:ext uri="{FF2B5EF4-FFF2-40B4-BE49-F238E27FC236}">
                <a16:creationId xmlns:a16="http://schemas.microsoft.com/office/drawing/2014/main" id="{78ECAC66-12F5-D20A-6000-E26BC166BE85}"/>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C7F5F454-38DF-D04C-725C-4A819F865EEE}"/>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1027457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E1AAC95-DACF-CF9B-6526-6ED570219F7D}"/>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DF840E18-D659-71A1-4222-78CCE4C4B5F2}"/>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F111E872-D436-BE40-C74E-45D4759565F1}"/>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81935ADE-5AB3-03D1-A4F7-4A0D4FD6BEB7}"/>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6" name="Kājenes vietturis 5">
            <a:extLst>
              <a:ext uri="{FF2B5EF4-FFF2-40B4-BE49-F238E27FC236}">
                <a16:creationId xmlns:a16="http://schemas.microsoft.com/office/drawing/2014/main" id="{F7DE3853-C047-18B3-13A2-DA1BC57B80B1}"/>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D534DA6E-5857-F602-4577-B3B14D3D236B}"/>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171118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321E759-AD98-8368-2F4F-7E876E5B24A0}"/>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0F1EE9E5-392A-4D0E-CDB9-727C2E1E8A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A5400F66-DCDB-67FF-502F-E5FFBF33A873}"/>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AC0C4C39-4495-6B93-7734-AE8D97EF8E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C611D186-057D-E59C-82F8-D3A9FCBD6709}"/>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F9B4AA7C-3153-EDC1-BF4D-2A6DD3067898}"/>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8" name="Kājenes vietturis 7">
            <a:extLst>
              <a:ext uri="{FF2B5EF4-FFF2-40B4-BE49-F238E27FC236}">
                <a16:creationId xmlns:a16="http://schemas.microsoft.com/office/drawing/2014/main" id="{64EEFE5D-E09C-7D4F-FD6F-C82B3A39EB0E}"/>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17480901-22DD-3859-4636-E3491DBF41C0}"/>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945959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4A43C02-0B92-D064-6EC5-69E0D6A0761F}"/>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3354B6EA-67D5-A7FC-E19F-5D3F120B2CC4}"/>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4" name="Kājenes vietturis 3">
            <a:extLst>
              <a:ext uri="{FF2B5EF4-FFF2-40B4-BE49-F238E27FC236}">
                <a16:creationId xmlns:a16="http://schemas.microsoft.com/office/drawing/2014/main" id="{9C223F48-9D3A-C99E-7EC1-B6DEDF499C59}"/>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14A5955C-D1AA-3408-BCA9-A829E8B22196}"/>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377530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987314BC-738F-8EBB-8B8E-642D122EEA12}"/>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3" name="Kājenes vietturis 2">
            <a:extLst>
              <a:ext uri="{FF2B5EF4-FFF2-40B4-BE49-F238E27FC236}">
                <a16:creationId xmlns:a16="http://schemas.microsoft.com/office/drawing/2014/main" id="{B259FC39-D5B9-B93F-4012-4AEE61846AE8}"/>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A3FBB9F4-D394-A077-90F7-432DAB863A02}"/>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4029507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0ACC7F5-A1FF-C71E-4180-682EC8173976}"/>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3B7CC557-FBC9-B5A7-45C5-3A4C234D49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24BE0C56-37CD-4018-F379-302AB736AB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9E772842-7DBA-3749-5823-93CEF76FBDFD}"/>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6" name="Kājenes vietturis 5">
            <a:extLst>
              <a:ext uri="{FF2B5EF4-FFF2-40B4-BE49-F238E27FC236}">
                <a16:creationId xmlns:a16="http://schemas.microsoft.com/office/drawing/2014/main" id="{24AAD4F4-C918-9BDF-83E6-24C227157B11}"/>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24D265CC-C1E6-0069-EB25-82932A395655}"/>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297801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E4220BD-1241-28A2-C841-9AF9990A7915}"/>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76615DCD-DD16-BDF8-E91E-78A2CDAB8A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00F5B182-D06E-E857-6B02-4E779AF298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3DA801EF-5DE1-C917-7595-1CE54284B281}"/>
              </a:ext>
            </a:extLst>
          </p:cNvPr>
          <p:cNvSpPr>
            <a:spLocks noGrp="1"/>
          </p:cNvSpPr>
          <p:nvPr>
            <p:ph type="dt" sz="half" idx="10"/>
          </p:nvPr>
        </p:nvSpPr>
        <p:spPr/>
        <p:txBody>
          <a:bodyPr/>
          <a:lstStyle/>
          <a:p>
            <a:fld id="{BBD12CE8-F579-459A-8158-318777D3F129}" type="datetimeFigureOut">
              <a:rPr lang="lv-LV" smtClean="0"/>
              <a:t>15.12.2025</a:t>
            </a:fld>
            <a:endParaRPr lang="lv-LV"/>
          </a:p>
        </p:txBody>
      </p:sp>
      <p:sp>
        <p:nvSpPr>
          <p:cNvPr id="6" name="Kājenes vietturis 5">
            <a:extLst>
              <a:ext uri="{FF2B5EF4-FFF2-40B4-BE49-F238E27FC236}">
                <a16:creationId xmlns:a16="http://schemas.microsoft.com/office/drawing/2014/main" id="{D6920A5A-C7F5-F155-A1E3-4B7B5EE30A37}"/>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A731EA1C-E20C-46DA-59E5-DA169338C946}"/>
              </a:ext>
            </a:extLst>
          </p:cNvPr>
          <p:cNvSpPr>
            <a:spLocks noGrp="1"/>
          </p:cNvSpPr>
          <p:nvPr>
            <p:ph type="sldNum" sz="quarter" idx="12"/>
          </p:nvPr>
        </p:nvSpPr>
        <p:spPr/>
        <p:txBody>
          <a:bodyPr/>
          <a:lstStyle/>
          <a:p>
            <a:fld id="{A9EEEA68-EA8F-4832-ABAD-10BBF92C9D43}" type="slidenum">
              <a:rPr lang="lv-LV" smtClean="0"/>
              <a:t>‹#›</a:t>
            </a:fld>
            <a:endParaRPr lang="lv-LV"/>
          </a:p>
        </p:txBody>
      </p:sp>
    </p:spTree>
    <p:extLst>
      <p:ext uri="{BB962C8B-B14F-4D97-AF65-F5344CB8AC3E}">
        <p14:creationId xmlns:p14="http://schemas.microsoft.com/office/powerpoint/2010/main" val="338401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6F92900E-364D-CD9D-0E3D-5710AD8102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E69A0496-7178-9F1B-9CD9-63D94A557D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24B13086-33D4-D52C-76C9-488136FC33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BD12CE8-F579-459A-8158-318777D3F129}" type="datetimeFigureOut">
              <a:rPr lang="lv-LV" smtClean="0"/>
              <a:t>15.12.2025</a:t>
            </a:fld>
            <a:endParaRPr lang="lv-LV"/>
          </a:p>
        </p:txBody>
      </p:sp>
      <p:sp>
        <p:nvSpPr>
          <p:cNvPr id="5" name="Kājenes vietturis 4">
            <a:extLst>
              <a:ext uri="{FF2B5EF4-FFF2-40B4-BE49-F238E27FC236}">
                <a16:creationId xmlns:a16="http://schemas.microsoft.com/office/drawing/2014/main" id="{525B9734-D7AE-19CD-24F2-C7DBCB608F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aida numura vietturis 5">
            <a:extLst>
              <a:ext uri="{FF2B5EF4-FFF2-40B4-BE49-F238E27FC236}">
                <a16:creationId xmlns:a16="http://schemas.microsoft.com/office/drawing/2014/main" id="{FBD457E4-19FE-2484-E54C-6FB46F5E9E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EEEA68-EA8F-4832-ABAD-10BBF92C9D43}" type="slidenum">
              <a:rPr lang="lv-LV" smtClean="0"/>
              <a:t>‹#›</a:t>
            </a:fld>
            <a:endParaRPr lang="lv-LV"/>
          </a:p>
        </p:txBody>
      </p:sp>
    </p:spTree>
    <p:extLst>
      <p:ext uri="{BB962C8B-B14F-4D97-AF65-F5344CB8AC3E}">
        <p14:creationId xmlns:p14="http://schemas.microsoft.com/office/powerpoint/2010/main" val="1650619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Virsraksts 1">
            <a:extLst>
              <a:ext uri="{FF2B5EF4-FFF2-40B4-BE49-F238E27FC236}">
                <a16:creationId xmlns:a16="http://schemas.microsoft.com/office/drawing/2014/main" id="{FD5F29DD-49F4-4539-9763-3756B41BA7A8}"/>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rtlCol="0" anchor="t" anchorCtr="0" compatLnSpc="1">
            <a:prstTxWarp prst="textNoShape">
              <a:avLst/>
            </a:prstTxWarp>
            <a:noAutofit/>
          </a:bodyPr>
          <a:lstStyle/>
          <a:p>
            <a:pPr>
              <a:lnSpc>
                <a:spcPct val="100000"/>
              </a:lnSpc>
              <a:spcBef>
                <a:spcPts val="800"/>
              </a:spcBef>
              <a:spcAft>
                <a:spcPts val="1600"/>
              </a:spcAft>
            </a:pPr>
            <a:r>
              <a:rPr lang="pt-BR" altLang="lv-LV" sz="2500">
                <a:ea typeface="MS PGothic" panose="020B0600070205080204" pitchFamily="34" charset="-128"/>
              </a:rPr>
              <a:t>Kultūras ministrijas paveiktais darbā ar diasporu </a:t>
            </a:r>
            <a:br>
              <a:rPr lang="lv-LV" altLang="lv-LV" sz="2500">
                <a:ea typeface="MS PGothic" panose="020B0600070205080204" pitchFamily="34" charset="-128"/>
              </a:rPr>
            </a:br>
            <a:r>
              <a:rPr lang="lv-LV" altLang="lv-LV" sz="2500">
                <a:ea typeface="MS PGothic" panose="020B0600070205080204" pitchFamily="34" charset="-128"/>
              </a:rPr>
              <a:t>2024-2025</a:t>
            </a:r>
          </a:p>
        </p:txBody>
      </p:sp>
      <p:sp>
        <p:nvSpPr>
          <p:cNvPr id="2" name="TextBox 1">
            <a:extLst>
              <a:ext uri="{FF2B5EF4-FFF2-40B4-BE49-F238E27FC236}">
                <a16:creationId xmlns:a16="http://schemas.microsoft.com/office/drawing/2014/main" id="{24957C2E-9281-C8F1-8A81-ECBB2C7BF58C}"/>
              </a:ext>
            </a:extLst>
          </p:cNvPr>
          <p:cNvSpPr txBox="1"/>
          <p:nvPr/>
        </p:nvSpPr>
        <p:spPr>
          <a:xfrm>
            <a:off x="4281487" y="5505450"/>
            <a:ext cx="3629025" cy="369332"/>
          </a:xfrm>
          <a:prstGeom prst="rect">
            <a:avLst/>
          </a:prstGeom>
          <a:noFill/>
        </p:spPr>
        <p:txBody>
          <a:bodyPr wrap="square" rtlCol="0">
            <a:spAutoFit/>
          </a:bodyPr>
          <a:lstStyle/>
          <a:p>
            <a:pPr algn="ctr"/>
            <a:r>
              <a:rPr lang="lv-LV"/>
              <a:t>12.12.2025.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numura vietturis 1">
            <a:extLst>
              <a:ext uri="{FF2B5EF4-FFF2-40B4-BE49-F238E27FC236}">
                <a16:creationId xmlns:a16="http://schemas.microsoft.com/office/drawing/2014/main" id="{09B35F2B-A2E3-45B5-988D-B4C6CFD19863}"/>
              </a:ext>
            </a:extLst>
          </p:cNvPr>
          <p:cNvSpPr>
            <a:spLocks noGrp="1"/>
          </p:cNvSpPr>
          <p:nvPr>
            <p:ph type="sldNum" sz="quarter" idx="13"/>
          </p:nvPr>
        </p:nvSpPr>
        <p:spPr/>
        <p:txBody>
          <a:bodyPr/>
          <a:lstStyle/>
          <a:p>
            <a:pPr algn="l" defTabSz="1219170" fontAlgn="base">
              <a:spcBef>
                <a:spcPct val="0"/>
              </a:spcBef>
              <a:spcAft>
                <a:spcPct val="0"/>
              </a:spcAft>
              <a:defRPr/>
            </a:pPr>
            <a:fld id="{FB6BCA4D-2E23-422A-87E3-BF6857D92014}" type="slidenum">
              <a:rPr lang="en-US">
                <a:solidFill>
                  <a:prstClr val="black"/>
                </a:solidFill>
                <a:cs typeface="Arial" pitchFamily="34" charset="0"/>
              </a:rPr>
              <a:pPr algn="l" defTabSz="1219170" fontAlgn="base">
                <a:spcBef>
                  <a:spcPct val="0"/>
                </a:spcBef>
                <a:spcAft>
                  <a:spcPct val="0"/>
                </a:spcAft>
                <a:defRPr/>
              </a:pPr>
              <a:t>2</a:t>
            </a:fld>
            <a:endParaRPr lang="en-US">
              <a:solidFill>
                <a:prstClr val="black"/>
              </a:solidFill>
              <a:cs typeface="Arial" pitchFamily="34" charset="0"/>
            </a:endParaRPr>
          </a:p>
        </p:txBody>
      </p:sp>
      <p:sp>
        <p:nvSpPr>
          <p:cNvPr id="7" name="Satura vietturis 4">
            <a:extLst>
              <a:ext uri="{FF2B5EF4-FFF2-40B4-BE49-F238E27FC236}">
                <a16:creationId xmlns:a16="http://schemas.microsoft.com/office/drawing/2014/main" id="{C48C09F7-24B7-4CCC-B998-83FB474C2EB3}"/>
              </a:ext>
            </a:extLst>
          </p:cNvPr>
          <p:cNvSpPr txBox="1">
            <a:spLocks/>
          </p:cNvSpPr>
          <p:nvPr/>
        </p:nvSpPr>
        <p:spPr>
          <a:xfrm>
            <a:off x="1698170" y="1902621"/>
            <a:ext cx="9884229" cy="4394200"/>
          </a:xfrm>
        </p:spPr>
        <p:txBody>
          <a:bodyPr lIns="91440" tIns="45720" rIns="91440" bIns="45720" anchor="t">
            <a:normAutofit/>
          </a:bodyPr>
          <a:lstStyle>
            <a:lvl1pPr marL="350838" indent="-350838" algn="l" defTabSz="938213" rtl="0" eaLnBrk="0" fontAlgn="base" hangingPunct="0">
              <a:spcBef>
                <a:spcPct val="20000"/>
              </a:spcBef>
              <a:spcAft>
                <a:spcPct val="0"/>
              </a:spcAft>
              <a:buFont typeface="Arial"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469900" lvl="1" indent="0">
              <a:buNone/>
            </a:pPr>
            <a:r>
              <a:rPr lang="lv-LV" dirty="0">
                <a:ea typeface="MS PGothic"/>
              </a:rPr>
              <a:t>Finansējums Kultūras ministrijas valsts budžeta </a:t>
            </a:r>
            <a:r>
              <a:rPr lang="lv-LV" b="1" dirty="0">
                <a:ea typeface="MS PGothic"/>
              </a:rPr>
              <a:t>apakšprogrammā 26.02.00 “Diasporas pasākumu īstenošana”:</a:t>
            </a:r>
            <a:endParaRPr lang="lv-LV" dirty="0"/>
          </a:p>
          <a:p>
            <a:pPr marL="2424113" lvl="1" indent="-1954213">
              <a:buNone/>
              <a:tabLst>
                <a:tab pos="2424113" algn="l"/>
              </a:tabLst>
            </a:pPr>
            <a:r>
              <a:rPr lang="lv-LV" dirty="0">
                <a:ea typeface="MS PGothic"/>
              </a:rPr>
              <a:t>2024. gadā - </a:t>
            </a:r>
            <a:r>
              <a:rPr lang="lv-LV" b="1" dirty="0">
                <a:ea typeface="MS PGothic"/>
              </a:rPr>
              <a:t>797 435 </a:t>
            </a:r>
            <a:r>
              <a:rPr lang="lv-LV" b="1" dirty="0" err="1">
                <a:ea typeface="MS PGothic"/>
              </a:rPr>
              <a:t>euro</a:t>
            </a:r>
            <a:endParaRPr lang="lv-LV" dirty="0"/>
          </a:p>
          <a:p>
            <a:pPr marL="2424113" lvl="1" indent="-1954213">
              <a:buNone/>
              <a:tabLst>
                <a:tab pos="2424113" algn="l"/>
              </a:tabLst>
            </a:pPr>
            <a:r>
              <a:rPr lang="lv-LV" dirty="0">
                <a:ea typeface="MS PGothic"/>
              </a:rPr>
              <a:t>2025. gadā - </a:t>
            </a:r>
            <a:r>
              <a:rPr lang="lv-LV" b="1" dirty="0">
                <a:ea typeface="MS PGothic"/>
              </a:rPr>
              <a:t>640 919 </a:t>
            </a:r>
            <a:r>
              <a:rPr lang="lv-LV" b="1" dirty="0" err="1">
                <a:ea typeface="MS PGothic"/>
              </a:rPr>
              <a:t>euro</a:t>
            </a:r>
            <a:r>
              <a:rPr lang="lv-LV" b="1" dirty="0">
                <a:ea typeface="MS PGothic"/>
              </a:rPr>
              <a:t> </a:t>
            </a:r>
            <a:r>
              <a:rPr lang="lv-LV" dirty="0">
                <a:ea typeface="MS PGothic"/>
              </a:rPr>
              <a:t>(tā kā 156 516 eiro tika nodoti Sabiedrības integrācijas fondam)</a:t>
            </a:r>
          </a:p>
          <a:p>
            <a:pPr marL="2424113" lvl="1" indent="-1954213">
              <a:buNone/>
              <a:tabLst>
                <a:tab pos="2424113" algn="l"/>
              </a:tabLst>
            </a:pPr>
            <a:r>
              <a:rPr lang="lv-LV" dirty="0">
                <a:ea typeface="MS PGothic"/>
              </a:rPr>
              <a:t>2026. gadā - </a:t>
            </a:r>
            <a:r>
              <a:rPr lang="lv-LV" b="1" dirty="0">
                <a:ea typeface="MS PGothic"/>
              </a:rPr>
              <a:t>640 919 </a:t>
            </a:r>
            <a:r>
              <a:rPr lang="lv-LV" b="1" dirty="0" err="1">
                <a:ea typeface="MS PGothic"/>
              </a:rPr>
              <a:t>euro</a:t>
            </a:r>
            <a:endParaRPr lang="lv-LV" dirty="0">
              <a:ea typeface="MS PGothic"/>
            </a:endParaRPr>
          </a:p>
        </p:txBody>
      </p:sp>
      <p:sp>
        <p:nvSpPr>
          <p:cNvPr id="6" name="Taisnstūris: ar vienu nogrieztu stūri 5">
            <a:extLst>
              <a:ext uri="{FF2B5EF4-FFF2-40B4-BE49-F238E27FC236}">
                <a16:creationId xmlns:a16="http://schemas.microsoft.com/office/drawing/2014/main" id="{3479BCDF-9D4C-43B7-83DB-C3F7CFD3EA5C}"/>
              </a:ext>
            </a:extLst>
          </p:cNvPr>
          <p:cNvSpPr/>
          <p:nvPr/>
        </p:nvSpPr>
        <p:spPr>
          <a:xfrm rot="10800000">
            <a:off x="2540000" y="279401"/>
            <a:ext cx="9652000" cy="914400"/>
          </a:xfrm>
          <a:prstGeom prst="snip1Rect">
            <a:avLst>
              <a:gd name="adj" fmla="val 0"/>
            </a:avLst>
          </a:prstGeom>
          <a:solidFill>
            <a:srgbClr val="E4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9" name="Virsraksts 1">
            <a:extLst>
              <a:ext uri="{FF2B5EF4-FFF2-40B4-BE49-F238E27FC236}">
                <a16:creationId xmlns:a16="http://schemas.microsoft.com/office/drawing/2014/main" id="{B8403149-4168-4677-B321-18696F0008D5}"/>
              </a:ext>
            </a:extLst>
          </p:cNvPr>
          <p:cNvSpPr txBox="1">
            <a:spLocks/>
          </p:cNvSpPr>
          <p:nvPr/>
        </p:nvSpPr>
        <p:spPr>
          <a:xfrm>
            <a:off x="2641600" y="411580"/>
            <a:ext cx="9347200" cy="782221"/>
          </a:xfrm>
          <a:prstGeom prst="rect">
            <a:avLst/>
          </a:prstGeom>
        </p:spPr>
        <p:txBody>
          <a:bodyPr vert="horz" lIns="121920" tIns="60960" rIns="121920" bIns="60960" rtlCol="0" anchor="t">
            <a:normAutofit fontScale="90000"/>
          </a:bodyPr>
          <a:lstStyle>
            <a:lvl1pPr algn="l" defTabSz="914400" rtl="0" eaLnBrk="1" latinLnBrk="0" hangingPunct="1">
              <a:lnSpc>
                <a:spcPct val="90000"/>
              </a:lnSpc>
              <a:spcBef>
                <a:spcPct val="0"/>
              </a:spcBef>
              <a:buNone/>
              <a:defRPr sz="32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nSpc>
                <a:spcPct val="120000"/>
              </a:lnSpc>
            </a:pPr>
            <a:r>
              <a:rPr lang="lv-LV">
                <a:solidFill>
                  <a:schemeClr val="bg1"/>
                </a:solidFill>
                <a:cs typeface="Arial" pitchFamily="34" charset="0"/>
              </a:rPr>
              <a:t>Kultūras ministrijas pasākumi un budžets</a:t>
            </a:r>
          </a:p>
        </p:txBody>
      </p:sp>
    </p:spTree>
    <p:extLst>
      <p:ext uri="{BB962C8B-B14F-4D97-AF65-F5344CB8AC3E}">
        <p14:creationId xmlns:p14="http://schemas.microsoft.com/office/powerpoint/2010/main" val="3570488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0FE9B-BE2C-422F-44A6-A29F14A89137}"/>
            </a:ext>
          </a:extLst>
        </p:cNvPr>
        <p:cNvGrpSpPr/>
        <p:nvPr/>
      </p:nvGrpSpPr>
      <p:grpSpPr>
        <a:xfrm>
          <a:off x="0" y="0"/>
          <a:ext cx="0" cy="0"/>
          <a:chOff x="0" y="0"/>
          <a:chExt cx="0" cy="0"/>
        </a:xfrm>
      </p:grpSpPr>
      <p:sp>
        <p:nvSpPr>
          <p:cNvPr id="2" name="Slaida numura vietturis 1">
            <a:extLst>
              <a:ext uri="{FF2B5EF4-FFF2-40B4-BE49-F238E27FC236}">
                <a16:creationId xmlns:a16="http://schemas.microsoft.com/office/drawing/2014/main" id="{3A18D150-8C4D-5BAA-B6E9-5CA5466CB3EC}"/>
              </a:ext>
            </a:extLst>
          </p:cNvPr>
          <p:cNvSpPr>
            <a:spLocks noGrp="1"/>
          </p:cNvSpPr>
          <p:nvPr>
            <p:ph type="sldNum" sz="quarter" idx="13"/>
          </p:nvPr>
        </p:nvSpPr>
        <p:spPr/>
        <p:txBody>
          <a:bodyPr/>
          <a:lstStyle/>
          <a:p>
            <a:pPr algn="l" defTabSz="1219170" fontAlgn="base">
              <a:spcBef>
                <a:spcPct val="0"/>
              </a:spcBef>
              <a:spcAft>
                <a:spcPct val="0"/>
              </a:spcAft>
              <a:defRPr/>
            </a:pPr>
            <a:fld id="{FB6BCA4D-2E23-422A-87E3-BF6857D92014}" type="slidenum">
              <a:rPr lang="en-US">
                <a:solidFill>
                  <a:prstClr val="black"/>
                </a:solidFill>
                <a:cs typeface="Arial" pitchFamily="34" charset="0"/>
              </a:rPr>
              <a:pPr algn="l" defTabSz="1219170" fontAlgn="base">
                <a:spcBef>
                  <a:spcPct val="0"/>
                </a:spcBef>
                <a:spcAft>
                  <a:spcPct val="0"/>
                </a:spcAft>
                <a:defRPr/>
              </a:pPr>
              <a:t>3</a:t>
            </a:fld>
            <a:endParaRPr lang="en-US">
              <a:solidFill>
                <a:prstClr val="black"/>
              </a:solidFill>
              <a:cs typeface="Arial" pitchFamily="34" charset="0"/>
            </a:endParaRPr>
          </a:p>
        </p:txBody>
      </p:sp>
      <p:sp>
        <p:nvSpPr>
          <p:cNvPr id="7" name="Satura vietturis 4">
            <a:extLst>
              <a:ext uri="{FF2B5EF4-FFF2-40B4-BE49-F238E27FC236}">
                <a16:creationId xmlns:a16="http://schemas.microsoft.com/office/drawing/2014/main" id="{6FF129C5-E712-3856-3E7A-88085E44532E}"/>
              </a:ext>
            </a:extLst>
          </p:cNvPr>
          <p:cNvSpPr txBox="1">
            <a:spLocks/>
          </p:cNvSpPr>
          <p:nvPr/>
        </p:nvSpPr>
        <p:spPr>
          <a:xfrm>
            <a:off x="1308101" y="1678779"/>
            <a:ext cx="10680699" cy="4849021"/>
          </a:xfrm>
        </p:spPr>
        <p:txBody>
          <a:bodyPr lIns="91440" tIns="45720" rIns="91440" bIns="45720" anchor="t">
            <a:normAutofit fontScale="85000" lnSpcReduction="20000"/>
          </a:bodyPr>
          <a:lstStyle>
            <a:lvl1pPr marL="350838" indent="-350838" algn="l" defTabSz="938213" rtl="0" eaLnBrk="0" fontAlgn="base" hangingPunct="0">
              <a:spcBef>
                <a:spcPct val="20000"/>
              </a:spcBef>
              <a:spcAft>
                <a:spcPct val="0"/>
              </a:spcAft>
              <a:buFont typeface="Arial"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buNone/>
            </a:pPr>
            <a:r>
              <a:rPr lang="lv-LV" b="1">
                <a:ea typeface="MS PGothic"/>
              </a:rPr>
              <a:t>Aktivitātes diasporas piederības Latvijai stiprināšanai, nacionālās identitātes saglabāšanai un vienotas kultūras un vēsturisko vērtību apzināšanās un saglabāšanas veicināšanai diasporā</a:t>
            </a:r>
          </a:p>
          <a:p>
            <a:pPr marL="0" indent="0">
              <a:buNone/>
            </a:pPr>
            <a:endParaRPr lang="lv-LV" b="1"/>
          </a:p>
          <a:p>
            <a:pPr marL="360363" indent="-360363">
              <a:buNone/>
            </a:pPr>
            <a:r>
              <a:rPr lang="lv-LV">
                <a:ea typeface="MS PGothic"/>
              </a:rPr>
              <a:t>•	Biedrība “Trīs reiz trīs” (90 tūkst. eiro gadā)</a:t>
            </a:r>
          </a:p>
          <a:p>
            <a:pPr marL="360363" indent="-360363">
              <a:buNone/>
            </a:pPr>
            <a:r>
              <a:rPr lang="lv-LV">
                <a:ea typeface="MS PGothic"/>
              </a:rPr>
              <a:t>•	Nodibinājums 2x2 (23 tūkst. eiro gadā)</a:t>
            </a:r>
            <a:endParaRPr lang="lv-LV"/>
          </a:p>
          <a:p>
            <a:pPr marL="360363" indent="-360363">
              <a:buNone/>
            </a:pPr>
            <a:r>
              <a:rPr lang="lv-LV">
                <a:ea typeface="MS PGothic"/>
              </a:rPr>
              <a:t>•	Pasaules Brīvo latviešu apvienība (105 576 eiro gadā)</a:t>
            </a:r>
            <a:endParaRPr lang="lv-LV"/>
          </a:p>
          <a:p>
            <a:pPr marL="360363" indent="-360363">
              <a:buNone/>
            </a:pPr>
            <a:r>
              <a:rPr lang="lv-LV">
                <a:ea typeface="MS PGothic"/>
              </a:rPr>
              <a:t>•	Muzeju un pētniecības centrs “Latvieši pasaulē” (40 tūkst. eiro gadā)</a:t>
            </a:r>
            <a:endParaRPr lang="lv-LV"/>
          </a:p>
          <a:p>
            <a:pPr marL="360363" indent="-360363">
              <a:buNone/>
            </a:pPr>
            <a:r>
              <a:rPr lang="lv-LV">
                <a:ea typeface="MS PGothic"/>
              </a:rPr>
              <a:t>•	Nodibinājums “Pasaules latviešu mākslas centrs” (12 tūkst. eiro gadā)</a:t>
            </a:r>
            <a:endParaRPr lang="lv-LV"/>
          </a:p>
        </p:txBody>
      </p:sp>
      <p:sp>
        <p:nvSpPr>
          <p:cNvPr id="6" name="Taisnstūris: ar vienu nogrieztu stūri 5">
            <a:extLst>
              <a:ext uri="{FF2B5EF4-FFF2-40B4-BE49-F238E27FC236}">
                <a16:creationId xmlns:a16="http://schemas.microsoft.com/office/drawing/2014/main" id="{3CACDB4E-62CD-D3B1-1EBA-EF37368E55E1}"/>
              </a:ext>
            </a:extLst>
          </p:cNvPr>
          <p:cNvSpPr/>
          <p:nvPr/>
        </p:nvSpPr>
        <p:spPr>
          <a:xfrm rot="10800000">
            <a:off x="2540000" y="279400"/>
            <a:ext cx="9652000" cy="914400"/>
          </a:xfrm>
          <a:prstGeom prst="snip1Rect">
            <a:avLst>
              <a:gd name="adj" fmla="val 0"/>
            </a:avLst>
          </a:prstGeom>
          <a:solidFill>
            <a:srgbClr val="E4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9" name="Virsraksts 1">
            <a:extLst>
              <a:ext uri="{FF2B5EF4-FFF2-40B4-BE49-F238E27FC236}">
                <a16:creationId xmlns:a16="http://schemas.microsoft.com/office/drawing/2014/main" id="{743EC866-415C-851B-57F5-690ED78D2B84}"/>
              </a:ext>
            </a:extLst>
          </p:cNvPr>
          <p:cNvSpPr txBox="1">
            <a:spLocks/>
          </p:cNvSpPr>
          <p:nvPr/>
        </p:nvSpPr>
        <p:spPr>
          <a:xfrm>
            <a:off x="2641600" y="411580"/>
            <a:ext cx="9347200" cy="782221"/>
          </a:xfrm>
          <a:prstGeom prst="rect">
            <a:avLst/>
          </a:prstGeom>
        </p:spPr>
        <p:txBody>
          <a:bodyPr vert="horz" lIns="121920" tIns="60960" rIns="121920" bIns="60960" rtlCol="0" anchor="t">
            <a:noAutofit/>
          </a:bodyPr>
          <a:lstStyle>
            <a:lvl1pPr algn="l" defTabSz="914400" rtl="0" eaLnBrk="1" latinLnBrk="0" hangingPunct="1">
              <a:lnSpc>
                <a:spcPct val="90000"/>
              </a:lnSpc>
              <a:spcBef>
                <a:spcPct val="0"/>
              </a:spcBef>
              <a:buNone/>
              <a:defRPr sz="32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sz="2800">
                <a:solidFill>
                  <a:schemeClr val="bg1"/>
                </a:solidFill>
              </a:rPr>
              <a:t>Līdzdarbības līgumi</a:t>
            </a:r>
          </a:p>
        </p:txBody>
      </p:sp>
    </p:spTree>
    <p:extLst>
      <p:ext uri="{BB962C8B-B14F-4D97-AF65-F5344CB8AC3E}">
        <p14:creationId xmlns:p14="http://schemas.microsoft.com/office/powerpoint/2010/main" val="2855945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CCC6C-8F27-B502-2A9A-AD24C125E1E5}"/>
            </a:ext>
          </a:extLst>
        </p:cNvPr>
        <p:cNvGrpSpPr/>
        <p:nvPr/>
      </p:nvGrpSpPr>
      <p:grpSpPr>
        <a:xfrm>
          <a:off x="0" y="0"/>
          <a:ext cx="0" cy="0"/>
          <a:chOff x="0" y="0"/>
          <a:chExt cx="0" cy="0"/>
        </a:xfrm>
      </p:grpSpPr>
      <p:sp>
        <p:nvSpPr>
          <p:cNvPr id="2" name="Slaida numura vietturis 1">
            <a:extLst>
              <a:ext uri="{FF2B5EF4-FFF2-40B4-BE49-F238E27FC236}">
                <a16:creationId xmlns:a16="http://schemas.microsoft.com/office/drawing/2014/main" id="{40299A2D-BE76-5C94-825D-A2FB55EFE619}"/>
              </a:ext>
            </a:extLst>
          </p:cNvPr>
          <p:cNvSpPr>
            <a:spLocks noGrp="1"/>
          </p:cNvSpPr>
          <p:nvPr>
            <p:ph type="sldNum" sz="quarter" idx="13"/>
          </p:nvPr>
        </p:nvSpPr>
        <p:spPr/>
        <p:txBody>
          <a:bodyPr/>
          <a:lstStyle/>
          <a:p>
            <a:pPr algn="l" defTabSz="1219170" fontAlgn="base">
              <a:spcBef>
                <a:spcPct val="0"/>
              </a:spcBef>
              <a:spcAft>
                <a:spcPct val="0"/>
              </a:spcAft>
              <a:defRPr/>
            </a:pPr>
            <a:fld id="{FB6BCA4D-2E23-422A-87E3-BF6857D92014}" type="slidenum">
              <a:rPr lang="en-US">
                <a:solidFill>
                  <a:prstClr val="black"/>
                </a:solidFill>
                <a:cs typeface="Arial" pitchFamily="34" charset="0"/>
              </a:rPr>
              <a:pPr algn="l" defTabSz="1219170" fontAlgn="base">
                <a:spcBef>
                  <a:spcPct val="0"/>
                </a:spcBef>
                <a:spcAft>
                  <a:spcPct val="0"/>
                </a:spcAft>
                <a:defRPr/>
              </a:pPr>
              <a:t>4</a:t>
            </a:fld>
            <a:endParaRPr lang="en-US">
              <a:solidFill>
                <a:prstClr val="black"/>
              </a:solidFill>
              <a:cs typeface="Arial" pitchFamily="34" charset="0"/>
            </a:endParaRPr>
          </a:p>
        </p:txBody>
      </p:sp>
      <p:sp>
        <p:nvSpPr>
          <p:cNvPr id="7" name="Satura vietturis 4">
            <a:extLst>
              <a:ext uri="{FF2B5EF4-FFF2-40B4-BE49-F238E27FC236}">
                <a16:creationId xmlns:a16="http://schemas.microsoft.com/office/drawing/2014/main" id="{BDA012E8-74E4-1EA5-2F06-DC2BDD452CC2}"/>
              </a:ext>
            </a:extLst>
          </p:cNvPr>
          <p:cNvSpPr txBox="1">
            <a:spLocks/>
          </p:cNvSpPr>
          <p:nvPr/>
        </p:nvSpPr>
        <p:spPr>
          <a:xfrm>
            <a:off x="1698170" y="1902621"/>
            <a:ext cx="9884229" cy="3926679"/>
          </a:xfrm>
        </p:spPr>
        <p:txBody>
          <a:bodyPr>
            <a:normAutofit/>
          </a:bodyPr>
          <a:lstStyle>
            <a:lvl1pPr marL="350838" indent="-350838" algn="l" defTabSz="938213" rtl="0" eaLnBrk="0" fontAlgn="base" hangingPunct="0">
              <a:spcBef>
                <a:spcPct val="20000"/>
              </a:spcBef>
              <a:spcAft>
                <a:spcPct val="0"/>
              </a:spcAft>
              <a:buFont typeface="Arial"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r>
              <a:rPr lang="lv-LV" sz="3600"/>
              <a:t>ar Latvijas Nacionālo arhīvu (37 tūkst. eiro gadā)</a:t>
            </a:r>
          </a:p>
          <a:p>
            <a:r>
              <a:rPr lang="lv-LV" sz="3600"/>
              <a:t>ar Latvijas Nacionālo bibliotēku (44 321 eiro 2024. gadā, 75 321 eiro 2025. gadā)</a:t>
            </a:r>
          </a:p>
          <a:p>
            <a:r>
              <a:rPr lang="lv-LV" sz="3600"/>
              <a:t>ar Latvijas Nacionālo kultūras centru (50 tūkst. eiro gadā)</a:t>
            </a:r>
          </a:p>
        </p:txBody>
      </p:sp>
      <p:sp>
        <p:nvSpPr>
          <p:cNvPr id="6" name="Taisnstūris: ar vienu nogrieztu stūri 5">
            <a:extLst>
              <a:ext uri="{FF2B5EF4-FFF2-40B4-BE49-F238E27FC236}">
                <a16:creationId xmlns:a16="http://schemas.microsoft.com/office/drawing/2014/main" id="{32EA846B-4235-0DC3-5006-F80C65F9CF2D}"/>
              </a:ext>
            </a:extLst>
          </p:cNvPr>
          <p:cNvSpPr/>
          <p:nvPr/>
        </p:nvSpPr>
        <p:spPr>
          <a:xfrm rot="10800000">
            <a:off x="2540000" y="279400"/>
            <a:ext cx="9652000" cy="914400"/>
          </a:xfrm>
          <a:prstGeom prst="snip1Rect">
            <a:avLst>
              <a:gd name="adj" fmla="val 0"/>
            </a:avLst>
          </a:prstGeom>
          <a:solidFill>
            <a:srgbClr val="E4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9" name="Virsraksts 1">
            <a:extLst>
              <a:ext uri="{FF2B5EF4-FFF2-40B4-BE49-F238E27FC236}">
                <a16:creationId xmlns:a16="http://schemas.microsoft.com/office/drawing/2014/main" id="{97C929D6-D9C8-1D76-7ED4-F35B6F70BADB}"/>
              </a:ext>
            </a:extLst>
          </p:cNvPr>
          <p:cNvSpPr txBox="1">
            <a:spLocks/>
          </p:cNvSpPr>
          <p:nvPr/>
        </p:nvSpPr>
        <p:spPr>
          <a:xfrm>
            <a:off x="2641600" y="411580"/>
            <a:ext cx="9347200" cy="782221"/>
          </a:xfrm>
          <a:prstGeom prst="rect">
            <a:avLst/>
          </a:prstGeom>
        </p:spPr>
        <p:txBody>
          <a:bodyPr vert="horz" lIns="121920" tIns="60960" rIns="121920" bIns="60960" rtlCol="0" anchor="t">
            <a:normAutofit fontScale="97500"/>
          </a:bodyPr>
          <a:lstStyle>
            <a:lvl1pPr algn="l" defTabSz="914400" rtl="0" eaLnBrk="1" latinLnBrk="0" hangingPunct="1">
              <a:lnSpc>
                <a:spcPct val="90000"/>
              </a:lnSpc>
              <a:spcBef>
                <a:spcPct val="0"/>
              </a:spcBef>
              <a:buNone/>
              <a:defRPr sz="32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a:solidFill>
                  <a:schemeClr val="bg1"/>
                </a:solidFill>
              </a:rPr>
              <a:t>Finansēšanas līgumi</a:t>
            </a:r>
          </a:p>
        </p:txBody>
      </p:sp>
    </p:spTree>
    <p:extLst>
      <p:ext uri="{BB962C8B-B14F-4D97-AF65-F5344CB8AC3E}">
        <p14:creationId xmlns:p14="http://schemas.microsoft.com/office/powerpoint/2010/main" val="1941906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89607-DE5D-1B9C-4EBB-DFEC85843F05}"/>
            </a:ext>
          </a:extLst>
        </p:cNvPr>
        <p:cNvGrpSpPr/>
        <p:nvPr/>
      </p:nvGrpSpPr>
      <p:grpSpPr>
        <a:xfrm>
          <a:off x="0" y="0"/>
          <a:ext cx="0" cy="0"/>
          <a:chOff x="0" y="0"/>
          <a:chExt cx="0" cy="0"/>
        </a:xfrm>
      </p:grpSpPr>
      <p:sp>
        <p:nvSpPr>
          <p:cNvPr id="2" name="Slaida numura vietturis 1">
            <a:extLst>
              <a:ext uri="{FF2B5EF4-FFF2-40B4-BE49-F238E27FC236}">
                <a16:creationId xmlns:a16="http://schemas.microsoft.com/office/drawing/2014/main" id="{FE5E02D4-248C-4E1D-F911-644AA31DEC13}"/>
              </a:ext>
            </a:extLst>
          </p:cNvPr>
          <p:cNvSpPr>
            <a:spLocks noGrp="1"/>
          </p:cNvSpPr>
          <p:nvPr>
            <p:ph type="sldNum" sz="quarter" idx="13"/>
          </p:nvPr>
        </p:nvSpPr>
        <p:spPr/>
        <p:txBody>
          <a:bodyPr/>
          <a:lstStyle/>
          <a:p>
            <a:pPr algn="l" defTabSz="1219170" fontAlgn="base">
              <a:spcBef>
                <a:spcPct val="0"/>
              </a:spcBef>
              <a:spcAft>
                <a:spcPct val="0"/>
              </a:spcAft>
              <a:defRPr/>
            </a:pPr>
            <a:fld id="{FB6BCA4D-2E23-422A-87E3-BF6857D92014}" type="slidenum">
              <a:rPr lang="en-US">
                <a:solidFill>
                  <a:prstClr val="black"/>
                </a:solidFill>
                <a:cs typeface="Arial" pitchFamily="34" charset="0"/>
              </a:rPr>
              <a:pPr algn="l" defTabSz="1219170" fontAlgn="base">
                <a:spcBef>
                  <a:spcPct val="0"/>
                </a:spcBef>
                <a:spcAft>
                  <a:spcPct val="0"/>
                </a:spcAft>
                <a:defRPr/>
              </a:pPr>
              <a:t>5</a:t>
            </a:fld>
            <a:endParaRPr lang="en-US">
              <a:solidFill>
                <a:prstClr val="black"/>
              </a:solidFill>
              <a:cs typeface="Arial" pitchFamily="34" charset="0"/>
            </a:endParaRPr>
          </a:p>
        </p:txBody>
      </p:sp>
      <p:sp>
        <p:nvSpPr>
          <p:cNvPr id="7" name="Satura vietturis 4">
            <a:extLst>
              <a:ext uri="{FF2B5EF4-FFF2-40B4-BE49-F238E27FC236}">
                <a16:creationId xmlns:a16="http://schemas.microsoft.com/office/drawing/2014/main" id="{8B417A8B-D382-1BC5-7768-97EC47102A3A}"/>
              </a:ext>
            </a:extLst>
          </p:cNvPr>
          <p:cNvSpPr txBox="1">
            <a:spLocks/>
          </p:cNvSpPr>
          <p:nvPr/>
        </p:nvSpPr>
        <p:spPr>
          <a:xfrm>
            <a:off x="1698170" y="1902621"/>
            <a:ext cx="9884229" cy="4394200"/>
          </a:xfrm>
        </p:spPr>
        <p:txBody>
          <a:bodyPr>
            <a:normAutofit fontScale="92500"/>
          </a:bodyPr>
          <a:lstStyle>
            <a:lvl1pPr marL="350838" indent="-350838" algn="l" defTabSz="938213" rtl="0" eaLnBrk="0" fontAlgn="base" hangingPunct="0">
              <a:spcBef>
                <a:spcPct val="20000"/>
              </a:spcBef>
              <a:spcAft>
                <a:spcPct val="0"/>
              </a:spcAft>
              <a:buFont typeface="Arial"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buNone/>
            </a:pPr>
            <a:r>
              <a:rPr lang="lv-LV"/>
              <a:t>Darba grupas rīcības virzieni ir:</a:t>
            </a:r>
          </a:p>
          <a:p>
            <a:pPr marL="544513" indent="-544513"/>
            <a:r>
              <a:rPr lang="lv-LV"/>
              <a:t>Latvijas diasporas sabiedrības latviskās identitātes stiprināšana un atbalsts diasporas organizāciju darbībai.</a:t>
            </a:r>
          </a:p>
          <a:p>
            <a:pPr marL="544513" indent="-544513"/>
            <a:r>
              <a:rPr lang="lv-LV"/>
              <a:t>Diasporas kultūras mantojuma saglabāšana un pārmantojamība.</a:t>
            </a:r>
          </a:p>
          <a:p>
            <a:pPr marL="544513" indent="-544513"/>
            <a:r>
              <a:rPr lang="lv-LV"/>
              <a:t>Diasporas iesaiste Latvijas starptautiskajā kultūras reprezentācijā un kultūras pieejamības veicināšanā.</a:t>
            </a:r>
          </a:p>
        </p:txBody>
      </p:sp>
      <p:sp>
        <p:nvSpPr>
          <p:cNvPr id="6" name="Taisnstūris: ar vienu nogrieztu stūri 5">
            <a:extLst>
              <a:ext uri="{FF2B5EF4-FFF2-40B4-BE49-F238E27FC236}">
                <a16:creationId xmlns:a16="http://schemas.microsoft.com/office/drawing/2014/main" id="{BFDDA81D-2362-8387-3496-235B3D414E92}"/>
              </a:ext>
            </a:extLst>
          </p:cNvPr>
          <p:cNvSpPr/>
          <p:nvPr/>
        </p:nvSpPr>
        <p:spPr>
          <a:xfrm rot="10800000">
            <a:off x="2540000" y="279400"/>
            <a:ext cx="9652000" cy="914400"/>
          </a:xfrm>
          <a:prstGeom prst="snip1Rect">
            <a:avLst>
              <a:gd name="adj" fmla="val 0"/>
            </a:avLst>
          </a:prstGeom>
          <a:solidFill>
            <a:srgbClr val="E4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0"/>
          </a:p>
        </p:txBody>
      </p:sp>
      <p:sp>
        <p:nvSpPr>
          <p:cNvPr id="9" name="Virsraksts 1">
            <a:extLst>
              <a:ext uri="{FF2B5EF4-FFF2-40B4-BE49-F238E27FC236}">
                <a16:creationId xmlns:a16="http://schemas.microsoft.com/office/drawing/2014/main" id="{A11FA8CF-1070-C889-0162-6FC22A0E8634}"/>
              </a:ext>
            </a:extLst>
          </p:cNvPr>
          <p:cNvSpPr txBox="1">
            <a:spLocks/>
          </p:cNvSpPr>
          <p:nvPr/>
        </p:nvSpPr>
        <p:spPr>
          <a:xfrm>
            <a:off x="2641600" y="411580"/>
            <a:ext cx="9347200" cy="782221"/>
          </a:xfrm>
          <a:prstGeom prst="rect">
            <a:avLst/>
          </a:prstGeom>
        </p:spPr>
        <p:txBody>
          <a:bodyPr vert="horz" lIns="121920" tIns="60960" rIns="121920" bIns="60960" rtlCol="0" anchor="t">
            <a:normAutofit fontScale="97500"/>
          </a:bodyPr>
          <a:lstStyle>
            <a:lvl1pPr algn="l" defTabSz="914400" rtl="0" eaLnBrk="1" latinLnBrk="0" hangingPunct="1">
              <a:lnSpc>
                <a:spcPct val="90000"/>
              </a:lnSpc>
              <a:spcBef>
                <a:spcPct val="0"/>
              </a:spcBef>
              <a:buNone/>
              <a:defRPr sz="32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nSpc>
                <a:spcPct val="120000"/>
              </a:lnSpc>
            </a:pPr>
            <a:r>
              <a:rPr lang="lv-LV">
                <a:solidFill>
                  <a:schemeClr val="bg1"/>
                </a:solidFill>
                <a:cs typeface="Arial" pitchFamily="34" charset="0"/>
              </a:rPr>
              <a:t>Diasporas kultūras darba grupa</a:t>
            </a:r>
          </a:p>
        </p:txBody>
      </p:sp>
    </p:spTree>
    <p:extLst>
      <p:ext uri="{BB962C8B-B14F-4D97-AF65-F5344CB8AC3E}">
        <p14:creationId xmlns:p14="http://schemas.microsoft.com/office/powerpoint/2010/main" val="2513381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Paldies!</a:t>
            </a:r>
          </a:p>
        </p:txBody>
      </p:sp>
    </p:spTree>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7B98BB4B34F2884EBFE5D98E9C8C082A" ma:contentTypeVersion="19" ma:contentTypeDescription="Izveidot jaunu dokumentu." ma:contentTypeScope="" ma:versionID="1b4ceac82fab64cbaa2ae07099c65bd4">
  <xsd:schema xmlns:xsd="http://www.w3.org/2001/XMLSchema" xmlns:xs="http://www.w3.org/2001/XMLSchema" xmlns:p="http://schemas.microsoft.com/office/2006/metadata/properties" xmlns:ns2="b46cec30-3c96-49ba-8e80-c1db7ce5db41" xmlns:ns3="bf9c787b-86fa-46b7-82b5-b5a01fd7d54d" targetNamespace="http://schemas.microsoft.com/office/2006/metadata/properties" ma:root="true" ma:fieldsID="310afabd7709555e9439b6e5fc150aee" ns2:_="" ns3:_="">
    <xsd:import namespace="b46cec30-3c96-49ba-8e80-c1db7ce5db41"/>
    <xsd:import namespace="bf9c787b-86fa-46b7-82b5-b5a01fd7d54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6cec30-3c96-49ba-8e80-c1db7ce5db41" elementFormDefault="qualified">
    <xsd:import namespace="http://schemas.microsoft.com/office/2006/documentManagement/types"/>
    <xsd:import namespace="http://schemas.microsoft.com/office/infopath/2007/PartnerControls"/>
    <xsd:element name="SharedWithUsers" ma:index="8"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internalName="SharedWithDetails" ma:readOnly="true">
      <xsd:simpleType>
        <xsd:restriction base="dms:Note">
          <xsd:maxLength value="255"/>
        </xsd:restriction>
      </xsd:simpleType>
    </xsd:element>
    <xsd:element name="TaxCatchAll" ma:index="23" nillable="true" ma:displayName="Taxonomy Catch All Column" ma:hidden="true" ma:list="{4f5df50f-fd52-48f7-a593-cd827f66359d}" ma:internalName="TaxCatchAll" ma:showField="CatchAllData" ma:web="b46cec30-3c96-49ba-8e80-c1db7ce5db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f9c787b-86fa-46b7-82b5-b5a01fd7d54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ttēlu atzīmes" ma:readOnly="false" ma:fieldId="{5cf76f15-5ced-4ddc-b409-7134ff3c332f}" ma:taxonomyMulti="true" ma:sspId="cbc571fe-a37c-43d1-b765-14afe1eb77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f9c787b-86fa-46b7-82b5-b5a01fd7d54d">
      <Terms xmlns="http://schemas.microsoft.com/office/infopath/2007/PartnerControls"/>
    </lcf76f155ced4ddcb4097134ff3c332f>
    <TaxCatchAll xmlns="b46cec30-3c96-49ba-8e80-c1db7ce5db41" xsi:nil="true"/>
  </documentManagement>
</p:properties>
</file>

<file path=customXml/itemProps1.xml><?xml version="1.0" encoding="utf-8"?>
<ds:datastoreItem xmlns:ds="http://schemas.openxmlformats.org/officeDocument/2006/customXml" ds:itemID="{1EAE9170-29A5-4EC3-A5EA-33258C7364A9}">
  <ds:schemaRefs>
    <ds:schemaRef ds:uri="b46cec30-3c96-49ba-8e80-c1db7ce5db41"/>
    <ds:schemaRef ds:uri="bf9c787b-86fa-46b7-82b5-b5a01fd7d5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055E017-9F93-40AA-911A-3C2BC03DB09C}">
  <ds:schemaRefs>
    <ds:schemaRef ds:uri="http://schemas.microsoft.com/sharepoint/v3/contenttype/forms"/>
  </ds:schemaRefs>
</ds:datastoreItem>
</file>

<file path=customXml/itemProps3.xml><?xml version="1.0" encoding="utf-8"?>
<ds:datastoreItem xmlns:ds="http://schemas.openxmlformats.org/officeDocument/2006/customXml" ds:itemID="{C3E27604-3FB3-478E-9FD6-D42D46B69ADE}">
  <ds:schemaRefs>
    <ds:schemaRef ds:uri="b46cec30-3c96-49ba-8e80-c1db7ce5db41"/>
    <ds:schemaRef ds:uri="bf9c787b-86fa-46b7-82b5-b5a01fd7d5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728</Words>
  <Application>Microsoft Office PowerPoint</Application>
  <PresentationFormat>Platekrāna</PresentationFormat>
  <Paragraphs>48</Paragraphs>
  <Slides>6</Slides>
  <Notes>4</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6</vt:i4>
      </vt:variant>
    </vt:vector>
  </HeadingPairs>
  <TitlesOfParts>
    <vt:vector size="12" baseType="lpstr">
      <vt:lpstr>MS PGothic</vt:lpstr>
      <vt:lpstr>Aptos</vt:lpstr>
      <vt:lpstr>Aptos Display</vt:lpstr>
      <vt:lpstr>Arial</vt:lpstr>
      <vt:lpstr>Verdana</vt:lpstr>
      <vt:lpstr>Office dizains</vt:lpstr>
      <vt:lpstr>Kultūras ministrijas paveiktais darbā ar diasporu  2024-2025</vt:lpstr>
      <vt:lpstr>PowerPoint prezentācija</vt:lpstr>
      <vt:lpstr>PowerPoint prezentācija</vt:lpstr>
      <vt:lpstr>PowerPoint prezentācija</vt:lpstr>
      <vt:lpstr>PowerPoint prezentācija</vt:lpstr>
      <vt:lpstr>Paldies!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Turlaja</dc:creator>
  <cp:lastModifiedBy>Ieva Raudsepa</cp:lastModifiedBy>
  <cp:revision>1</cp:revision>
  <dcterms:created xsi:type="dcterms:W3CDTF">2025-12-02T13:44:09Z</dcterms:created>
  <dcterms:modified xsi:type="dcterms:W3CDTF">2025-12-15T14:02:22Z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0x0101007B98BB4B34F2884EBFE5D98E9C8C082A</vt:lpwstr>
  </property>
</Properties>
</file>