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5" r:id="rId2"/>
    <p:sldId id="270" r:id="rId3"/>
    <p:sldId id="271" r:id="rId4"/>
    <p:sldId id="272" r:id="rId5"/>
    <p:sldId id="273" r:id="rId6"/>
    <p:sldId id="257" r:id="rId7"/>
    <p:sldId id="274" r:id="rId8"/>
    <p:sldId id="275" r:id="rId9"/>
    <p:sldId id="277" r:id="rId10"/>
    <p:sldId id="268" r:id="rId11"/>
    <p:sldId id="260" r:id="rId12"/>
    <p:sldId id="264" r:id="rId13"/>
  </p:sldIdLst>
  <p:sldSz cx="18288000" cy="10287000"/>
  <p:notesSz cx="6858000" cy="9144000"/>
  <p:embeddedFontLst>
    <p:embeddedFont>
      <p:font typeface="Verdana" panose="020B0604030504040204" pitchFamily="34" charset="0"/>
      <p:regular r:id="rId15"/>
      <p:bold r:id="rId16"/>
      <p:italic r:id="rId17"/>
      <p:boldItalic r:id="rId18"/>
    </p:embeddedFont>
    <p:embeddedFont>
      <p:font typeface="Verdana Bold" panose="020B0804030504040204"/>
      <p:regular r:id="rId19"/>
      <p:bold r:id="rId20"/>
    </p:embeddedFont>
    <p:embeddedFont>
      <p:font typeface="Verdana Pro Light" panose="020F05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EAE0FF"/>
    <a:srgbClr val="472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3" autoAdjust="0"/>
    <p:restoredTop sz="94204" autoAdjust="0"/>
  </p:normalViewPr>
  <p:slideViewPr>
    <p:cSldViewPr>
      <p:cViewPr varScale="1">
        <p:scale>
          <a:sx n="46" d="100"/>
          <a:sy n="46" d="100"/>
        </p:scale>
        <p:origin x="38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948"/>
    </p:cViewPr>
  </p:sorterViewPr>
  <p:notesViewPr>
    <p:cSldViewPr>
      <p:cViewPr varScale="1">
        <p:scale>
          <a:sx n="55" d="100"/>
          <a:sy n="55" d="100"/>
        </p:scale>
        <p:origin x="260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antal\Desktop\2025_AKTUALS\PARSKATI_25\DARBAM_Pareizie\aprekin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stacked"/>
        <c:varyColors val="0"/>
        <c:ser>
          <c:idx val="0"/>
          <c:order val="0"/>
          <c:tx>
            <c:strRef>
              <c:f>Diaspora_2024_2025!$C$2</c:f>
              <c:strCache>
                <c:ptCount val="1"/>
                <c:pt idx="0">
                  <c:v>2024</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Diaspora_2024_2025!$B$3:$B$6</c:f>
              <c:strCache>
                <c:ptCount val="4"/>
                <c:pt idx="0">
                  <c:v>Īrijas Latviešu nacionālās padomes Valodas nometne </c:v>
                </c:pt>
                <c:pt idx="1">
                  <c:v>Garezera vasaras vidusskola</c:v>
                </c:pt>
                <c:pt idx="2">
                  <c:v>Rietumkrasta vasaras vidusskola
"Kursa"</c:v>
                </c:pt>
                <c:pt idx="3">
                  <c:v>Stokholmas Latviešu skola</c:v>
                </c:pt>
              </c:strCache>
            </c:strRef>
          </c:cat>
          <c:val>
            <c:numRef>
              <c:f>Diaspora_2024_2025!$C$3:$C$6</c:f>
              <c:numCache>
                <c:formatCode>General</c:formatCode>
                <c:ptCount val="4"/>
                <c:pt idx="0">
                  <c:v>21</c:v>
                </c:pt>
                <c:pt idx="1">
                  <c:v>16</c:v>
                </c:pt>
                <c:pt idx="2">
                  <c:v>16</c:v>
                </c:pt>
                <c:pt idx="3">
                  <c:v>13</c:v>
                </c:pt>
              </c:numCache>
            </c:numRef>
          </c:val>
          <c:extLst>
            <c:ext xmlns:c16="http://schemas.microsoft.com/office/drawing/2014/chart" uri="{C3380CC4-5D6E-409C-BE32-E72D297353CC}">
              <c16:uniqueId val="{00000000-6C17-47A5-ABFA-47B8A5F569F1}"/>
            </c:ext>
          </c:extLst>
        </c:ser>
        <c:ser>
          <c:idx val="1"/>
          <c:order val="1"/>
          <c:tx>
            <c:strRef>
              <c:f>Diaspora_2024_2025!$D$2</c:f>
              <c:strCache>
                <c:ptCount val="1"/>
                <c:pt idx="0">
                  <c:v>2025</c:v>
                </c:pt>
              </c:strCache>
            </c:strRef>
          </c:tx>
          <c:spPr>
            <a:solidFill>
              <a:schemeClr val="accent4">
                <a:tint val="77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6C17-47A5-ABFA-47B8A5F569F1}"/>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Diaspora_2024_2025!$B$3:$B$6</c:f>
              <c:strCache>
                <c:ptCount val="4"/>
                <c:pt idx="0">
                  <c:v>Īrijas Latviešu nacionālās padomes Valodas nometne </c:v>
                </c:pt>
                <c:pt idx="1">
                  <c:v>Garezera vasaras vidusskola</c:v>
                </c:pt>
                <c:pt idx="2">
                  <c:v>Rietumkrasta vasaras vidusskola
"Kursa"</c:v>
                </c:pt>
                <c:pt idx="3">
                  <c:v>Stokholmas Latviešu skola</c:v>
                </c:pt>
              </c:strCache>
            </c:strRef>
          </c:cat>
          <c:val>
            <c:numRef>
              <c:f>Diaspora_2024_2025!$D$3:$D$6</c:f>
              <c:numCache>
                <c:formatCode>General</c:formatCode>
                <c:ptCount val="4"/>
                <c:pt idx="0">
                  <c:v>22</c:v>
                </c:pt>
                <c:pt idx="1">
                  <c:v>22</c:v>
                </c:pt>
                <c:pt idx="2">
                  <c:v>16</c:v>
                </c:pt>
                <c:pt idx="3">
                  <c:v>0</c:v>
                </c:pt>
              </c:numCache>
            </c:numRef>
          </c:val>
          <c:extLst>
            <c:ext xmlns:c16="http://schemas.microsoft.com/office/drawing/2014/chart" uri="{C3380CC4-5D6E-409C-BE32-E72D297353CC}">
              <c16:uniqueId val="{00000001-6C17-47A5-ABFA-47B8A5F569F1}"/>
            </c:ext>
          </c:extLst>
        </c:ser>
        <c:dLbls>
          <c:showLegendKey val="0"/>
          <c:showVal val="0"/>
          <c:showCatName val="0"/>
          <c:showSerName val="0"/>
          <c:showPercent val="0"/>
          <c:showBubbleSize val="0"/>
        </c:dLbls>
        <c:gapWidth val="150"/>
        <c:overlap val="100"/>
        <c:axId val="784084703"/>
        <c:axId val="60847967"/>
      </c:barChart>
      <c:catAx>
        <c:axId val="78408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663399"/>
                </a:solidFill>
                <a:latin typeface="Verdana" panose="020B0604030504040204" pitchFamily="34" charset="0"/>
                <a:ea typeface="Verdana" panose="020B0604030504040204" pitchFamily="34" charset="0"/>
                <a:cs typeface="+mn-cs"/>
              </a:defRPr>
            </a:pPr>
            <a:endParaRPr lang="lv-LV"/>
          </a:p>
        </c:txPr>
        <c:crossAx val="60847967"/>
        <c:crosses val="autoZero"/>
        <c:auto val="1"/>
        <c:lblAlgn val="ctr"/>
        <c:lblOffset val="100"/>
        <c:noMultiLvlLbl val="0"/>
      </c:catAx>
      <c:valAx>
        <c:axId val="60847967"/>
        <c:scaling>
          <c:orientation val="minMax"/>
        </c:scaling>
        <c:delete val="1"/>
        <c:axPos val="b"/>
        <c:numFmt formatCode="General" sourceLinked="1"/>
        <c:majorTickMark val="none"/>
        <c:minorTickMark val="none"/>
        <c:tickLblPos val="nextTo"/>
        <c:crossAx val="78408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solidFill>
      <a:schemeClr val="bg1"/>
    </a:solidFill>
    <a:ln w="9525" cap="flat" cmpd="sng" algn="ctr">
      <a:solidFill>
        <a:srgbClr val="663399"/>
      </a:solid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2C87D-3551-467A-9DC1-C8E8A9E4C808}" type="datetimeFigureOut">
              <a:rPr lang="lv-LV" smtClean="0"/>
              <a:t>10.12.2025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5661A-492C-45B7-96B7-F2C470728FA2}" type="slidenum">
              <a:rPr lang="lv-LV" smtClean="0"/>
              <a:t>‹#›</a:t>
            </a:fld>
            <a:endParaRPr lang="lv-LV"/>
          </a:p>
        </p:txBody>
      </p:sp>
    </p:spTree>
    <p:extLst>
      <p:ext uri="{BB962C8B-B14F-4D97-AF65-F5344CB8AC3E}">
        <p14:creationId xmlns:p14="http://schemas.microsoft.com/office/powerpoint/2010/main" val="287061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1</a:t>
            </a:fld>
            <a:endParaRPr lang="lv-LV"/>
          </a:p>
        </p:txBody>
      </p:sp>
    </p:spTree>
    <p:extLst>
      <p:ext uri="{BB962C8B-B14F-4D97-AF65-F5344CB8AC3E}">
        <p14:creationId xmlns:p14="http://schemas.microsoft.com/office/powerpoint/2010/main" val="303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0EBCD642-4843-4912-AB26-FFCB088F6766}" type="slidenum">
              <a:rPr lang="lv-LV" smtClean="0"/>
              <a:t>10</a:t>
            </a:fld>
            <a:endParaRPr lang="lv-LV"/>
          </a:p>
        </p:txBody>
      </p:sp>
    </p:spTree>
    <p:extLst>
      <p:ext uri="{BB962C8B-B14F-4D97-AF65-F5344CB8AC3E}">
        <p14:creationId xmlns:p14="http://schemas.microsoft.com/office/powerpoint/2010/main" val="28836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0EBCD642-4843-4912-AB26-FFCB088F6766}" type="slidenum">
              <a:rPr lang="lv-LV" smtClean="0"/>
              <a:t>11</a:t>
            </a:fld>
            <a:endParaRPr lang="lv-LV"/>
          </a:p>
        </p:txBody>
      </p:sp>
    </p:spTree>
    <p:extLst>
      <p:ext uri="{BB962C8B-B14F-4D97-AF65-F5344CB8AC3E}">
        <p14:creationId xmlns:p14="http://schemas.microsoft.com/office/powerpoint/2010/main" val="194823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2</a:t>
            </a:fld>
            <a:endParaRPr lang="lv-LV"/>
          </a:p>
        </p:txBody>
      </p:sp>
    </p:spTree>
    <p:extLst>
      <p:ext uri="{BB962C8B-B14F-4D97-AF65-F5344CB8AC3E}">
        <p14:creationId xmlns:p14="http://schemas.microsoft.com/office/powerpoint/2010/main" val="239827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3</a:t>
            </a:fld>
            <a:endParaRPr lang="lv-LV"/>
          </a:p>
        </p:txBody>
      </p:sp>
    </p:spTree>
    <p:extLst>
      <p:ext uri="{BB962C8B-B14F-4D97-AF65-F5344CB8AC3E}">
        <p14:creationId xmlns:p14="http://schemas.microsoft.com/office/powerpoint/2010/main" val="14440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4</a:t>
            </a:fld>
            <a:endParaRPr lang="lv-LV"/>
          </a:p>
        </p:txBody>
      </p:sp>
    </p:spTree>
    <p:extLst>
      <p:ext uri="{BB962C8B-B14F-4D97-AF65-F5344CB8AC3E}">
        <p14:creationId xmlns:p14="http://schemas.microsoft.com/office/powerpoint/2010/main" val="79754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5</a:t>
            </a:fld>
            <a:endParaRPr lang="lv-LV"/>
          </a:p>
        </p:txBody>
      </p:sp>
    </p:spTree>
    <p:extLst>
      <p:ext uri="{BB962C8B-B14F-4D97-AF65-F5344CB8AC3E}">
        <p14:creationId xmlns:p14="http://schemas.microsoft.com/office/powerpoint/2010/main" val="297094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6</a:t>
            </a:fld>
            <a:endParaRPr lang="lv-LV"/>
          </a:p>
        </p:txBody>
      </p:sp>
    </p:spTree>
    <p:extLst>
      <p:ext uri="{BB962C8B-B14F-4D97-AF65-F5344CB8AC3E}">
        <p14:creationId xmlns:p14="http://schemas.microsoft.com/office/powerpoint/2010/main" val="422401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7</a:t>
            </a:fld>
            <a:endParaRPr lang="lv-LV"/>
          </a:p>
        </p:txBody>
      </p:sp>
    </p:spTree>
    <p:extLst>
      <p:ext uri="{BB962C8B-B14F-4D97-AF65-F5344CB8AC3E}">
        <p14:creationId xmlns:p14="http://schemas.microsoft.com/office/powerpoint/2010/main" val="234380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8</a:t>
            </a:fld>
            <a:endParaRPr lang="lv-LV"/>
          </a:p>
        </p:txBody>
      </p:sp>
    </p:spTree>
    <p:extLst>
      <p:ext uri="{BB962C8B-B14F-4D97-AF65-F5344CB8AC3E}">
        <p14:creationId xmlns:p14="http://schemas.microsoft.com/office/powerpoint/2010/main" val="149044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B5661A-492C-45B7-96B7-F2C470728FA2}" type="slidenum">
              <a:rPr lang="lv-LV" smtClean="0"/>
              <a:t>9</a:t>
            </a:fld>
            <a:endParaRPr lang="lv-LV"/>
          </a:p>
        </p:txBody>
      </p:sp>
    </p:spTree>
    <p:extLst>
      <p:ext uri="{BB962C8B-B14F-4D97-AF65-F5344CB8AC3E}">
        <p14:creationId xmlns:p14="http://schemas.microsoft.com/office/powerpoint/2010/main" val="34952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864108" y="7091172"/>
            <a:ext cx="16555212" cy="2221992"/>
          </a:xfrm>
        </p:spPr>
        <p:txBody>
          <a:bodyPr>
            <a:normAutofit/>
          </a:bodyPr>
          <a:lstStyle>
            <a:lvl1pPr marL="0" indent="0" algn="l">
              <a:buNone/>
              <a:defRPr sz="4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864108" y="9534526"/>
            <a:ext cx="4114800" cy="547688"/>
          </a:xfrm>
        </p:spPr>
        <p:txBody>
          <a:bodyPr/>
          <a:lstStyle/>
          <a:p>
            <a:fld id="{965A7A7B-B71A-428D-833F-0F3507A6DB13}" type="datetimeFigureOut">
              <a:rPr lang="en-US" dirty="0"/>
              <a:t>12/10/2025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13304520" y="9534526"/>
            <a:ext cx="4114800" cy="547688"/>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9779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maciunmacies.lv/"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sazinastilts.lv/" TargetMode="External"/><Relationship Id="rId5" Type="http://schemas.openxmlformats.org/officeDocument/2006/relationships/hyperlink" Target="http://www.epupa.valoda.lv/" TargetMode="External"/><Relationship Id="rId4" Type="http://schemas.openxmlformats.org/officeDocument/2006/relationships/hyperlink" Target="http://www.elaipa.l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sp>
        <p:nvSpPr>
          <p:cNvPr id="4" name="TextBox 4"/>
          <p:cNvSpPr txBox="1"/>
          <p:nvPr/>
        </p:nvSpPr>
        <p:spPr>
          <a:xfrm>
            <a:off x="1066800" y="2931716"/>
            <a:ext cx="15468600" cy="4423568"/>
          </a:xfrm>
          <a:prstGeom prst="rect">
            <a:avLst/>
          </a:prstGeom>
        </p:spPr>
        <p:txBody>
          <a:bodyPr lIns="0" tIns="0" rIns="0" bIns="0" rtlCol="0" anchor="ctr"/>
          <a:lstStyle/>
          <a:p>
            <a:pPr algn="l">
              <a:lnSpc>
                <a:spcPts val="6480"/>
              </a:lnSpc>
            </a:pPr>
            <a:r>
              <a:rPr lang="lv-LV" sz="5000" b="1" dirty="0">
                <a:solidFill>
                  <a:srgbClr val="FFFFFF"/>
                </a:solidFill>
                <a:latin typeface="Verdana Bold"/>
                <a:ea typeface="Verdana Bold"/>
                <a:cs typeface="Verdana Bold"/>
                <a:sym typeface="Verdana Bold"/>
              </a:rPr>
              <a:t>ATBALSTS IZGLĪTĪBAI DIASPORĀ:</a:t>
            </a:r>
          </a:p>
          <a:p>
            <a:pPr algn="l">
              <a:lnSpc>
                <a:spcPts val="6480"/>
              </a:lnSpc>
            </a:pPr>
            <a:r>
              <a:rPr lang="lv-LV" sz="5000" b="1" dirty="0">
                <a:solidFill>
                  <a:srgbClr val="FFFFFF"/>
                </a:solidFill>
                <a:latin typeface="Verdana Bold"/>
                <a:ea typeface="Verdana Bold"/>
                <a:cs typeface="Verdana Bold"/>
                <a:sym typeface="Verdana Bold"/>
              </a:rPr>
              <a:t>2025. GADĀ PAVEIKTAIS</a:t>
            </a:r>
          </a:p>
          <a:p>
            <a:pPr algn="l">
              <a:lnSpc>
                <a:spcPts val="6480"/>
              </a:lnSpc>
            </a:pPr>
            <a:r>
              <a:rPr lang="lv-LV" sz="5000" b="1" dirty="0">
                <a:solidFill>
                  <a:srgbClr val="FFFFFF"/>
                </a:solidFill>
                <a:latin typeface="Verdana Bold"/>
                <a:ea typeface="Verdana Bold"/>
                <a:cs typeface="Verdana Bold"/>
                <a:sym typeface="Verdana Bold"/>
              </a:rPr>
              <a:t>2026. GADĀ PLĀNOTAIS</a:t>
            </a:r>
            <a:endParaRPr lang="en-US" sz="5000" b="1" dirty="0">
              <a:solidFill>
                <a:srgbClr val="FFFFFF"/>
              </a:solidFill>
              <a:latin typeface="Verdana Bold"/>
              <a:ea typeface="Verdana Bold"/>
              <a:cs typeface="Verdana Bold"/>
              <a:sym typeface="Verdana Bold"/>
            </a:endParaRPr>
          </a:p>
        </p:txBody>
      </p:sp>
      <p:sp>
        <p:nvSpPr>
          <p:cNvPr id="10" name="TextBox 10"/>
          <p:cNvSpPr txBox="1"/>
          <p:nvPr/>
        </p:nvSpPr>
        <p:spPr>
          <a:xfrm>
            <a:off x="1066800" y="8496300"/>
            <a:ext cx="8382000" cy="866532"/>
          </a:xfrm>
          <a:prstGeom prst="rect">
            <a:avLst/>
          </a:prstGeom>
        </p:spPr>
        <p:txBody>
          <a:bodyPr lIns="0" tIns="0" rIns="0" bIns="0" rtlCol="0" anchor="ctr"/>
          <a:lstStyle/>
          <a:p>
            <a:pPr algn="l"/>
            <a:r>
              <a:rPr lang="lv-LV" sz="3000" dirty="0">
                <a:solidFill>
                  <a:srgbClr val="FFFFFF"/>
                </a:solidFill>
                <a:latin typeface="Verdana Pro Light" panose="020B0304030504040204" pitchFamily="34" charset="0"/>
                <a:ea typeface="Verdana"/>
                <a:cs typeface="Verdana"/>
                <a:sym typeface="Verdana"/>
              </a:rPr>
              <a:t>Diasporas konsultatīvās padomes sēde</a:t>
            </a:r>
          </a:p>
          <a:p>
            <a:pPr algn="l"/>
            <a:r>
              <a:rPr lang="en-US" sz="3000" dirty="0">
                <a:solidFill>
                  <a:srgbClr val="FFFFFF"/>
                </a:solidFill>
                <a:latin typeface="Verdana Pro Light" panose="020B0304030504040204" pitchFamily="34" charset="0"/>
                <a:ea typeface="Verdana"/>
                <a:cs typeface="Verdana"/>
                <a:sym typeface="Verdana"/>
              </a:rPr>
              <a:t>2025. gada </a:t>
            </a:r>
            <a:r>
              <a:rPr lang="lv-LV" sz="3000" dirty="0">
                <a:solidFill>
                  <a:srgbClr val="FFFFFF"/>
                </a:solidFill>
                <a:latin typeface="Verdana Pro Light" panose="020B0304030504040204" pitchFamily="34" charset="0"/>
                <a:ea typeface="Verdana"/>
                <a:cs typeface="Verdana"/>
                <a:sym typeface="Verdana"/>
              </a:rPr>
              <a:t>12. </a:t>
            </a:r>
            <a:r>
              <a:rPr lang="en-US" sz="3000" dirty="0" err="1">
                <a:solidFill>
                  <a:srgbClr val="FFFFFF"/>
                </a:solidFill>
                <a:latin typeface="Verdana Pro Light" panose="020B0304030504040204" pitchFamily="34" charset="0"/>
                <a:ea typeface="Verdana"/>
                <a:cs typeface="Verdana"/>
                <a:sym typeface="Verdana"/>
              </a:rPr>
              <a:t>decembrī</a:t>
            </a:r>
            <a:endParaRPr lang="en-US" sz="3000" dirty="0">
              <a:solidFill>
                <a:srgbClr val="FFFFFF"/>
              </a:solidFill>
              <a:latin typeface="Verdana Pro Light" panose="020B0304030504040204" pitchFamily="34" charset="0"/>
              <a:ea typeface="Verdana"/>
              <a:cs typeface="Verdana"/>
              <a:sym typeface="Verdana"/>
            </a:endParaRPr>
          </a:p>
        </p:txBody>
      </p:sp>
      <p:grpSp>
        <p:nvGrpSpPr>
          <p:cNvPr id="25" name="Group 24">
            <a:extLst>
              <a:ext uri="{FF2B5EF4-FFF2-40B4-BE49-F238E27FC236}">
                <a16:creationId xmlns:a16="http://schemas.microsoft.com/office/drawing/2014/main" id="{C60B6022-875C-7EC7-7B88-9CCB02A28908}"/>
              </a:ext>
            </a:extLst>
          </p:cNvPr>
          <p:cNvGrpSpPr/>
          <p:nvPr/>
        </p:nvGrpSpPr>
        <p:grpSpPr>
          <a:xfrm>
            <a:off x="-152400" y="5143500"/>
            <a:ext cx="18440400" cy="4648200"/>
            <a:chOff x="-152400" y="5143500"/>
            <a:chExt cx="18440400" cy="4648200"/>
          </a:xfrm>
        </p:grpSpPr>
        <p:cxnSp>
          <p:nvCxnSpPr>
            <p:cNvPr id="12" name="Straight Connector 11">
              <a:extLst>
                <a:ext uri="{FF2B5EF4-FFF2-40B4-BE49-F238E27FC236}">
                  <a16:creationId xmlns:a16="http://schemas.microsoft.com/office/drawing/2014/main" id="{79FA6EAB-63BE-EFC4-4253-946BC696E9DD}"/>
                </a:ext>
              </a:extLst>
            </p:cNvPr>
            <p:cNvCxnSpPr>
              <a:cxnSpLocks/>
            </p:cNvCxnSpPr>
            <p:nvPr/>
          </p:nvCxnSpPr>
          <p:spPr>
            <a:xfrm>
              <a:off x="-152400" y="8039100"/>
              <a:ext cx="13639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A white line drawing of a planet&#10;&#10;Description automatically generated">
              <a:extLst>
                <a:ext uri="{FF2B5EF4-FFF2-40B4-BE49-F238E27FC236}">
                  <a16:creationId xmlns:a16="http://schemas.microsoft.com/office/drawing/2014/main" id="{0FEA4C31-E32B-C741-2528-7C64F10F418A}"/>
                </a:ext>
              </a:extLst>
            </p:cNvPr>
            <p:cNvPicPr>
              <a:picLocks noChangeAspect="1"/>
            </p:cNvPicPr>
            <p:nvPr/>
          </p:nvPicPr>
          <p:blipFill rotWithShape="1">
            <a:blip r:embed="rId3">
              <a:extLst>
                <a:ext uri="{28A0092B-C50C-407E-A947-70E740481C1C}">
                  <a14:useLocalDpi xmlns:a14="http://schemas.microsoft.com/office/drawing/2010/main" val="0"/>
                </a:ext>
              </a:extLst>
            </a:blip>
            <a:srcRect l="26294" t="27411" r="26293" b="27398"/>
            <a:stretch/>
          </p:blipFill>
          <p:spPr>
            <a:xfrm>
              <a:off x="13030200" y="5143500"/>
              <a:ext cx="4876800" cy="4648200"/>
            </a:xfrm>
            <a:prstGeom prst="rect">
              <a:avLst/>
            </a:prstGeom>
          </p:spPr>
        </p:pic>
        <p:cxnSp>
          <p:nvCxnSpPr>
            <p:cNvPr id="20" name="Straight Connector 19">
              <a:extLst>
                <a:ext uri="{FF2B5EF4-FFF2-40B4-BE49-F238E27FC236}">
                  <a16:creationId xmlns:a16="http://schemas.microsoft.com/office/drawing/2014/main" id="{129B608C-B3BB-C341-1CBB-6352FA45D6FD}"/>
                </a:ext>
              </a:extLst>
            </p:cNvPr>
            <p:cNvCxnSpPr>
              <a:cxnSpLocks/>
            </p:cNvCxnSpPr>
            <p:nvPr/>
          </p:nvCxnSpPr>
          <p:spPr>
            <a:xfrm>
              <a:off x="17449800" y="6972300"/>
              <a:ext cx="83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3B02E07-FA00-437B-ED56-C9032EE60B0C}"/>
              </a:ext>
            </a:extLst>
          </p:cNvPr>
          <p:cNvGrpSpPr/>
          <p:nvPr/>
        </p:nvGrpSpPr>
        <p:grpSpPr>
          <a:xfrm>
            <a:off x="1082930" y="685326"/>
            <a:ext cx="2175675" cy="2017789"/>
            <a:chOff x="1082930" y="685326"/>
            <a:chExt cx="2175675" cy="2017789"/>
          </a:xfrm>
        </p:grpSpPr>
        <p:sp>
          <p:nvSpPr>
            <p:cNvPr id="11" name="Freeform 11"/>
            <p:cNvSpPr/>
            <p:nvPr/>
          </p:nvSpPr>
          <p:spPr>
            <a:xfrm>
              <a:off x="1082930" y="685326"/>
              <a:ext cx="2175675" cy="2017789"/>
            </a:xfrm>
            <a:custGeom>
              <a:avLst/>
              <a:gdLst/>
              <a:ahLst/>
              <a:cxnLst/>
              <a:rect l="l" t="t" r="r" b="b"/>
              <a:pathLst>
                <a:path w="2175675" h="2017789">
                  <a:moveTo>
                    <a:pt x="0" y="0"/>
                  </a:moveTo>
                  <a:lnTo>
                    <a:pt x="2175675" y="0"/>
                  </a:lnTo>
                  <a:lnTo>
                    <a:pt x="2175675" y="2017789"/>
                  </a:lnTo>
                  <a:lnTo>
                    <a:pt x="0" y="2017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Freeform 11">
              <a:extLst>
                <a:ext uri="{FF2B5EF4-FFF2-40B4-BE49-F238E27FC236}">
                  <a16:creationId xmlns:a16="http://schemas.microsoft.com/office/drawing/2014/main" id="{EB828860-7AC4-5FCD-BF12-C7D454980F14}"/>
                </a:ext>
              </a:extLst>
            </p:cNvPr>
            <p:cNvSpPr/>
            <p:nvPr/>
          </p:nvSpPr>
          <p:spPr>
            <a:xfrm>
              <a:off x="1082930" y="685326"/>
              <a:ext cx="2175675" cy="2017789"/>
            </a:xfrm>
            <a:custGeom>
              <a:avLst/>
              <a:gdLst/>
              <a:ahLst/>
              <a:cxnLst/>
              <a:rect l="l" t="t" r="r" b="b"/>
              <a:pathLst>
                <a:path w="2175675" h="2017789">
                  <a:moveTo>
                    <a:pt x="0" y="0"/>
                  </a:moveTo>
                  <a:lnTo>
                    <a:pt x="2175675" y="0"/>
                  </a:lnTo>
                  <a:lnTo>
                    <a:pt x="2175675" y="2017789"/>
                  </a:lnTo>
                  <a:lnTo>
                    <a:pt x="0" y="2017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spTree>
    <p:extLst>
      <p:ext uri="{BB962C8B-B14F-4D97-AF65-F5344CB8AC3E}">
        <p14:creationId xmlns:p14="http://schemas.microsoft.com/office/powerpoint/2010/main" val="48306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985C85-881D-86DA-553F-A5743F866A1A}"/>
              </a:ext>
            </a:extLst>
          </p:cNvPr>
          <p:cNvSpPr/>
          <p:nvPr/>
        </p:nvSpPr>
        <p:spPr>
          <a:xfrm>
            <a:off x="-15305" y="-8625"/>
            <a:ext cx="9144000" cy="10287000"/>
          </a:xfrm>
          <a:prstGeom prst="rect">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p>
        </p:txBody>
      </p:sp>
      <p:sp>
        <p:nvSpPr>
          <p:cNvPr id="13" name="Rectangle 12">
            <a:extLst>
              <a:ext uri="{FF2B5EF4-FFF2-40B4-BE49-F238E27FC236}">
                <a16:creationId xmlns:a16="http://schemas.microsoft.com/office/drawing/2014/main" id="{D2E66586-C5A8-CCFF-2BF9-DA4D1EE6F71E}"/>
              </a:ext>
            </a:extLst>
          </p:cNvPr>
          <p:cNvSpPr/>
          <p:nvPr/>
        </p:nvSpPr>
        <p:spPr>
          <a:xfrm>
            <a:off x="9144000" y="0"/>
            <a:ext cx="9144000" cy="10287000"/>
          </a:xfrm>
          <a:prstGeom prst="rect">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p>
        </p:txBody>
      </p:sp>
      <p:sp>
        <p:nvSpPr>
          <p:cNvPr id="10" name="Rectangle 9">
            <a:extLst>
              <a:ext uri="{FF2B5EF4-FFF2-40B4-BE49-F238E27FC236}">
                <a16:creationId xmlns:a16="http://schemas.microsoft.com/office/drawing/2014/main" id="{A76A9ECF-3984-684C-8F21-8AAF8062C8F8}"/>
              </a:ext>
            </a:extLst>
          </p:cNvPr>
          <p:cNvSpPr/>
          <p:nvPr/>
        </p:nvSpPr>
        <p:spPr>
          <a:xfrm>
            <a:off x="9143999" y="1"/>
            <a:ext cx="9143999" cy="10286999"/>
          </a:xfrm>
          <a:prstGeom prst="rect">
            <a:avLst/>
          </a:prstGeom>
          <a:solidFill>
            <a:srgbClr val="000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p>
        </p:txBody>
      </p:sp>
      <p:sp>
        <p:nvSpPr>
          <p:cNvPr id="2" name="Title 1">
            <a:extLst>
              <a:ext uri="{FF2B5EF4-FFF2-40B4-BE49-F238E27FC236}">
                <a16:creationId xmlns:a16="http://schemas.microsoft.com/office/drawing/2014/main" id="{356FC444-7AF1-B6A7-FF07-4C4550ECE3C9}"/>
              </a:ext>
            </a:extLst>
          </p:cNvPr>
          <p:cNvSpPr>
            <a:spLocks noGrp="1"/>
          </p:cNvSpPr>
          <p:nvPr>
            <p:ph type="ctrTitle" idx="4294967295"/>
          </p:nvPr>
        </p:nvSpPr>
        <p:spPr>
          <a:xfrm>
            <a:off x="9506094" y="3659609"/>
            <a:ext cx="8318787" cy="2950535"/>
          </a:xfrm>
        </p:spPr>
        <p:txBody>
          <a:bodyPr>
            <a:normAutofit fontScale="90000"/>
          </a:bodyPr>
          <a:lstStyle/>
          <a:p>
            <a:pPr algn="l"/>
            <a:br>
              <a:rPr lang="lv-LV" sz="3600" i="1">
                <a:latin typeface="Verdana"/>
                <a:ea typeface="Verdana"/>
              </a:rPr>
            </a:br>
            <a:r>
              <a:rPr lang="lv-LV" sz="4650" i="1">
                <a:solidFill>
                  <a:schemeClr val="bg1"/>
                </a:solidFill>
                <a:latin typeface="Verdana"/>
                <a:ea typeface="Verdana"/>
              </a:rPr>
              <a:t>researchLatvia.gov.lv</a:t>
            </a:r>
            <a:br>
              <a:rPr lang="lv-LV" sz="4650">
                <a:latin typeface="Verdana"/>
                <a:ea typeface="Verdana"/>
                <a:cs typeface="+mj-lt"/>
              </a:rPr>
            </a:br>
            <a:r>
              <a:rPr lang="lv-LV" sz="4650">
                <a:solidFill>
                  <a:schemeClr val="bg1"/>
                </a:solidFill>
                <a:latin typeface="Verdana"/>
                <a:ea typeface="Verdana"/>
                <a:cs typeface="Calibri Light"/>
              </a:rPr>
              <a:t> </a:t>
            </a:r>
            <a:br>
              <a:rPr lang="lv-LV" sz="4650">
                <a:latin typeface="Verdana"/>
                <a:ea typeface="Verdana"/>
                <a:cs typeface="Calibri Light"/>
              </a:rPr>
            </a:br>
            <a:r>
              <a:rPr lang="lv-LV" sz="4650">
                <a:solidFill>
                  <a:schemeClr val="bg1"/>
                </a:solidFill>
                <a:latin typeface="Verdana"/>
                <a:ea typeface="Verdana"/>
              </a:rPr>
              <a:t>Latvijas zinātnes</a:t>
            </a:r>
            <a:br>
              <a:rPr lang="lv-LV" sz="4650">
                <a:latin typeface="Verdana"/>
              </a:rPr>
            </a:br>
            <a:r>
              <a:rPr lang="lv-LV" sz="4650">
                <a:solidFill>
                  <a:schemeClr val="bg1"/>
                </a:solidFill>
                <a:latin typeface="Verdana"/>
                <a:ea typeface="Verdana"/>
              </a:rPr>
              <a:t>komunikācijas  </a:t>
            </a:r>
            <a:br>
              <a:rPr lang="lv-LV" sz="4650">
                <a:latin typeface="Verdana"/>
                <a:ea typeface="Verdana"/>
              </a:rPr>
            </a:br>
            <a:r>
              <a:rPr lang="lv-LV" sz="4650">
                <a:solidFill>
                  <a:schemeClr val="bg1"/>
                </a:solidFill>
                <a:latin typeface="Verdana"/>
                <a:ea typeface="Verdana"/>
              </a:rPr>
              <a:t>platforma</a:t>
            </a:r>
            <a:endParaRPr lang="lv-LV" sz="4650" b="1">
              <a:solidFill>
                <a:schemeClr val="bg1"/>
              </a:solidFill>
              <a:latin typeface="Verdana"/>
              <a:ea typeface="Verdana"/>
            </a:endParaRPr>
          </a:p>
        </p:txBody>
      </p:sp>
      <p:grpSp>
        <p:nvGrpSpPr>
          <p:cNvPr id="12" name="Group 11">
            <a:extLst>
              <a:ext uri="{FF2B5EF4-FFF2-40B4-BE49-F238E27FC236}">
                <a16:creationId xmlns:a16="http://schemas.microsoft.com/office/drawing/2014/main" id="{D3E027A7-46A8-6F14-88D5-EB28677BA204}"/>
              </a:ext>
            </a:extLst>
          </p:cNvPr>
          <p:cNvGrpSpPr/>
          <p:nvPr/>
        </p:nvGrpSpPr>
        <p:grpSpPr>
          <a:xfrm>
            <a:off x="11551686" y="8141240"/>
            <a:ext cx="4218765" cy="1615869"/>
            <a:chOff x="8065388" y="5311738"/>
            <a:chExt cx="3785769" cy="1412695"/>
          </a:xfrm>
        </p:grpSpPr>
        <p:pic>
          <p:nvPicPr>
            <p:cNvPr id="4" name="Picture 3" descr="A white outline of a coat of arms&#10;&#10;Description automatically generated">
              <a:extLst>
                <a:ext uri="{FF2B5EF4-FFF2-40B4-BE49-F238E27FC236}">
                  <a16:creationId xmlns:a16="http://schemas.microsoft.com/office/drawing/2014/main" id="{C66CD3F1-4D0E-9C06-5A6E-A579D6639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289" y="5445303"/>
              <a:ext cx="1050868" cy="973858"/>
            </a:xfrm>
            <a:prstGeom prst="rect">
              <a:avLst/>
            </a:prstGeom>
          </p:spPr>
        </p:pic>
        <p:pic>
          <p:nvPicPr>
            <p:cNvPr id="9" name="Picture 8" descr="A black and white flag with white text&#10;&#10;Description automatically generated">
              <a:extLst>
                <a:ext uri="{FF2B5EF4-FFF2-40B4-BE49-F238E27FC236}">
                  <a16:creationId xmlns:a16="http://schemas.microsoft.com/office/drawing/2014/main" id="{4F22A9AE-578B-407B-B51B-5D6315CDF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5388" y="5311738"/>
              <a:ext cx="2464003" cy="1412695"/>
            </a:xfrm>
            <a:prstGeom prst="rect">
              <a:avLst/>
            </a:prstGeom>
          </p:spPr>
        </p:pic>
      </p:grpSp>
      <p:sp>
        <p:nvSpPr>
          <p:cNvPr id="3" name="Rectangle 2">
            <a:extLst>
              <a:ext uri="{FF2B5EF4-FFF2-40B4-BE49-F238E27FC236}">
                <a16:creationId xmlns:a16="http://schemas.microsoft.com/office/drawing/2014/main" id="{1586D113-0BC9-8212-66FB-1978986A87F0}"/>
              </a:ext>
            </a:extLst>
          </p:cNvPr>
          <p:cNvSpPr/>
          <p:nvPr/>
        </p:nvSpPr>
        <p:spPr>
          <a:xfrm>
            <a:off x="9707954" y="4665754"/>
            <a:ext cx="1381874" cy="184934"/>
          </a:xfrm>
          <a:prstGeom prst="rect">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highlight>
                <a:srgbClr val="FFCB00"/>
              </a:highlight>
            </a:endParaRPr>
          </a:p>
        </p:txBody>
      </p:sp>
      <p:sp>
        <p:nvSpPr>
          <p:cNvPr id="5" name="Title 1">
            <a:extLst>
              <a:ext uri="{FF2B5EF4-FFF2-40B4-BE49-F238E27FC236}">
                <a16:creationId xmlns:a16="http://schemas.microsoft.com/office/drawing/2014/main" id="{272D61E7-B101-FEB4-5B85-F6BF4C6C9919}"/>
              </a:ext>
            </a:extLst>
          </p:cNvPr>
          <p:cNvSpPr txBox="1">
            <a:spLocks/>
          </p:cNvSpPr>
          <p:nvPr/>
        </p:nvSpPr>
        <p:spPr>
          <a:xfrm>
            <a:off x="1268836" y="814586"/>
            <a:ext cx="4815725" cy="1448351"/>
          </a:xfrm>
          <a:prstGeom prst="rect">
            <a:avLst/>
          </a:prstGeom>
        </p:spPr>
        <p:txBody>
          <a:bodyPr lIns="137160" tIns="68580" rIns="137160" bIns="68580" anchor="t"/>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5250" b="1">
                <a:solidFill>
                  <a:srgbClr val="0000B4"/>
                </a:solidFill>
                <a:latin typeface="Verdana"/>
                <a:ea typeface="Verdana"/>
              </a:rPr>
              <a:t>Mērķis</a:t>
            </a:r>
          </a:p>
        </p:txBody>
      </p:sp>
      <p:sp>
        <p:nvSpPr>
          <p:cNvPr id="8" name="Content Placeholder 2">
            <a:extLst>
              <a:ext uri="{FF2B5EF4-FFF2-40B4-BE49-F238E27FC236}">
                <a16:creationId xmlns:a16="http://schemas.microsoft.com/office/drawing/2014/main" id="{C357BC7E-3307-F4C3-245F-DE4F4FE7C4F9}"/>
              </a:ext>
            </a:extLst>
          </p:cNvPr>
          <p:cNvSpPr txBox="1">
            <a:spLocks/>
          </p:cNvSpPr>
          <p:nvPr/>
        </p:nvSpPr>
        <p:spPr bwMode="auto">
          <a:xfrm>
            <a:off x="1120428" y="2379921"/>
            <a:ext cx="6872535" cy="5509908"/>
          </a:xfrm>
          <a:prstGeom prst="rect">
            <a:avLst/>
          </a:prstGeom>
          <a:noFill/>
          <a:ln w="9525">
            <a:noFill/>
            <a:miter lim="800000"/>
            <a:headEnd/>
            <a:tailEnd/>
          </a:ln>
        </p:spPr>
        <p:txBody>
          <a:bodyPr vert="horz" wrap="square" lIns="137160" tIns="68580" rIns="137160" bIns="68580" numCol="1" rtlCol="0" anchor="t" anchorCtr="0" compatLnSpc="1">
            <a:prstTxWarp prst="textNoShape">
              <a:avLst/>
            </a:prstTxWarp>
            <a:normAutofit fontScale="85000" lnSpcReduction="10000"/>
          </a:bodyPr>
          <a:lstStyle>
            <a:lvl1pPr marL="0" indent="0" algn="l" defTabSz="938213" rtl="0" eaLnBrk="0" fontAlgn="base" hangingPunct="0">
              <a:spcBef>
                <a:spcPct val="20000"/>
              </a:spcBef>
              <a:spcAft>
                <a:spcPct val="0"/>
              </a:spcAft>
              <a:buFont typeface="Arial" charset="0"/>
              <a:buNone/>
              <a:defRPr sz="2800" kern="1200">
                <a:solidFill>
                  <a:schemeClr val="tx1"/>
                </a:solidFill>
                <a:latin typeface="+mn-lt"/>
                <a:ea typeface="MS PGothic" pitchFamily="34" charset="-128"/>
                <a:cs typeface="+mn-cs"/>
              </a:defRPr>
            </a:lvl1pPr>
            <a:lvl2pPr marL="457200" indent="0" algn="ctr" defTabSz="938213" rtl="0" eaLnBrk="0" fontAlgn="base" hangingPunct="0">
              <a:spcBef>
                <a:spcPct val="20000"/>
              </a:spcBef>
              <a:spcAft>
                <a:spcPct val="0"/>
              </a:spcAft>
              <a:buFont typeface="Arial" charset="0"/>
              <a:buNone/>
              <a:defRPr sz="2000" kern="1200">
                <a:solidFill>
                  <a:schemeClr val="tx1"/>
                </a:solidFill>
                <a:latin typeface="+mn-lt"/>
                <a:ea typeface="MS PGothic" pitchFamily="34" charset="-128"/>
                <a:cs typeface="+mn-cs"/>
              </a:defRPr>
            </a:lvl2pPr>
            <a:lvl3pPr marL="914400" indent="0" algn="ctr" defTabSz="938213" rtl="0" eaLnBrk="0" fontAlgn="base" hangingPunct="0">
              <a:spcBef>
                <a:spcPct val="20000"/>
              </a:spcBef>
              <a:spcAft>
                <a:spcPct val="0"/>
              </a:spcAft>
              <a:buFont typeface="Arial" charset="0"/>
              <a:buNone/>
              <a:defRPr sz="1800" kern="1200">
                <a:solidFill>
                  <a:schemeClr val="tx1"/>
                </a:solidFill>
                <a:latin typeface="+mn-lt"/>
                <a:ea typeface="MS PGothic" pitchFamily="34" charset="-128"/>
                <a:cs typeface="+mn-cs"/>
              </a:defRPr>
            </a:lvl3pPr>
            <a:lvl4pPr marL="1371600" indent="0" algn="ctr" defTabSz="938213" rtl="0" eaLnBrk="0" fontAlgn="base" hangingPunct="0">
              <a:spcBef>
                <a:spcPct val="20000"/>
              </a:spcBef>
              <a:spcAft>
                <a:spcPct val="0"/>
              </a:spcAft>
              <a:buFont typeface="Arial" charset="0"/>
              <a:buNone/>
              <a:defRPr sz="1600" kern="1200">
                <a:solidFill>
                  <a:schemeClr val="tx1"/>
                </a:solidFill>
                <a:latin typeface="+mn-lt"/>
                <a:ea typeface="MS PGothic" pitchFamily="34" charset="-128"/>
                <a:cs typeface="+mn-cs"/>
              </a:defRPr>
            </a:lvl4pPr>
            <a:lvl5pPr marL="1828800" indent="0" algn="ctr" defTabSz="938213" rtl="0" eaLnBrk="0" fontAlgn="base" hangingPunct="0">
              <a:spcBef>
                <a:spcPct val="20000"/>
              </a:spcBef>
              <a:spcAft>
                <a:spcPct val="0"/>
              </a:spcAft>
              <a:buFont typeface="Arial" charset="0"/>
              <a:buNone/>
              <a:defRPr sz="1600" kern="1200">
                <a:solidFill>
                  <a:schemeClr val="tx1"/>
                </a:solidFill>
                <a:latin typeface="+mn-lt"/>
                <a:ea typeface="MS PGothic" pitchFamily="34" charset="-128"/>
                <a:cs typeface="+mn-cs"/>
              </a:defRPr>
            </a:lvl5pPr>
            <a:lvl6pPr marL="2286000" indent="0" algn="ctr" defTabSz="939575"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39575"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39575"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39575"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nSpc>
                <a:spcPct val="110000"/>
              </a:lnSpc>
            </a:pPr>
            <a:r>
              <a:rPr lang="lv-LV" sz="4125">
                <a:solidFill>
                  <a:srgbClr val="0000B4"/>
                </a:solidFill>
                <a:latin typeface="Verdana"/>
                <a:ea typeface="Verdana"/>
                <a:cs typeface="Calibri Light"/>
              </a:rPr>
              <a:t>Veicināt Latvijas zinātnes </a:t>
            </a:r>
            <a:r>
              <a:rPr lang="lv-LV" sz="4125" b="1">
                <a:solidFill>
                  <a:srgbClr val="0000B4"/>
                </a:solidFill>
                <a:latin typeface="Verdana"/>
                <a:ea typeface="Verdana"/>
                <a:cs typeface="Calibri Light"/>
              </a:rPr>
              <a:t>tēla atpazīstamību</a:t>
            </a:r>
            <a:r>
              <a:rPr lang="lv-LV" sz="4125">
                <a:solidFill>
                  <a:srgbClr val="0000B4"/>
                </a:solidFill>
                <a:latin typeface="Verdana"/>
                <a:ea typeface="Verdana"/>
                <a:cs typeface="Calibri Light"/>
              </a:rPr>
              <a:t>, vienlaikus stiprinot Latvijas </a:t>
            </a:r>
            <a:r>
              <a:rPr lang="lv-LV" sz="4125" b="1">
                <a:solidFill>
                  <a:srgbClr val="0000B4"/>
                </a:solidFill>
                <a:latin typeface="Verdana"/>
                <a:ea typeface="Verdana"/>
                <a:cs typeface="Calibri Light"/>
              </a:rPr>
              <a:t>pētnieku un zinātnisko institūciju prestižu</a:t>
            </a:r>
            <a:r>
              <a:rPr lang="lv-LV" sz="4125">
                <a:solidFill>
                  <a:srgbClr val="0000B4"/>
                </a:solidFill>
                <a:latin typeface="Verdana"/>
                <a:ea typeface="Verdana"/>
                <a:cs typeface="Calibri Light"/>
              </a:rPr>
              <a:t> un veidojot sabiedrības </a:t>
            </a:r>
            <a:r>
              <a:rPr lang="lv-LV" sz="4125" b="1">
                <a:solidFill>
                  <a:srgbClr val="0000B4"/>
                </a:solidFill>
                <a:latin typeface="Verdana"/>
                <a:ea typeface="Verdana"/>
                <a:cs typeface="Calibri Light"/>
              </a:rPr>
              <a:t>atbalstu zinātnei</a:t>
            </a:r>
            <a:r>
              <a:rPr lang="lv-LV" sz="4125">
                <a:solidFill>
                  <a:srgbClr val="0000B4"/>
                </a:solidFill>
                <a:latin typeface="Verdana"/>
                <a:ea typeface="Verdana"/>
                <a:cs typeface="Calibri Light"/>
              </a:rPr>
              <a:t>, kā arī</a:t>
            </a:r>
            <a:r>
              <a:rPr lang="lv-LV" sz="4125">
                <a:solidFill>
                  <a:srgbClr val="000000"/>
                </a:solidFill>
                <a:latin typeface="Calibri" panose="020F0502020204030204"/>
                <a:ea typeface="Verdana"/>
                <a:cs typeface="Calibri"/>
              </a:rPr>
              <a:t>  </a:t>
            </a:r>
            <a:r>
              <a:rPr lang="lv-LV" sz="4125">
                <a:solidFill>
                  <a:srgbClr val="0000B4"/>
                </a:solidFill>
                <a:latin typeface="Verdana"/>
                <a:ea typeface="Verdana"/>
                <a:cs typeface="Calibri Light"/>
              </a:rPr>
              <a:t>sekmējot vietējo un ārvalstīs dzīvojošo latviešu izcelsmes </a:t>
            </a:r>
            <a:r>
              <a:rPr lang="lv-LV" sz="4125" b="1">
                <a:solidFill>
                  <a:srgbClr val="0000B4"/>
                </a:solidFill>
                <a:latin typeface="Verdana"/>
                <a:ea typeface="Verdana"/>
                <a:cs typeface="Calibri Light"/>
              </a:rPr>
              <a:t>zinātnieku sadarbību</a:t>
            </a:r>
            <a:endParaRPr lang="en-US" sz="4125" b="1">
              <a:solidFill>
                <a:srgbClr val="0000B4"/>
              </a:solidFill>
              <a:latin typeface="Calibri" panose="020F0502020204030204"/>
              <a:ea typeface="Verdana"/>
              <a:cs typeface="Calibri"/>
            </a:endParaRPr>
          </a:p>
        </p:txBody>
      </p:sp>
      <p:pic>
        <p:nvPicPr>
          <p:cNvPr id="11" name="Picture 10" descr="A black background with blue and white text&#10;&#10;Description automatically generated">
            <a:extLst>
              <a:ext uri="{FF2B5EF4-FFF2-40B4-BE49-F238E27FC236}">
                <a16:creationId xmlns:a16="http://schemas.microsoft.com/office/drawing/2014/main" id="{EC0FA285-3DEB-BE31-0FEB-8FADBC1412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917" y="8006814"/>
            <a:ext cx="6848928" cy="2271561"/>
          </a:xfrm>
          <a:prstGeom prst="rect">
            <a:avLst/>
          </a:prstGeom>
        </p:spPr>
      </p:pic>
    </p:spTree>
    <p:extLst>
      <p:ext uri="{BB962C8B-B14F-4D97-AF65-F5344CB8AC3E}">
        <p14:creationId xmlns:p14="http://schemas.microsoft.com/office/powerpoint/2010/main" val="330589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3B010C-5AAC-9CE7-2B8A-C528F17282A0}"/>
              </a:ext>
            </a:extLst>
          </p:cNvPr>
          <p:cNvSpPr/>
          <p:nvPr/>
        </p:nvSpPr>
        <p:spPr>
          <a:xfrm>
            <a:off x="2" y="640567"/>
            <a:ext cx="9343866" cy="968339"/>
          </a:xfrm>
          <a:prstGeom prst="rect">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highlight>
                <a:srgbClr val="FFCB00"/>
              </a:highlight>
            </a:endParaRPr>
          </a:p>
        </p:txBody>
      </p:sp>
      <p:sp>
        <p:nvSpPr>
          <p:cNvPr id="2" name="Title 1">
            <a:extLst>
              <a:ext uri="{FF2B5EF4-FFF2-40B4-BE49-F238E27FC236}">
                <a16:creationId xmlns:a16="http://schemas.microsoft.com/office/drawing/2014/main" id="{81DE335C-E7CF-C600-450F-768E50CDEF65}"/>
              </a:ext>
            </a:extLst>
          </p:cNvPr>
          <p:cNvSpPr>
            <a:spLocks noGrp="1"/>
          </p:cNvSpPr>
          <p:nvPr>
            <p:ph type="title"/>
          </p:nvPr>
        </p:nvSpPr>
        <p:spPr>
          <a:xfrm>
            <a:off x="-206896" y="226528"/>
            <a:ext cx="7224146" cy="1803452"/>
          </a:xfrm>
        </p:spPr>
        <p:txBody>
          <a:bodyPr>
            <a:normAutofit/>
          </a:bodyPr>
          <a:lstStyle/>
          <a:p>
            <a:r>
              <a:rPr lang="lv-LV" sz="4800">
                <a:solidFill>
                  <a:srgbClr val="0000B4"/>
                </a:solidFill>
                <a:latin typeface="Verdana"/>
                <a:ea typeface="Verdana"/>
              </a:rPr>
              <a:t>Starpziņojums</a:t>
            </a:r>
          </a:p>
        </p:txBody>
      </p:sp>
      <p:sp>
        <p:nvSpPr>
          <p:cNvPr id="3" name="Content Placeholder 2">
            <a:extLst>
              <a:ext uri="{FF2B5EF4-FFF2-40B4-BE49-F238E27FC236}">
                <a16:creationId xmlns:a16="http://schemas.microsoft.com/office/drawing/2014/main" id="{1961883E-F57B-DF00-2CFF-D886DFC7DC8C}"/>
              </a:ext>
            </a:extLst>
          </p:cNvPr>
          <p:cNvSpPr>
            <a:spLocks noGrp="1"/>
          </p:cNvSpPr>
          <p:nvPr>
            <p:ph idx="1"/>
          </p:nvPr>
        </p:nvSpPr>
        <p:spPr>
          <a:xfrm>
            <a:off x="886511" y="2506445"/>
            <a:ext cx="8394099" cy="2255859"/>
          </a:xfrm>
        </p:spPr>
        <p:txBody>
          <a:bodyPr vert="horz" lIns="137160" tIns="68580" rIns="137160" bIns="68580" rtlCol="0" anchor="t">
            <a:noAutofit/>
          </a:bodyPr>
          <a:lstStyle/>
          <a:p>
            <a:pPr marL="0" indent="0">
              <a:buNone/>
            </a:pPr>
            <a:r>
              <a:rPr lang="lv-LV" sz="2700">
                <a:solidFill>
                  <a:srgbClr val="0000B4"/>
                </a:solidFill>
                <a:latin typeface="Verdana"/>
                <a:ea typeface="Verdana"/>
                <a:cs typeface="Calibri Light"/>
              </a:rPr>
              <a:t>Daudzfunkcionāla Latvijas zinātnes komunikācijas platformas uzturēšana, kurā gan pieejama informācija par Latvijas zinātnes ekosistēmu, gan pētniecības programmām un darba iespējām</a:t>
            </a:r>
            <a:endParaRPr lang="en-US"/>
          </a:p>
        </p:txBody>
      </p:sp>
      <p:pic>
        <p:nvPicPr>
          <p:cNvPr id="4" name="Picture 3" descr="A blue and yellow text on a black background&#10;&#10;Description automatically generated">
            <a:extLst>
              <a:ext uri="{FF2B5EF4-FFF2-40B4-BE49-F238E27FC236}">
                <a16:creationId xmlns:a16="http://schemas.microsoft.com/office/drawing/2014/main" id="{51B79AEE-D98D-BBA9-EB98-0F995625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8253" y="345283"/>
            <a:ext cx="4705776" cy="1560749"/>
          </a:xfrm>
          <a:prstGeom prst="rect">
            <a:avLst/>
          </a:prstGeom>
        </p:spPr>
      </p:pic>
      <p:sp>
        <p:nvSpPr>
          <p:cNvPr id="5" name="Content Placeholder 2">
            <a:extLst>
              <a:ext uri="{FF2B5EF4-FFF2-40B4-BE49-F238E27FC236}">
                <a16:creationId xmlns:a16="http://schemas.microsoft.com/office/drawing/2014/main" id="{2939E62E-68B4-F970-78AD-6EE38614255A}"/>
              </a:ext>
            </a:extLst>
          </p:cNvPr>
          <p:cNvSpPr txBox="1">
            <a:spLocks/>
          </p:cNvSpPr>
          <p:nvPr/>
        </p:nvSpPr>
        <p:spPr>
          <a:xfrm>
            <a:off x="812393" y="5221073"/>
            <a:ext cx="8537816" cy="1908878"/>
          </a:xfrm>
          <a:prstGeom prst="rect">
            <a:avLst/>
          </a:prstGeom>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lv-LV" sz="2700" dirty="0">
                <a:solidFill>
                  <a:srgbClr val="0000B4"/>
                </a:solidFill>
                <a:latin typeface="Verdana"/>
                <a:ea typeface="Verdana"/>
                <a:cs typeface="Calibri Light"/>
              </a:rPr>
              <a:t>Diasporas zinātnieku datubāze veicina zinātnieku sadarbību un tā </a:t>
            </a:r>
            <a:r>
              <a:rPr lang="lv-LV" sz="2700">
                <a:solidFill>
                  <a:srgbClr val="0000B4"/>
                </a:solidFill>
                <a:latin typeface="Verdana"/>
                <a:ea typeface="Verdana"/>
                <a:cs typeface="Calibri Light"/>
              </a:rPr>
              <a:t>ir vietne </a:t>
            </a:r>
            <a:r>
              <a:rPr lang="lv-LV" sz="2700" dirty="0">
                <a:solidFill>
                  <a:srgbClr val="0000B4"/>
                </a:solidFill>
                <a:latin typeface="Verdana"/>
                <a:ea typeface="Verdana"/>
                <a:cs typeface="Calibri Light"/>
              </a:rPr>
              <a:t>jaunās Eiropas Pētniecības telpas politikas programmas apspriešanai</a:t>
            </a:r>
            <a:endParaRPr lang="en-US" sz="2700" dirty="0"/>
          </a:p>
        </p:txBody>
      </p:sp>
      <p:sp>
        <p:nvSpPr>
          <p:cNvPr id="6" name="Content Placeholder 2">
            <a:extLst>
              <a:ext uri="{FF2B5EF4-FFF2-40B4-BE49-F238E27FC236}">
                <a16:creationId xmlns:a16="http://schemas.microsoft.com/office/drawing/2014/main" id="{E4BBDF6A-560D-40F3-F7D9-5381939C4524}"/>
              </a:ext>
            </a:extLst>
          </p:cNvPr>
          <p:cNvSpPr txBox="1">
            <a:spLocks/>
          </p:cNvSpPr>
          <p:nvPr/>
        </p:nvSpPr>
        <p:spPr>
          <a:xfrm>
            <a:off x="883628" y="7629536"/>
            <a:ext cx="8287482" cy="1908878"/>
          </a:xfrm>
          <a:prstGeom prst="rect">
            <a:avLst/>
          </a:prstGeom>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lv-LV" sz="2700" dirty="0">
                <a:solidFill>
                  <a:srgbClr val="0000B4"/>
                </a:solidFill>
                <a:latin typeface="Verdana"/>
                <a:ea typeface="Verdana"/>
                <a:cs typeface="Calibri Light"/>
              </a:rPr>
              <a:t>Tikšanās ar Latvijas zinātniekiem ar mērķi identificēt labākos sadarbības veidus, lai veicinātu Latvijas pētniecības telpas redzamību</a:t>
            </a:r>
            <a:endParaRPr lang="en-US" sz="2700" dirty="0"/>
          </a:p>
        </p:txBody>
      </p:sp>
      <p:sp>
        <p:nvSpPr>
          <p:cNvPr id="7" name="Rectangle 6">
            <a:extLst>
              <a:ext uri="{FF2B5EF4-FFF2-40B4-BE49-F238E27FC236}">
                <a16:creationId xmlns:a16="http://schemas.microsoft.com/office/drawing/2014/main" id="{1FB08F5F-7B0E-099B-A0CF-B9529AAB9CA5}"/>
              </a:ext>
            </a:extLst>
          </p:cNvPr>
          <p:cNvSpPr/>
          <p:nvPr/>
        </p:nvSpPr>
        <p:spPr>
          <a:xfrm>
            <a:off x="615941" y="2192359"/>
            <a:ext cx="1381874" cy="184934"/>
          </a:xfrm>
          <a:prstGeom prst="rect">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highlight>
                <a:srgbClr val="FFCB00"/>
              </a:highlight>
            </a:endParaRPr>
          </a:p>
        </p:txBody>
      </p:sp>
      <p:sp>
        <p:nvSpPr>
          <p:cNvPr id="8" name="Rectangle 7">
            <a:extLst>
              <a:ext uri="{FF2B5EF4-FFF2-40B4-BE49-F238E27FC236}">
                <a16:creationId xmlns:a16="http://schemas.microsoft.com/office/drawing/2014/main" id="{0DBCB5A4-7DFC-2FD7-B093-030E70712A7F}"/>
              </a:ext>
            </a:extLst>
          </p:cNvPr>
          <p:cNvSpPr/>
          <p:nvPr/>
        </p:nvSpPr>
        <p:spPr>
          <a:xfrm>
            <a:off x="616688" y="4876369"/>
            <a:ext cx="1381874" cy="184934"/>
          </a:xfrm>
          <a:prstGeom prst="rect">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p>
        </p:txBody>
      </p:sp>
      <p:sp>
        <p:nvSpPr>
          <p:cNvPr id="9" name="Rectangle 8">
            <a:extLst>
              <a:ext uri="{FF2B5EF4-FFF2-40B4-BE49-F238E27FC236}">
                <a16:creationId xmlns:a16="http://schemas.microsoft.com/office/drawing/2014/main" id="{D7DC23FF-4F3B-8A9D-F1C2-99200D33FC55}"/>
              </a:ext>
            </a:extLst>
          </p:cNvPr>
          <p:cNvSpPr/>
          <p:nvPr/>
        </p:nvSpPr>
        <p:spPr>
          <a:xfrm>
            <a:off x="616075" y="7315450"/>
            <a:ext cx="1381874" cy="184934"/>
          </a:xfrm>
          <a:prstGeom prst="rect">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p>
        </p:txBody>
      </p:sp>
      <p:pic>
        <p:nvPicPr>
          <p:cNvPr id="13" name="Picture 12" descr="A map with people in blue circles&#10;&#10;AI-generated content may be incorrect.">
            <a:extLst>
              <a:ext uri="{FF2B5EF4-FFF2-40B4-BE49-F238E27FC236}">
                <a16:creationId xmlns:a16="http://schemas.microsoft.com/office/drawing/2014/main" id="{71E9D1C5-607D-08AD-3649-0E4C4B189F73}"/>
              </a:ext>
            </a:extLst>
          </p:cNvPr>
          <p:cNvPicPr>
            <a:picLocks noChangeAspect="1"/>
          </p:cNvPicPr>
          <p:nvPr/>
        </p:nvPicPr>
        <p:blipFill>
          <a:blip r:embed="rId4"/>
          <a:stretch>
            <a:fillRect/>
          </a:stretch>
        </p:blipFill>
        <p:spPr>
          <a:xfrm>
            <a:off x="9728458" y="2153005"/>
            <a:ext cx="7932587" cy="4537625"/>
          </a:xfrm>
          <a:prstGeom prst="rect">
            <a:avLst/>
          </a:prstGeom>
        </p:spPr>
      </p:pic>
      <p:pic>
        <p:nvPicPr>
          <p:cNvPr id="14" name="Picture 13" descr="Attēls, kurā ir teksts, ekrānuzņēmums, karte, diagramma&#10;&#10;Mākslīgā intelekta ģenerēts saturs var būt nepareizs.">
            <a:extLst>
              <a:ext uri="{FF2B5EF4-FFF2-40B4-BE49-F238E27FC236}">
                <a16:creationId xmlns:a16="http://schemas.microsoft.com/office/drawing/2014/main" id="{CE55D321-8565-FEB8-FA05-D490735A2C0E}"/>
              </a:ext>
            </a:extLst>
          </p:cNvPr>
          <p:cNvPicPr>
            <a:picLocks noChangeAspect="1"/>
          </p:cNvPicPr>
          <p:nvPr/>
        </p:nvPicPr>
        <p:blipFill>
          <a:blip r:embed="rId5"/>
          <a:srcRect t="39071" r="-101" b="-194"/>
          <a:stretch>
            <a:fillRect/>
          </a:stretch>
        </p:blipFill>
        <p:spPr>
          <a:xfrm>
            <a:off x="9729788" y="6837590"/>
            <a:ext cx="7939637" cy="3224901"/>
          </a:xfrm>
          <a:prstGeom prst="rect">
            <a:avLst/>
          </a:prstGeom>
        </p:spPr>
      </p:pic>
    </p:spTree>
    <p:extLst>
      <p:ext uri="{BB962C8B-B14F-4D97-AF65-F5344CB8AC3E}">
        <p14:creationId xmlns:p14="http://schemas.microsoft.com/office/powerpoint/2010/main" val="209711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7764" y="-110329"/>
            <a:ext cx="9511764" cy="10507658"/>
            <a:chOff x="0" y="0"/>
            <a:chExt cx="2505156" cy="2767449"/>
          </a:xfrm>
          <a:solidFill>
            <a:srgbClr val="663399"/>
          </a:solidFill>
        </p:grpSpPr>
        <p:sp>
          <p:nvSpPr>
            <p:cNvPr id="3" name="Freeform 3"/>
            <p:cNvSpPr/>
            <p:nvPr/>
          </p:nvSpPr>
          <p:spPr>
            <a:xfrm>
              <a:off x="0" y="0"/>
              <a:ext cx="2505156" cy="2767449"/>
            </a:xfrm>
            <a:custGeom>
              <a:avLst/>
              <a:gdLst/>
              <a:ahLst/>
              <a:cxnLst/>
              <a:rect l="l" t="t" r="r" b="b"/>
              <a:pathLst>
                <a:path w="2505156" h="2767449">
                  <a:moveTo>
                    <a:pt x="0" y="0"/>
                  </a:moveTo>
                  <a:lnTo>
                    <a:pt x="2505156" y="0"/>
                  </a:lnTo>
                  <a:lnTo>
                    <a:pt x="2505156" y="2767449"/>
                  </a:lnTo>
                  <a:lnTo>
                    <a:pt x="0" y="2767449"/>
                  </a:lnTo>
                  <a:close/>
                </a:path>
              </a:pathLst>
            </a:custGeom>
            <a:grpFill/>
            <a:ln>
              <a:solidFill>
                <a:srgbClr val="663399"/>
              </a:solidFill>
            </a:ln>
          </p:spPr>
          <p:txBody>
            <a:bodyPr/>
            <a:lstStyle/>
            <a:p>
              <a:endParaRPr lang="en-GB"/>
            </a:p>
          </p:txBody>
        </p:sp>
        <p:sp>
          <p:nvSpPr>
            <p:cNvPr id="4" name="TextBox 4"/>
            <p:cNvSpPr txBox="1"/>
            <p:nvPr/>
          </p:nvSpPr>
          <p:spPr>
            <a:xfrm>
              <a:off x="0" y="-38100"/>
              <a:ext cx="2505156" cy="2805549"/>
            </a:xfrm>
            <a:prstGeom prst="rect">
              <a:avLst/>
            </a:prstGeom>
            <a:grpFill/>
            <a:ln>
              <a:solidFill>
                <a:srgbClr val="663399"/>
              </a:solidFill>
            </a:ln>
          </p:spPr>
          <p:txBody>
            <a:bodyPr lIns="50800" tIns="50800" rIns="50800" bIns="50800" rtlCol="0" anchor="ctr"/>
            <a:lstStyle/>
            <a:p>
              <a:pPr algn="ctr">
                <a:lnSpc>
                  <a:spcPts val="2659"/>
                </a:lnSpc>
              </a:pPr>
              <a:endParaRPr/>
            </a:p>
          </p:txBody>
        </p:sp>
      </p:grpSp>
      <p:sp>
        <p:nvSpPr>
          <p:cNvPr id="5" name="Freeform 5"/>
          <p:cNvSpPr>
            <a:spLocks noChangeAspect="1"/>
          </p:cNvSpPr>
          <p:nvPr/>
        </p:nvSpPr>
        <p:spPr>
          <a:xfrm>
            <a:off x="3098493" y="3948107"/>
            <a:ext cx="2579249" cy="2390786"/>
          </a:xfrm>
          <a:custGeom>
            <a:avLst/>
            <a:gdLst/>
            <a:ahLst/>
            <a:cxnLst/>
            <a:rect l="l" t="t" r="r" b="b"/>
            <a:pathLst>
              <a:path w="3678776" h="3409972">
                <a:moveTo>
                  <a:pt x="0" y="0"/>
                </a:moveTo>
                <a:lnTo>
                  <a:pt x="3678776" y="0"/>
                </a:lnTo>
                <a:lnTo>
                  <a:pt x="3678776" y="3409972"/>
                </a:lnTo>
                <a:lnTo>
                  <a:pt x="0" y="3409972"/>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9829800" y="4686448"/>
            <a:ext cx="7947263" cy="769441"/>
          </a:xfrm>
          <a:prstGeom prst="rect">
            <a:avLst/>
          </a:prstGeom>
        </p:spPr>
        <p:txBody>
          <a:bodyPr lIns="0" tIns="0" rIns="0" bIns="0" rtlCol="0" anchor="t">
            <a:spAutoFit/>
          </a:bodyPr>
          <a:lstStyle/>
          <a:p>
            <a:pPr algn="ctr"/>
            <a:r>
              <a:rPr lang="en-US" sz="5000" b="1" dirty="0">
                <a:solidFill>
                  <a:srgbClr val="663399"/>
                </a:solidFill>
                <a:latin typeface="Verdana Bold"/>
                <a:ea typeface="Verdana Bold"/>
                <a:cs typeface="Verdana Bold"/>
                <a:sym typeface="Verdana Bold"/>
              </a:rPr>
              <a:t>PALDIES!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C98415-0283-C784-E5D5-74066A9001BA}"/>
              </a:ext>
            </a:extLst>
          </p:cNvPr>
          <p:cNvSpPr/>
          <p:nvPr/>
        </p:nvSpPr>
        <p:spPr>
          <a:xfrm>
            <a:off x="1" y="0"/>
            <a:ext cx="18288000" cy="2249336"/>
          </a:xfrm>
          <a:prstGeom prst="rect">
            <a:avLst/>
          </a:prstGeom>
          <a:solidFill>
            <a:srgbClr val="66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3"/>
          <p:cNvSpPr txBox="1"/>
          <p:nvPr/>
        </p:nvSpPr>
        <p:spPr>
          <a:xfrm>
            <a:off x="777238" y="323296"/>
            <a:ext cx="16341685" cy="1600724"/>
          </a:xfrm>
          <a:prstGeom prst="rect">
            <a:avLst/>
          </a:prstGeom>
        </p:spPr>
        <p:txBody>
          <a:bodyPr lIns="0" tIns="0" rIns="0" bIns="0" rtlCol="0" anchor="ctr"/>
          <a:lstStyle/>
          <a:p>
            <a:pPr algn="l">
              <a:lnSpc>
                <a:spcPts val="4536"/>
              </a:lnSpc>
            </a:pPr>
            <a:r>
              <a:rPr lang="lv-LV" sz="4500" b="1" dirty="0">
                <a:solidFill>
                  <a:schemeClr val="bg1"/>
                </a:solidFill>
                <a:latin typeface="Verdana Bold"/>
                <a:ea typeface="Verdana Bold"/>
                <a:cs typeface="Verdana Bold"/>
                <a:sym typeface="Verdana Bold"/>
              </a:rPr>
              <a:t>ATBALSTS LATVIEŠU VALODAS</a:t>
            </a:r>
          </a:p>
          <a:p>
            <a:pPr algn="l">
              <a:lnSpc>
                <a:spcPts val="4536"/>
              </a:lnSpc>
            </a:pPr>
            <a:r>
              <a:rPr lang="lv-LV" sz="4500" b="1" dirty="0">
                <a:solidFill>
                  <a:schemeClr val="bg1"/>
                </a:solidFill>
                <a:latin typeface="Verdana Bold"/>
                <a:ea typeface="Verdana Bold"/>
                <a:cs typeface="Verdana Bold"/>
                <a:sym typeface="Verdana Bold"/>
              </a:rPr>
              <a:t>APGUVEI DIASPORĀ</a:t>
            </a:r>
          </a:p>
        </p:txBody>
      </p:sp>
      <p:sp>
        <p:nvSpPr>
          <p:cNvPr id="16" name="TextBox 16"/>
          <p:cNvSpPr txBox="1"/>
          <p:nvPr/>
        </p:nvSpPr>
        <p:spPr>
          <a:xfrm>
            <a:off x="777238" y="9552931"/>
            <a:ext cx="14081762" cy="538806"/>
          </a:xfrm>
          <a:prstGeom prst="rect">
            <a:avLst/>
          </a:prstGeom>
        </p:spPr>
        <p:txBody>
          <a:bodyPr lIns="0" tIns="0" rIns="0" bIns="0" rtlCol="0" anchor="ctr"/>
          <a:lstStyle/>
          <a:p>
            <a:pPr algn="l"/>
            <a:r>
              <a:rPr lang="lv-LV" sz="2100" i="1" dirty="0">
                <a:solidFill>
                  <a:srgbClr val="663399"/>
                </a:solidFill>
                <a:latin typeface="Verdana"/>
                <a:ea typeface="Verdana"/>
                <a:cs typeface="Verdana"/>
                <a:sym typeface="Verdana"/>
              </a:rPr>
              <a:t>Īstenotājs: Latviešu valodas aģentūra un Izglītības uz zinātnes ministrija.</a:t>
            </a:r>
          </a:p>
          <a:p>
            <a:pPr algn="l"/>
            <a:r>
              <a:rPr lang="lv-LV" sz="2100" i="1" dirty="0">
                <a:solidFill>
                  <a:srgbClr val="663399"/>
                </a:solidFill>
                <a:latin typeface="Verdana"/>
                <a:ea typeface="Verdana"/>
                <a:cs typeface="Verdana"/>
                <a:sym typeface="Verdana"/>
              </a:rPr>
              <a:t>Pasākumu īstenošana tiks turpināta arī 2026. gadā.</a:t>
            </a:r>
          </a:p>
        </p:txBody>
      </p:sp>
      <p:sp>
        <p:nvSpPr>
          <p:cNvPr id="2" name="Rectangle: Rounded Corners 1">
            <a:extLst>
              <a:ext uri="{FF2B5EF4-FFF2-40B4-BE49-F238E27FC236}">
                <a16:creationId xmlns:a16="http://schemas.microsoft.com/office/drawing/2014/main" id="{E800B219-3032-5B75-5B91-972FC33B124E}"/>
              </a:ext>
            </a:extLst>
          </p:cNvPr>
          <p:cNvSpPr/>
          <p:nvPr/>
        </p:nvSpPr>
        <p:spPr>
          <a:xfrm>
            <a:off x="777239" y="2701241"/>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01</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cxnSp>
        <p:nvCxnSpPr>
          <p:cNvPr id="12" name="Straight Connector 11">
            <a:extLst>
              <a:ext uri="{FF2B5EF4-FFF2-40B4-BE49-F238E27FC236}">
                <a16:creationId xmlns:a16="http://schemas.microsoft.com/office/drawing/2014/main" id="{3A7D597B-F3ED-BC26-7046-F6035661C974}"/>
              </a:ext>
            </a:extLst>
          </p:cNvPr>
          <p:cNvCxnSpPr>
            <a:cxnSpLocks/>
          </p:cNvCxnSpPr>
          <p:nvPr/>
        </p:nvCxnSpPr>
        <p:spPr>
          <a:xfrm flipH="1">
            <a:off x="777238" y="4060788"/>
            <a:ext cx="16139161"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AE20E266-A041-5A73-C84D-B0F8292535CC}"/>
              </a:ext>
            </a:extLst>
          </p:cNvPr>
          <p:cNvSpPr txBox="1"/>
          <p:nvPr/>
        </p:nvSpPr>
        <p:spPr>
          <a:xfrm>
            <a:off x="8031252" y="2937420"/>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166 000 EUR</a:t>
            </a:r>
          </a:p>
        </p:txBody>
      </p:sp>
      <p:sp>
        <p:nvSpPr>
          <p:cNvPr id="31" name="TextBox 30">
            <a:extLst>
              <a:ext uri="{FF2B5EF4-FFF2-40B4-BE49-F238E27FC236}">
                <a16:creationId xmlns:a16="http://schemas.microsoft.com/office/drawing/2014/main" id="{BBD0555F-B62F-C51E-0ABA-ACF0A6CECFFD}"/>
              </a:ext>
            </a:extLst>
          </p:cNvPr>
          <p:cNvSpPr txBox="1"/>
          <p:nvPr/>
        </p:nvSpPr>
        <p:spPr>
          <a:xfrm>
            <a:off x="2073642" y="2552700"/>
            <a:ext cx="5131975" cy="1246495"/>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Nodrošināts finansiāls atbalsts diasporas latviešu skolu pamatdarbībai </a:t>
            </a:r>
            <a:endParaRPr lang="lv-LV" sz="2500" dirty="0">
              <a:solidFill>
                <a:srgbClr val="663399"/>
              </a:solidFill>
            </a:endParaRPr>
          </a:p>
        </p:txBody>
      </p:sp>
      <p:sp>
        <p:nvSpPr>
          <p:cNvPr id="34" name="TextBox 33">
            <a:extLst>
              <a:ext uri="{FF2B5EF4-FFF2-40B4-BE49-F238E27FC236}">
                <a16:creationId xmlns:a16="http://schemas.microsoft.com/office/drawing/2014/main" id="{07A355C9-D52B-1873-4173-CB4E84C43A32}"/>
              </a:ext>
            </a:extLst>
          </p:cNvPr>
          <p:cNvSpPr txBox="1"/>
          <p:nvPr/>
        </p:nvSpPr>
        <p:spPr>
          <a:xfrm>
            <a:off x="12052887" y="2721969"/>
            <a:ext cx="4648200" cy="1015663"/>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Finansējums piešķirts 64 skolām, izglītoto bērnu un jauniešu skaits – </a:t>
            </a:r>
          </a:p>
          <a:p>
            <a:r>
              <a:rPr lang="lv-LV" sz="2000" dirty="0">
                <a:solidFill>
                  <a:srgbClr val="663399"/>
                </a:solidFill>
                <a:latin typeface="Verdana Pro Light" panose="020B0304030504040204" pitchFamily="34" charset="0"/>
                <a:ea typeface="Verdana Bold" panose="020B0804030504040204" pitchFamily="34" charset="0"/>
              </a:rPr>
              <a:t>2 000 personas</a:t>
            </a:r>
          </a:p>
        </p:txBody>
      </p:sp>
      <p:cxnSp>
        <p:nvCxnSpPr>
          <p:cNvPr id="35" name="Straight Connector 34">
            <a:extLst>
              <a:ext uri="{FF2B5EF4-FFF2-40B4-BE49-F238E27FC236}">
                <a16:creationId xmlns:a16="http://schemas.microsoft.com/office/drawing/2014/main" id="{4C005826-3EB8-6200-59B7-418EE9BDE2AD}"/>
              </a:ext>
            </a:extLst>
          </p:cNvPr>
          <p:cNvCxnSpPr>
            <a:cxnSpLocks/>
          </p:cNvCxnSpPr>
          <p:nvPr/>
        </p:nvCxnSpPr>
        <p:spPr>
          <a:xfrm flipH="1" flipV="1">
            <a:off x="7552599" y="2747032"/>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4215076-77EE-7E41-D6F6-1F14DD1DB08B}"/>
              </a:ext>
            </a:extLst>
          </p:cNvPr>
          <p:cNvCxnSpPr>
            <a:cxnSpLocks/>
          </p:cNvCxnSpPr>
          <p:nvPr/>
        </p:nvCxnSpPr>
        <p:spPr>
          <a:xfrm flipH="1" flipV="1">
            <a:off x="11574234" y="2747032"/>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FB197B4B-CEB4-6FDC-8EF8-C3B1FDEB236B}"/>
              </a:ext>
            </a:extLst>
          </p:cNvPr>
          <p:cNvSpPr/>
          <p:nvPr/>
        </p:nvSpPr>
        <p:spPr>
          <a:xfrm>
            <a:off x="777239" y="4467317"/>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02</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00E716C8-6F05-9EF0-7194-F21F8C54CA79}"/>
              </a:ext>
            </a:extLst>
          </p:cNvPr>
          <p:cNvSpPr txBox="1"/>
          <p:nvPr/>
        </p:nvSpPr>
        <p:spPr>
          <a:xfrm>
            <a:off x="8031252" y="4703496"/>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179 000 EUR</a:t>
            </a:r>
          </a:p>
        </p:txBody>
      </p:sp>
      <p:sp>
        <p:nvSpPr>
          <p:cNvPr id="40" name="TextBox 39">
            <a:extLst>
              <a:ext uri="{FF2B5EF4-FFF2-40B4-BE49-F238E27FC236}">
                <a16:creationId xmlns:a16="http://schemas.microsoft.com/office/drawing/2014/main" id="{2B11399B-B1D2-1BA7-B318-52E0C7569FCC}"/>
              </a:ext>
            </a:extLst>
          </p:cNvPr>
          <p:cNvSpPr txBox="1"/>
          <p:nvPr/>
        </p:nvSpPr>
        <p:spPr>
          <a:xfrm>
            <a:off x="2073642" y="4318776"/>
            <a:ext cx="5131975" cy="1246495"/>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Nodrošināta attālināta latviešu valodas apguve diasporas skolēniem</a:t>
            </a:r>
          </a:p>
        </p:txBody>
      </p:sp>
      <p:sp>
        <p:nvSpPr>
          <p:cNvPr id="41" name="TextBox 40">
            <a:extLst>
              <a:ext uri="{FF2B5EF4-FFF2-40B4-BE49-F238E27FC236}">
                <a16:creationId xmlns:a16="http://schemas.microsoft.com/office/drawing/2014/main" id="{1E3F5DDC-1BCB-75D7-D387-6C489752BE2A}"/>
              </a:ext>
            </a:extLst>
          </p:cNvPr>
          <p:cNvSpPr txBox="1"/>
          <p:nvPr/>
        </p:nvSpPr>
        <p:spPr>
          <a:xfrm>
            <a:off x="12052887" y="4580199"/>
            <a:ext cx="4648200" cy="707886"/>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Izglītoti 352 diasporas skolēni no</a:t>
            </a:r>
          </a:p>
          <a:p>
            <a:r>
              <a:rPr lang="lv-LV" sz="2000" dirty="0">
                <a:solidFill>
                  <a:srgbClr val="663399"/>
                </a:solidFill>
                <a:latin typeface="Verdana Pro Light" panose="020B0304030504040204" pitchFamily="34" charset="0"/>
                <a:ea typeface="Verdana Bold" panose="020B0804030504040204" pitchFamily="34" charset="0"/>
              </a:rPr>
              <a:t>38 valstīm</a:t>
            </a:r>
          </a:p>
        </p:txBody>
      </p:sp>
      <p:cxnSp>
        <p:nvCxnSpPr>
          <p:cNvPr id="42" name="Straight Connector 41">
            <a:extLst>
              <a:ext uri="{FF2B5EF4-FFF2-40B4-BE49-F238E27FC236}">
                <a16:creationId xmlns:a16="http://schemas.microsoft.com/office/drawing/2014/main" id="{F99BFBA8-3BA6-2877-EC1B-FF59492EB5E6}"/>
              </a:ext>
            </a:extLst>
          </p:cNvPr>
          <p:cNvCxnSpPr>
            <a:cxnSpLocks/>
          </p:cNvCxnSpPr>
          <p:nvPr/>
        </p:nvCxnSpPr>
        <p:spPr>
          <a:xfrm flipH="1" flipV="1">
            <a:off x="7552598" y="4430360"/>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BC2AED7-AC20-9013-8E96-C4441821ED6C}"/>
              </a:ext>
            </a:extLst>
          </p:cNvPr>
          <p:cNvCxnSpPr>
            <a:cxnSpLocks/>
          </p:cNvCxnSpPr>
          <p:nvPr/>
        </p:nvCxnSpPr>
        <p:spPr>
          <a:xfrm flipH="1" flipV="1">
            <a:off x="11574233" y="4430360"/>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E17F6A5-2200-C3DC-EC55-4E80CC42043D}"/>
              </a:ext>
            </a:extLst>
          </p:cNvPr>
          <p:cNvCxnSpPr>
            <a:cxnSpLocks/>
          </p:cNvCxnSpPr>
          <p:nvPr/>
        </p:nvCxnSpPr>
        <p:spPr>
          <a:xfrm flipH="1">
            <a:off x="777238" y="5810185"/>
            <a:ext cx="16139161"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45" name="Rectangle: Rounded Corners 44">
            <a:extLst>
              <a:ext uri="{FF2B5EF4-FFF2-40B4-BE49-F238E27FC236}">
                <a16:creationId xmlns:a16="http://schemas.microsoft.com/office/drawing/2014/main" id="{621E71D2-F7E3-410D-F327-735BC75AA0B5}"/>
              </a:ext>
            </a:extLst>
          </p:cNvPr>
          <p:cNvSpPr/>
          <p:nvPr/>
        </p:nvSpPr>
        <p:spPr>
          <a:xfrm>
            <a:off x="777239" y="6216714"/>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03</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46" name="TextBox 45">
            <a:extLst>
              <a:ext uri="{FF2B5EF4-FFF2-40B4-BE49-F238E27FC236}">
                <a16:creationId xmlns:a16="http://schemas.microsoft.com/office/drawing/2014/main" id="{2E4C8924-58EA-CAE1-A2E2-F8777984C0EB}"/>
              </a:ext>
            </a:extLst>
          </p:cNvPr>
          <p:cNvSpPr txBox="1"/>
          <p:nvPr/>
        </p:nvSpPr>
        <p:spPr>
          <a:xfrm>
            <a:off x="8031252" y="6452893"/>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30 860 EUR</a:t>
            </a:r>
          </a:p>
        </p:txBody>
      </p:sp>
      <p:sp>
        <p:nvSpPr>
          <p:cNvPr id="47" name="TextBox 46">
            <a:extLst>
              <a:ext uri="{FF2B5EF4-FFF2-40B4-BE49-F238E27FC236}">
                <a16:creationId xmlns:a16="http://schemas.microsoft.com/office/drawing/2014/main" id="{D78411C1-F502-C1C0-CB07-9A1881599661}"/>
              </a:ext>
            </a:extLst>
          </p:cNvPr>
          <p:cNvSpPr txBox="1"/>
          <p:nvPr/>
        </p:nvSpPr>
        <p:spPr>
          <a:xfrm>
            <a:off x="2073642" y="6068173"/>
            <a:ext cx="5131975" cy="1246495"/>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Nodrošināta 8 skolotāju darbība 5 vietās</a:t>
            </a:r>
          </a:p>
          <a:p>
            <a:r>
              <a:rPr lang="lv-LV" sz="2500" dirty="0">
                <a:solidFill>
                  <a:srgbClr val="663399"/>
                </a:solidFill>
                <a:latin typeface="Verdana Bold" panose="020B0804030504040204" pitchFamily="34" charset="0"/>
                <a:ea typeface="Verdana Bold" panose="020B0804030504040204" pitchFamily="34" charset="0"/>
              </a:rPr>
              <a:t>Krievijas Federācijā</a:t>
            </a:r>
          </a:p>
        </p:txBody>
      </p:sp>
      <p:sp>
        <p:nvSpPr>
          <p:cNvPr id="48" name="TextBox 47">
            <a:extLst>
              <a:ext uri="{FF2B5EF4-FFF2-40B4-BE49-F238E27FC236}">
                <a16:creationId xmlns:a16="http://schemas.microsoft.com/office/drawing/2014/main" id="{C199CE79-7DE8-8165-7955-4AC378E673C9}"/>
              </a:ext>
            </a:extLst>
          </p:cNvPr>
          <p:cNvSpPr txBox="1"/>
          <p:nvPr/>
        </p:nvSpPr>
        <p:spPr>
          <a:xfrm>
            <a:off x="12052887" y="6029700"/>
            <a:ext cx="4648200" cy="1323439"/>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Maskavas Latviešu skola, Maskavas Latviešu kultūras biedrība, kā arī Omskas, </a:t>
            </a:r>
            <a:r>
              <a:rPr lang="lv-LV" sz="2000" dirty="0" err="1">
                <a:solidFill>
                  <a:srgbClr val="663399"/>
                </a:solidFill>
                <a:latin typeface="Verdana Pro Light" panose="020B0304030504040204" pitchFamily="34" charset="0"/>
                <a:ea typeface="Verdana Bold" panose="020B0804030504040204" pitchFamily="34" charset="0"/>
              </a:rPr>
              <a:t>Krasnojarskas</a:t>
            </a:r>
            <a:r>
              <a:rPr lang="lv-LV" sz="2000" dirty="0">
                <a:solidFill>
                  <a:srgbClr val="663399"/>
                </a:solidFill>
                <a:latin typeface="Verdana Pro Light" panose="020B0304030504040204" pitchFamily="34" charset="0"/>
                <a:ea typeface="Verdana Bold" panose="020B0804030504040204" pitchFamily="34" charset="0"/>
              </a:rPr>
              <a:t> un Sanktpēterburgas latviešu biedrības</a:t>
            </a:r>
          </a:p>
        </p:txBody>
      </p:sp>
      <p:cxnSp>
        <p:nvCxnSpPr>
          <p:cNvPr id="49" name="Straight Connector 48">
            <a:extLst>
              <a:ext uri="{FF2B5EF4-FFF2-40B4-BE49-F238E27FC236}">
                <a16:creationId xmlns:a16="http://schemas.microsoft.com/office/drawing/2014/main" id="{07B7FB4D-6644-11D5-63ED-5CAB2E4417DC}"/>
              </a:ext>
            </a:extLst>
          </p:cNvPr>
          <p:cNvCxnSpPr>
            <a:cxnSpLocks/>
          </p:cNvCxnSpPr>
          <p:nvPr/>
        </p:nvCxnSpPr>
        <p:spPr>
          <a:xfrm flipH="1" flipV="1">
            <a:off x="7552598" y="6179757"/>
            <a:ext cx="14937" cy="108143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A03B23B-6715-F558-DF4E-BE65AC5C2B00}"/>
              </a:ext>
            </a:extLst>
          </p:cNvPr>
          <p:cNvCxnSpPr>
            <a:cxnSpLocks/>
          </p:cNvCxnSpPr>
          <p:nvPr/>
        </p:nvCxnSpPr>
        <p:spPr>
          <a:xfrm flipH="1" flipV="1">
            <a:off x="11574233" y="6179757"/>
            <a:ext cx="14937" cy="113491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66EDA75-37CB-4358-3314-E061132135A3}"/>
              </a:ext>
            </a:extLst>
          </p:cNvPr>
          <p:cNvCxnSpPr>
            <a:cxnSpLocks/>
          </p:cNvCxnSpPr>
          <p:nvPr/>
        </p:nvCxnSpPr>
        <p:spPr>
          <a:xfrm flipH="1">
            <a:off x="777238" y="7584654"/>
            <a:ext cx="16139161"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57" name="Rectangle: Rounded Corners 56">
            <a:extLst>
              <a:ext uri="{FF2B5EF4-FFF2-40B4-BE49-F238E27FC236}">
                <a16:creationId xmlns:a16="http://schemas.microsoft.com/office/drawing/2014/main" id="{DF9F10CD-AA98-23E4-FAF7-E527A435D32A}"/>
              </a:ext>
            </a:extLst>
          </p:cNvPr>
          <p:cNvSpPr/>
          <p:nvPr/>
        </p:nvSpPr>
        <p:spPr>
          <a:xfrm>
            <a:off x="777239" y="7991183"/>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04</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58" name="TextBox 57">
            <a:extLst>
              <a:ext uri="{FF2B5EF4-FFF2-40B4-BE49-F238E27FC236}">
                <a16:creationId xmlns:a16="http://schemas.microsoft.com/office/drawing/2014/main" id="{7A424DE7-C78E-0F03-DD6A-9906D02DDE6E}"/>
              </a:ext>
            </a:extLst>
          </p:cNvPr>
          <p:cNvSpPr txBox="1"/>
          <p:nvPr/>
        </p:nvSpPr>
        <p:spPr>
          <a:xfrm>
            <a:off x="8031252" y="8227362"/>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121 845 EUR</a:t>
            </a:r>
          </a:p>
        </p:txBody>
      </p:sp>
      <p:sp>
        <p:nvSpPr>
          <p:cNvPr id="59" name="TextBox 58">
            <a:extLst>
              <a:ext uri="{FF2B5EF4-FFF2-40B4-BE49-F238E27FC236}">
                <a16:creationId xmlns:a16="http://schemas.microsoft.com/office/drawing/2014/main" id="{6B1B8E4F-6D66-468F-DC7F-D13822A5033E}"/>
              </a:ext>
            </a:extLst>
          </p:cNvPr>
          <p:cNvSpPr txBox="1"/>
          <p:nvPr/>
        </p:nvSpPr>
        <p:spPr>
          <a:xfrm>
            <a:off x="2073642" y="7706073"/>
            <a:ext cx="5131975" cy="1631216"/>
          </a:xfrm>
          <a:prstGeom prst="rect">
            <a:avLst/>
          </a:prstGeom>
          <a:noFill/>
        </p:spPr>
        <p:txBody>
          <a:bodyPr wrap="square" rtlCol="0">
            <a:spAutoFit/>
          </a:bodyPr>
          <a:lstStyle/>
          <a:p>
            <a:r>
              <a:rPr lang="lv-LV" sz="2000" dirty="0">
                <a:solidFill>
                  <a:srgbClr val="663399"/>
                </a:solidFill>
                <a:latin typeface="Verdana Bold" panose="020B0804030504040204" pitchFamily="34" charset="0"/>
                <a:ea typeface="Verdana Bold" panose="020B0804030504040204" pitchFamily="34" charset="0"/>
              </a:rPr>
              <a:t>Nodrošināta Latvijas pedagogu līdzdalība diasporas vasaras vidusskolu mācību procesā un diasporas organizētās nometnēs ārpus Eiropas</a:t>
            </a:r>
          </a:p>
        </p:txBody>
      </p:sp>
      <p:sp>
        <p:nvSpPr>
          <p:cNvPr id="60" name="TextBox 59">
            <a:extLst>
              <a:ext uri="{FF2B5EF4-FFF2-40B4-BE49-F238E27FC236}">
                <a16:creationId xmlns:a16="http://schemas.microsoft.com/office/drawing/2014/main" id="{E15C0D60-FF72-409B-2BE2-2FF60ABC7495}"/>
              </a:ext>
            </a:extLst>
          </p:cNvPr>
          <p:cNvSpPr txBox="1"/>
          <p:nvPr/>
        </p:nvSpPr>
        <p:spPr>
          <a:xfrm>
            <a:off x="12067821" y="8170864"/>
            <a:ext cx="4648200" cy="707886"/>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Vasaras vidusskolās un nometnēs līdzdarbojušies 26 Latvijas pedagogi</a:t>
            </a:r>
          </a:p>
        </p:txBody>
      </p:sp>
      <p:cxnSp>
        <p:nvCxnSpPr>
          <p:cNvPr id="61" name="Straight Connector 60">
            <a:extLst>
              <a:ext uri="{FF2B5EF4-FFF2-40B4-BE49-F238E27FC236}">
                <a16:creationId xmlns:a16="http://schemas.microsoft.com/office/drawing/2014/main" id="{65C22142-D355-C633-A959-47C3B3FED33E}"/>
              </a:ext>
            </a:extLst>
          </p:cNvPr>
          <p:cNvCxnSpPr>
            <a:cxnSpLocks/>
          </p:cNvCxnSpPr>
          <p:nvPr/>
        </p:nvCxnSpPr>
        <p:spPr>
          <a:xfrm flipH="1" flipV="1">
            <a:off x="7552598" y="7954226"/>
            <a:ext cx="14937" cy="108143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50FB0BB5-0864-97DB-E11C-C38054C75C26}"/>
              </a:ext>
            </a:extLst>
          </p:cNvPr>
          <p:cNvCxnSpPr>
            <a:cxnSpLocks/>
          </p:cNvCxnSpPr>
          <p:nvPr/>
        </p:nvCxnSpPr>
        <p:spPr>
          <a:xfrm flipH="1" flipV="1">
            <a:off x="11574233" y="7954226"/>
            <a:ext cx="14937" cy="113491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grpSp>
        <p:nvGrpSpPr>
          <p:cNvPr id="69" name="Group 68">
            <a:extLst>
              <a:ext uri="{FF2B5EF4-FFF2-40B4-BE49-F238E27FC236}">
                <a16:creationId xmlns:a16="http://schemas.microsoft.com/office/drawing/2014/main" id="{C4DA725C-1DC4-520E-76E0-F4E5404D6AC3}"/>
              </a:ext>
            </a:extLst>
          </p:cNvPr>
          <p:cNvGrpSpPr/>
          <p:nvPr/>
        </p:nvGrpSpPr>
        <p:grpSpPr>
          <a:xfrm>
            <a:off x="15584673" y="495300"/>
            <a:ext cx="2265170" cy="1242967"/>
            <a:chOff x="15584673" y="495300"/>
            <a:chExt cx="2265170" cy="1242967"/>
          </a:xfrm>
        </p:grpSpPr>
        <p:sp>
          <p:nvSpPr>
            <p:cNvPr id="63" name="Freeform 53">
              <a:extLst>
                <a:ext uri="{FF2B5EF4-FFF2-40B4-BE49-F238E27FC236}">
                  <a16:creationId xmlns:a16="http://schemas.microsoft.com/office/drawing/2014/main" id="{E6285535-2EB0-5C11-5D8A-845A302567FF}"/>
                </a:ext>
              </a:extLst>
            </p:cNvPr>
            <p:cNvSpPr>
              <a:spLocks noChangeAspect="1"/>
            </p:cNvSpPr>
            <p:nvPr/>
          </p:nvSpPr>
          <p:spPr>
            <a:xfrm>
              <a:off x="15584673" y="496614"/>
              <a:ext cx="2262695" cy="1241653"/>
            </a:xfrm>
            <a:custGeom>
              <a:avLst/>
              <a:gdLst/>
              <a:ahLst/>
              <a:cxnLst/>
              <a:rect l="l" t="t" r="r" b="b"/>
              <a:pathLst>
                <a:path w="2608861" h="1431612">
                  <a:moveTo>
                    <a:pt x="0" y="0"/>
                  </a:moveTo>
                  <a:lnTo>
                    <a:pt x="2608861" y="0"/>
                  </a:lnTo>
                  <a:lnTo>
                    <a:pt x="2608861" y="1431612"/>
                  </a:lnTo>
                  <a:lnTo>
                    <a:pt x="0" y="1431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8" name="Freeform 53">
              <a:extLst>
                <a:ext uri="{FF2B5EF4-FFF2-40B4-BE49-F238E27FC236}">
                  <a16:creationId xmlns:a16="http://schemas.microsoft.com/office/drawing/2014/main" id="{3B503165-A6D6-7DAF-2D4F-CCB0A63AA11D}"/>
                </a:ext>
              </a:extLst>
            </p:cNvPr>
            <p:cNvSpPr>
              <a:spLocks noChangeAspect="1"/>
            </p:cNvSpPr>
            <p:nvPr/>
          </p:nvSpPr>
          <p:spPr>
            <a:xfrm>
              <a:off x="15587148" y="495300"/>
              <a:ext cx="2262695" cy="1241653"/>
            </a:xfrm>
            <a:custGeom>
              <a:avLst/>
              <a:gdLst/>
              <a:ahLst/>
              <a:cxnLst/>
              <a:rect l="l" t="t" r="r" b="b"/>
              <a:pathLst>
                <a:path w="2608861" h="1431612">
                  <a:moveTo>
                    <a:pt x="0" y="0"/>
                  </a:moveTo>
                  <a:lnTo>
                    <a:pt x="2608861" y="0"/>
                  </a:lnTo>
                  <a:lnTo>
                    <a:pt x="2608861" y="1431612"/>
                  </a:lnTo>
                  <a:lnTo>
                    <a:pt x="0" y="1431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Tree>
    <p:extLst>
      <p:ext uri="{BB962C8B-B14F-4D97-AF65-F5344CB8AC3E}">
        <p14:creationId xmlns:p14="http://schemas.microsoft.com/office/powerpoint/2010/main" val="401757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EF046-51DC-AEF7-4B76-D2E0092D75A5}"/>
              </a:ext>
            </a:extLst>
          </p:cNvPr>
          <p:cNvSpPr/>
          <p:nvPr/>
        </p:nvSpPr>
        <p:spPr>
          <a:xfrm>
            <a:off x="1" y="0"/>
            <a:ext cx="18288000" cy="2249336"/>
          </a:xfrm>
          <a:prstGeom prst="rect">
            <a:avLst/>
          </a:prstGeom>
          <a:solidFill>
            <a:srgbClr val="66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3"/>
          <p:cNvSpPr txBox="1"/>
          <p:nvPr/>
        </p:nvSpPr>
        <p:spPr>
          <a:xfrm>
            <a:off x="777238" y="324306"/>
            <a:ext cx="14459990" cy="1600724"/>
          </a:xfrm>
          <a:prstGeom prst="rect">
            <a:avLst/>
          </a:prstGeom>
        </p:spPr>
        <p:txBody>
          <a:bodyPr lIns="0" tIns="0" rIns="0" bIns="0" rtlCol="0" anchor="ctr"/>
          <a:lstStyle/>
          <a:p>
            <a:pPr algn="l">
              <a:lnSpc>
                <a:spcPts val="4536"/>
              </a:lnSpc>
            </a:pPr>
            <a:r>
              <a:rPr lang="lv-LV" sz="4000" b="1" dirty="0">
                <a:solidFill>
                  <a:schemeClr val="bg1"/>
                </a:solidFill>
                <a:latin typeface="Verdana Bold"/>
                <a:ea typeface="Verdana Bold"/>
                <a:cs typeface="Verdana Bold"/>
                <a:sym typeface="Verdana Bold"/>
              </a:rPr>
              <a:t>IZGLĪTOJOŠI UN MOTIVĒJOŠI PASĀKUMI LATVIEŠU VALODAS APGUVES UN</a:t>
            </a:r>
          </a:p>
          <a:p>
            <a:pPr algn="l">
              <a:lnSpc>
                <a:spcPts val="4536"/>
              </a:lnSpc>
            </a:pPr>
            <a:r>
              <a:rPr lang="lv-LV" sz="4000" b="1" dirty="0">
                <a:solidFill>
                  <a:schemeClr val="bg1"/>
                </a:solidFill>
                <a:latin typeface="Verdana Bold"/>
                <a:ea typeface="Verdana Bold"/>
                <a:cs typeface="Verdana Bold"/>
                <a:sym typeface="Verdana Bold"/>
              </a:rPr>
              <a:t>LIETOJUMA VEICINĀŠANAI</a:t>
            </a:r>
          </a:p>
        </p:txBody>
      </p:sp>
      <p:sp>
        <p:nvSpPr>
          <p:cNvPr id="16" name="TextBox 16"/>
          <p:cNvSpPr txBox="1"/>
          <p:nvPr/>
        </p:nvSpPr>
        <p:spPr>
          <a:xfrm>
            <a:off x="777238" y="9654095"/>
            <a:ext cx="14081762" cy="538806"/>
          </a:xfrm>
          <a:prstGeom prst="rect">
            <a:avLst/>
          </a:prstGeom>
        </p:spPr>
        <p:txBody>
          <a:bodyPr lIns="0" tIns="0" rIns="0" bIns="0" rtlCol="0" anchor="ctr"/>
          <a:lstStyle/>
          <a:p>
            <a:r>
              <a:rPr lang="lv-LV" sz="2100" i="1" dirty="0">
                <a:solidFill>
                  <a:srgbClr val="663399"/>
                </a:solidFill>
                <a:latin typeface="Verdana"/>
                <a:ea typeface="Verdana"/>
                <a:cs typeface="Verdana"/>
                <a:sym typeface="Verdana"/>
              </a:rPr>
              <a:t>Īstenotājs: Latviešu valodas aģentūra un Izglītības uz zinātnes </a:t>
            </a:r>
            <a:r>
              <a:rPr lang="lv-LV" sz="2100" i="1" dirty="0" err="1">
                <a:solidFill>
                  <a:srgbClr val="663399"/>
                </a:solidFill>
                <a:latin typeface="Verdana"/>
                <a:ea typeface="Verdana"/>
                <a:cs typeface="Verdana"/>
                <a:sym typeface="Verdana"/>
              </a:rPr>
              <a:t>ministrija.Pasākumu</a:t>
            </a:r>
            <a:r>
              <a:rPr lang="lv-LV" sz="2100" i="1" dirty="0">
                <a:solidFill>
                  <a:srgbClr val="663399"/>
                </a:solidFill>
                <a:latin typeface="Verdana"/>
                <a:ea typeface="Verdana"/>
                <a:cs typeface="Verdana"/>
                <a:sym typeface="Verdana"/>
              </a:rPr>
              <a:t> īstenošana tiks turpināta arī 2026. gadā.</a:t>
            </a:r>
          </a:p>
        </p:txBody>
      </p:sp>
      <p:sp>
        <p:nvSpPr>
          <p:cNvPr id="2" name="Rectangle: Rounded Corners 1">
            <a:extLst>
              <a:ext uri="{FF2B5EF4-FFF2-40B4-BE49-F238E27FC236}">
                <a16:creationId xmlns:a16="http://schemas.microsoft.com/office/drawing/2014/main" id="{E800B219-3032-5B75-5B91-972FC33B124E}"/>
              </a:ext>
            </a:extLst>
          </p:cNvPr>
          <p:cNvSpPr/>
          <p:nvPr/>
        </p:nvSpPr>
        <p:spPr>
          <a:xfrm>
            <a:off x="777239" y="2701241"/>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01</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cxnSp>
        <p:nvCxnSpPr>
          <p:cNvPr id="12" name="Straight Connector 11">
            <a:extLst>
              <a:ext uri="{FF2B5EF4-FFF2-40B4-BE49-F238E27FC236}">
                <a16:creationId xmlns:a16="http://schemas.microsoft.com/office/drawing/2014/main" id="{3A7D597B-F3ED-BC26-7046-F6035661C974}"/>
              </a:ext>
            </a:extLst>
          </p:cNvPr>
          <p:cNvCxnSpPr>
            <a:cxnSpLocks/>
          </p:cNvCxnSpPr>
          <p:nvPr/>
        </p:nvCxnSpPr>
        <p:spPr>
          <a:xfrm flipH="1">
            <a:off x="777238" y="4060788"/>
            <a:ext cx="16139161"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AE20E266-A041-5A73-C84D-B0F8292535CC}"/>
              </a:ext>
            </a:extLst>
          </p:cNvPr>
          <p:cNvSpPr txBox="1"/>
          <p:nvPr/>
        </p:nvSpPr>
        <p:spPr>
          <a:xfrm>
            <a:off x="8031252" y="2937420"/>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60 000 EUR</a:t>
            </a:r>
          </a:p>
        </p:txBody>
      </p:sp>
      <p:sp>
        <p:nvSpPr>
          <p:cNvPr id="31" name="TextBox 30">
            <a:extLst>
              <a:ext uri="{FF2B5EF4-FFF2-40B4-BE49-F238E27FC236}">
                <a16:creationId xmlns:a16="http://schemas.microsoft.com/office/drawing/2014/main" id="{BBD0555F-B62F-C51E-0ABA-ACF0A6CECFFD}"/>
              </a:ext>
            </a:extLst>
          </p:cNvPr>
          <p:cNvSpPr txBox="1"/>
          <p:nvPr/>
        </p:nvSpPr>
        <p:spPr>
          <a:xfrm>
            <a:off x="2073642" y="2552700"/>
            <a:ext cx="5131975" cy="1246495"/>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Finansēti 6 izglītojoši pasākumi sadarbībā ar PBLA un ELA</a:t>
            </a:r>
            <a:endParaRPr lang="lv-LV" sz="2500" dirty="0">
              <a:solidFill>
                <a:srgbClr val="663399"/>
              </a:solidFill>
            </a:endParaRPr>
          </a:p>
        </p:txBody>
      </p:sp>
      <p:sp>
        <p:nvSpPr>
          <p:cNvPr id="34" name="TextBox 33">
            <a:extLst>
              <a:ext uri="{FF2B5EF4-FFF2-40B4-BE49-F238E27FC236}">
                <a16:creationId xmlns:a16="http://schemas.microsoft.com/office/drawing/2014/main" id="{07A355C9-D52B-1873-4173-CB4E84C43A32}"/>
              </a:ext>
            </a:extLst>
          </p:cNvPr>
          <p:cNvSpPr txBox="1"/>
          <p:nvPr/>
        </p:nvSpPr>
        <p:spPr>
          <a:xfrm>
            <a:off x="12052886" y="2721969"/>
            <a:ext cx="5068805" cy="1015663"/>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Finansējums administrēšanai piešķirts PBLA un ELA, precīzi dati būs zināmi pēc atskaišu saņemšanas</a:t>
            </a:r>
          </a:p>
        </p:txBody>
      </p:sp>
      <p:cxnSp>
        <p:nvCxnSpPr>
          <p:cNvPr id="35" name="Straight Connector 34">
            <a:extLst>
              <a:ext uri="{FF2B5EF4-FFF2-40B4-BE49-F238E27FC236}">
                <a16:creationId xmlns:a16="http://schemas.microsoft.com/office/drawing/2014/main" id="{4C005826-3EB8-6200-59B7-418EE9BDE2AD}"/>
              </a:ext>
            </a:extLst>
          </p:cNvPr>
          <p:cNvCxnSpPr>
            <a:cxnSpLocks/>
          </p:cNvCxnSpPr>
          <p:nvPr/>
        </p:nvCxnSpPr>
        <p:spPr>
          <a:xfrm flipH="1" flipV="1">
            <a:off x="7552599" y="2747032"/>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4215076-77EE-7E41-D6F6-1F14DD1DB08B}"/>
              </a:ext>
            </a:extLst>
          </p:cNvPr>
          <p:cNvCxnSpPr>
            <a:cxnSpLocks/>
          </p:cNvCxnSpPr>
          <p:nvPr/>
        </p:nvCxnSpPr>
        <p:spPr>
          <a:xfrm flipH="1" flipV="1">
            <a:off x="11574234" y="2747032"/>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FB197B4B-CEB4-6FDC-8EF8-C3B1FDEB236B}"/>
              </a:ext>
            </a:extLst>
          </p:cNvPr>
          <p:cNvSpPr/>
          <p:nvPr/>
        </p:nvSpPr>
        <p:spPr>
          <a:xfrm>
            <a:off x="777239" y="4467317"/>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02</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00E716C8-6F05-9EF0-7194-F21F8C54CA79}"/>
              </a:ext>
            </a:extLst>
          </p:cNvPr>
          <p:cNvSpPr txBox="1"/>
          <p:nvPr/>
        </p:nvSpPr>
        <p:spPr>
          <a:xfrm>
            <a:off x="8031252" y="4703496"/>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10 000 EUR</a:t>
            </a:r>
          </a:p>
        </p:txBody>
      </p:sp>
      <p:sp>
        <p:nvSpPr>
          <p:cNvPr id="40" name="TextBox 39">
            <a:extLst>
              <a:ext uri="{FF2B5EF4-FFF2-40B4-BE49-F238E27FC236}">
                <a16:creationId xmlns:a16="http://schemas.microsoft.com/office/drawing/2014/main" id="{2B11399B-B1D2-1BA7-B318-52E0C7569FCC}"/>
              </a:ext>
            </a:extLst>
          </p:cNvPr>
          <p:cNvSpPr txBox="1"/>
          <p:nvPr/>
        </p:nvSpPr>
        <p:spPr>
          <a:xfrm>
            <a:off x="2073642" y="4318776"/>
            <a:ext cx="5131975" cy="1246495"/>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Organizēta latviešu valodas un kultūras vasaras skola diasporas jauniešiem</a:t>
            </a:r>
          </a:p>
        </p:txBody>
      </p:sp>
      <p:sp>
        <p:nvSpPr>
          <p:cNvPr id="41" name="TextBox 40">
            <a:extLst>
              <a:ext uri="{FF2B5EF4-FFF2-40B4-BE49-F238E27FC236}">
                <a16:creationId xmlns:a16="http://schemas.microsoft.com/office/drawing/2014/main" id="{1E3F5DDC-1BCB-75D7-D387-6C489752BE2A}"/>
              </a:ext>
            </a:extLst>
          </p:cNvPr>
          <p:cNvSpPr txBox="1"/>
          <p:nvPr/>
        </p:nvSpPr>
        <p:spPr>
          <a:xfrm>
            <a:off x="12052885" y="4267232"/>
            <a:ext cx="5457871" cy="1323439"/>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Pēc vienošanās ar PBLA un ELA finansējums pārplānots vasaras vidusskolu jauniešu apmācībai „ziemas” periodā, uzsākta pilotprojekta īstenošana</a:t>
            </a:r>
          </a:p>
        </p:txBody>
      </p:sp>
      <p:cxnSp>
        <p:nvCxnSpPr>
          <p:cNvPr id="42" name="Straight Connector 41">
            <a:extLst>
              <a:ext uri="{FF2B5EF4-FFF2-40B4-BE49-F238E27FC236}">
                <a16:creationId xmlns:a16="http://schemas.microsoft.com/office/drawing/2014/main" id="{F99BFBA8-3BA6-2877-EC1B-FF59492EB5E6}"/>
              </a:ext>
            </a:extLst>
          </p:cNvPr>
          <p:cNvCxnSpPr>
            <a:cxnSpLocks/>
          </p:cNvCxnSpPr>
          <p:nvPr/>
        </p:nvCxnSpPr>
        <p:spPr>
          <a:xfrm flipH="1" flipV="1">
            <a:off x="7552598" y="4430360"/>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BC2AED7-AC20-9013-8E96-C4441821ED6C}"/>
              </a:ext>
            </a:extLst>
          </p:cNvPr>
          <p:cNvCxnSpPr>
            <a:cxnSpLocks/>
          </p:cNvCxnSpPr>
          <p:nvPr/>
        </p:nvCxnSpPr>
        <p:spPr>
          <a:xfrm flipH="1" flipV="1">
            <a:off x="11574233" y="4430360"/>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E17F6A5-2200-C3DC-EC55-4E80CC42043D}"/>
              </a:ext>
            </a:extLst>
          </p:cNvPr>
          <p:cNvCxnSpPr>
            <a:cxnSpLocks/>
          </p:cNvCxnSpPr>
          <p:nvPr/>
        </p:nvCxnSpPr>
        <p:spPr>
          <a:xfrm flipH="1">
            <a:off x="777238" y="5810185"/>
            <a:ext cx="16139161"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45" name="Rectangle: Rounded Corners 44">
            <a:extLst>
              <a:ext uri="{FF2B5EF4-FFF2-40B4-BE49-F238E27FC236}">
                <a16:creationId xmlns:a16="http://schemas.microsoft.com/office/drawing/2014/main" id="{621E71D2-F7E3-410D-F327-735BC75AA0B5}"/>
              </a:ext>
            </a:extLst>
          </p:cNvPr>
          <p:cNvSpPr/>
          <p:nvPr/>
        </p:nvSpPr>
        <p:spPr>
          <a:xfrm>
            <a:off x="777239" y="6216714"/>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03</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46" name="TextBox 45">
            <a:extLst>
              <a:ext uri="{FF2B5EF4-FFF2-40B4-BE49-F238E27FC236}">
                <a16:creationId xmlns:a16="http://schemas.microsoft.com/office/drawing/2014/main" id="{2E4C8924-58EA-CAE1-A2E2-F8777984C0EB}"/>
              </a:ext>
            </a:extLst>
          </p:cNvPr>
          <p:cNvSpPr txBox="1"/>
          <p:nvPr/>
        </p:nvSpPr>
        <p:spPr>
          <a:xfrm>
            <a:off x="8031252" y="6452893"/>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25 000 EUR</a:t>
            </a:r>
          </a:p>
        </p:txBody>
      </p:sp>
      <p:sp>
        <p:nvSpPr>
          <p:cNvPr id="47" name="TextBox 46">
            <a:extLst>
              <a:ext uri="{FF2B5EF4-FFF2-40B4-BE49-F238E27FC236}">
                <a16:creationId xmlns:a16="http://schemas.microsoft.com/office/drawing/2014/main" id="{D78411C1-F502-C1C0-CB07-9A1881599661}"/>
              </a:ext>
            </a:extLst>
          </p:cNvPr>
          <p:cNvSpPr txBox="1"/>
          <p:nvPr/>
        </p:nvSpPr>
        <p:spPr>
          <a:xfrm>
            <a:off x="2070592" y="5904864"/>
            <a:ext cx="5131975" cy="1631216"/>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Organizēti motivējoši konkursi un izglītojoši pasākumi diasporas bērniem un jauniešiem </a:t>
            </a:r>
          </a:p>
        </p:txBody>
      </p:sp>
      <p:sp>
        <p:nvSpPr>
          <p:cNvPr id="48" name="TextBox 47">
            <a:extLst>
              <a:ext uri="{FF2B5EF4-FFF2-40B4-BE49-F238E27FC236}">
                <a16:creationId xmlns:a16="http://schemas.microsoft.com/office/drawing/2014/main" id="{C199CE79-7DE8-8165-7955-4AC378E673C9}"/>
              </a:ext>
            </a:extLst>
          </p:cNvPr>
          <p:cNvSpPr txBox="1"/>
          <p:nvPr/>
        </p:nvSpPr>
        <p:spPr>
          <a:xfrm>
            <a:off x="12052885" y="6189588"/>
            <a:ext cx="4648200" cy="1015663"/>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Pasākumos piedalījušies vairāk nekā 1700 diasporas pārstāvju, dati tiks precizēti gada beigās</a:t>
            </a:r>
          </a:p>
        </p:txBody>
      </p:sp>
      <p:cxnSp>
        <p:nvCxnSpPr>
          <p:cNvPr id="49" name="Straight Connector 48">
            <a:extLst>
              <a:ext uri="{FF2B5EF4-FFF2-40B4-BE49-F238E27FC236}">
                <a16:creationId xmlns:a16="http://schemas.microsoft.com/office/drawing/2014/main" id="{07B7FB4D-6644-11D5-63ED-5CAB2E4417DC}"/>
              </a:ext>
            </a:extLst>
          </p:cNvPr>
          <p:cNvCxnSpPr>
            <a:cxnSpLocks/>
          </p:cNvCxnSpPr>
          <p:nvPr/>
        </p:nvCxnSpPr>
        <p:spPr>
          <a:xfrm flipH="1" flipV="1">
            <a:off x="7552598" y="6179757"/>
            <a:ext cx="14937" cy="108143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A03B23B-6715-F558-DF4E-BE65AC5C2B00}"/>
              </a:ext>
            </a:extLst>
          </p:cNvPr>
          <p:cNvCxnSpPr>
            <a:cxnSpLocks/>
          </p:cNvCxnSpPr>
          <p:nvPr/>
        </p:nvCxnSpPr>
        <p:spPr>
          <a:xfrm flipH="1" flipV="1">
            <a:off x="11574233" y="6179757"/>
            <a:ext cx="14937" cy="113491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66EDA75-37CB-4358-3314-E061132135A3}"/>
              </a:ext>
            </a:extLst>
          </p:cNvPr>
          <p:cNvCxnSpPr>
            <a:cxnSpLocks/>
          </p:cNvCxnSpPr>
          <p:nvPr/>
        </p:nvCxnSpPr>
        <p:spPr>
          <a:xfrm flipH="1">
            <a:off x="777238" y="7584654"/>
            <a:ext cx="16139161"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57" name="Rectangle: Rounded Corners 56">
            <a:extLst>
              <a:ext uri="{FF2B5EF4-FFF2-40B4-BE49-F238E27FC236}">
                <a16:creationId xmlns:a16="http://schemas.microsoft.com/office/drawing/2014/main" id="{DF9F10CD-AA98-23E4-FAF7-E527A435D32A}"/>
              </a:ext>
            </a:extLst>
          </p:cNvPr>
          <p:cNvSpPr/>
          <p:nvPr/>
        </p:nvSpPr>
        <p:spPr>
          <a:xfrm>
            <a:off x="777239" y="7991183"/>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04</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58" name="TextBox 57">
            <a:extLst>
              <a:ext uri="{FF2B5EF4-FFF2-40B4-BE49-F238E27FC236}">
                <a16:creationId xmlns:a16="http://schemas.microsoft.com/office/drawing/2014/main" id="{7A424DE7-C78E-0F03-DD6A-9906D02DDE6E}"/>
              </a:ext>
            </a:extLst>
          </p:cNvPr>
          <p:cNvSpPr txBox="1"/>
          <p:nvPr/>
        </p:nvSpPr>
        <p:spPr>
          <a:xfrm>
            <a:off x="8031252" y="8227362"/>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54 224 EUR</a:t>
            </a:r>
          </a:p>
        </p:txBody>
      </p:sp>
      <p:sp>
        <p:nvSpPr>
          <p:cNvPr id="59" name="TextBox 58">
            <a:extLst>
              <a:ext uri="{FF2B5EF4-FFF2-40B4-BE49-F238E27FC236}">
                <a16:creationId xmlns:a16="http://schemas.microsoft.com/office/drawing/2014/main" id="{6B1B8E4F-6D66-468F-DC7F-D13822A5033E}"/>
              </a:ext>
            </a:extLst>
          </p:cNvPr>
          <p:cNvSpPr txBox="1"/>
          <p:nvPr/>
        </p:nvSpPr>
        <p:spPr>
          <a:xfrm>
            <a:off x="2070592" y="7806066"/>
            <a:ext cx="5131975" cy="1785104"/>
          </a:xfrm>
          <a:prstGeom prst="rect">
            <a:avLst/>
          </a:prstGeom>
          <a:noFill/>
        </p:spPr>
        <p:txBody>
          <a:bodyPr wrap="square" rtlCol="0">
            <a:spAutoFit/>
          </a:bodyPr>
          <a:lstStyle/>
          <a:p>
            <a:r>
              <a:rPr lang="lv-LV" sz="2200" dirty="0">
                <a:solidFill>
                  <a:srgbClr val="663399"/>
                </a:solidFill>
                <a:latin typeface="Verdana Bold" panose="020B0804030504040204" pitchFamily="34" charset="0"/>
                <a:ea typeface="Verdana Bold" panose="020B0804030504040204" pitchFamily="34" charset="0"/>
              </a:rPr>
              <a:t>Organizētas diasporas bērnu un jauniešu nometnes ar pastiprinātu latviešu valodas apguves ievirzi Latvijā un Eiropas valstīs</a:t>
            </a:r>
          </a:p>
        </p:txBody>
      </p:sp>
      <p:sp>
        <p:nvSpPr>
          <p:cNvPr id="60" name="TextBox 59">
            <a:extLst>
              <a:ext uri="{FF2B5EF4-FFF2-40B4-BE49-F238E27FC236}">
                <a16:creationId xmlns:a16="http://schemas.microsoft.com/office/drawing/2014/main" id="{E15C0D60-FF72-409B-2BE2-2FF60ABC7495}"/>
              </a:ext>
            </a:extLst>
          </p:cNvPr>
          <p:cNvSpPr txBox="1"/>
          <p:nvPr/>
        </p:nvSpPr>
        <p:spPr>
          <a:xfrm>
            <a:off x="12067821" y="8170864"/>
            <a:ext cx="4848578" cy="707886"/>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Organizētas 3 izglītojošas nometnes – EVS 2025 Latvijā un Ziemeļīrijā (ĪLNP)</a:t>
            </a:r>
          </a:p>
        </p:txBody>
      </p:sp>
      <p:cxnSp>
        <p:nvCxnSpPr>
          <p:cNvPr id="61" name="Straight Connector 60">
            <a:extLst>
              <a:ext uri="{FF2B5EF4-FFF2-40B4-BE49-F238E27FC236}">
                <a16:creationId xmlns:a16="http://schemas.microsoft.com/office/drawing/2014/main" id="{65C22142-D355-C633-A959-47C3B3FED33E}"/>
              </a:ext>
            </a:extLst>
          </p:cNvPr>
          <p:cNvCxnSpPr>
            <a:cxnSpLocks/>
          </p:cNvCxnSpPr>
          <p:nvPr/>
        </p:nvCxnSpPr>
        <p:spPr>
          <a:xfrm flipH="1" flipV="1">
            <a:off x="7552598" y="7954226"/>
            <a:ext cx="14937" cy="108143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50FB0BB5-0864-97DB-E11C-C38054C75C26}"/>
              </a:ext>
            </a:extLst>
          </p:cNvPr>
          <p:cNvCxnSpPr>
            <a:cxnSpLocks/>
          </p:cNvCxnSpPr>
          <p:nvPr/>
        </p:nvCxnSpPr>
        <p:spPr>
          <a:xfrm flipH="1" flipV="1">
            <a:off x="11574233" y="7954226"/>
            <a:ext cx="14937" cy="113491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pic>
        <p:nvPicPr>
          <p:cNvPr id="5" name="Picture 4" descr="A black and white image of a location&#10;&#10;Description automatically generated">
            <a:extLst>
              <a:ext uri="{FF2B5EF4-FFF2-40B4-BE49-F238E27FC236}">
                <a16:creationId xmlns:a16="http://schemas.microsoft.com/office/drawing/2014/main" id="{0A342B06-38D1-9A29-03ED-220E7443AE2F}"/>
              </a:ext>
            </a:extLst>
          </p:cNvPr>
          <p:cNvPicPr>
            <a:picLocks noChangeAspect="1"/>
          </p:cNvPicPr>
          <p:nvPr/>
        </p:nvPicPr>
        <p:blipFill rotWithShape="1">
          <a:blip r:embed="rId3">
            <a:extLst>
              <a:ext uri="{28A0092B-C50C-407E-A947-70E740481C1C}">
                <a14:useLocalDpi xmlns:a14="http://schemas.microsoft.com/office/drawing/2010/main" val="0"/>
              </a:ext>
            </a:extLst>
          </a:blip>
          <a:srcRect l="13393" t="33677" r="13333" b="35651"/>
          <a:stretch/>
        </p:blipFill>
        <p:spPr>
          <a:xfrm>
            <a:off x="12877800" y="-80836"/>
            <a:ext cx="5715000" cy="2392228"/>
          </a:xfrm>
          <a:prstGeom prst="rect">
            <a:avLst/>
          </a:prstGeom>
        </p:spPr>
      </p:pic>
    </p:spTree>
    <p:extLst>
      <p:ext uri="{BB962C8B-B14F-4D97-AF65-F5344CB8AC3E}">
        <p14:creationId xmlns:p14="http://schemas.microsoft.com/office/powerpoint/2010/main" val="19642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07EBE1-8BA6-F48B-9C4D-35691F3817F6}"/>
              </a:ext>
            </a:extLst>
          </p:cNvPr>
          <p:cNvSpPr/>
          <p:nvPr/>
        </p:nvSpPr>
        <p:spPr>
          <a:xfrm>
            <a:off x="1" y="0"/>
            <a:ext cx="18288000" cy="2249336"/>
          </a:xfrm>
          <a:prstGeom prst="rect">
            <a:avLst/>
          </a:prstGeom>
          <a:solidFill>
            <a:srgbClr val="66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Rectangle 19">
            <a:extLst>
              <a:ext uri="{FF2B5EF4-FFF2-40B4-BE49-F238E27FC236}">
                <a16:creationId xmlns:a16="http://schemas.microsoft.com/office/drawing/2014/main" id="{245CE552-315B-E404-903A-F078DFD43CB6}"/>
              </a:ext>
            </a:extLst>
          </p:cNvPr>
          <p:cNvSpPr>
            <a:spLocks/>
          </p:cNvSpPr>
          <p:nvPr/>
        </p:nvSpPr>
        <p:spPr>
          <a:xfrm>
            <a:off x="0" y="4509789"/>
            <a:ext cx="18288000" cy="2249336"/>
          </a:xfrm>
          <a:prstGeom prst="rect">
            <a:avLst/>
          </a:prstGeom>
          <a:solidFill>
            <a:srgbClr val="66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3"/>
          <p:cNvSpPr txBox="1"/>
          <p:nvPr/>
        </p:nvSpPr>
        <p:spPr>
          <a:xfrm>
            <a:off x="777238" y="322566"/>
            <a:ext cx="14459990" cy="1600724"/>
          </a:xfrm>
          <a:prstGeom prst="rect">
            <a:avLst/>
          </a:prstGeom>
        </p:spPr>
        <p:txBody>
          <a:bodyPr lIns="0" tIns="0" rIns="0" bIns="0" rtlCol="0" anchor="ctr"/>
          <a:lstStyle/>
          <a:p>
            <a:pPr algn="l">
              <a:lnSpc>
                <a:spcPts val="4536"/>
              </a:lnSpc>
            </a:pPr>
            <a:r>
              <a:rPr lang="lv-LV" sz="4000" b="1" dirty="0">
                <a:solidFill>
                  <a:schemeClr val="bg1"/>
                </a:solidFill>
                <a:latin typeface="Verdana Bold"/>
                <a:ea typeface="Verdana Bold"/>
                <a:cs typeface="Verdana Bold"/>
                <a:sym typeface="Verdana Bold"/>
              </a:rPr>
              <a:t>LATVIEŠU VALODAS APGUVES RESURSU IZSTRĀDE, PILNVEIDE UN PIEEJAMĪBA</a:t>
            </a:r>
          </a:p>
        </p:txBody>
      </p:sp>
      <p:sp>
        <p:nvSpPr>
          <p:cNvPr id="16" name="TextBox 16"/>
          <p:cNvSpPr txBox="1"/>
          <p:nvPr/>
        </p:nvSpPr>
        <p:spPr>
          <a:xfrm>
            <a:off x="777238" y="9654095"/>
            <a:ext cx="14081762" cy="538806"/>
          </a:xfrm>
          <a:prstGeom prst="rect">
            <a:avLst/>
          </a:prstGeom>
        </p:spPr>
        <p:txBody>
          <a:bodyPr lIns="0" tIns="0" rIns="0" bIns="0" rtlCol="0" anchor="ctr"/>
          <a:lstStyle/>
          <a:p>
            <a:pPr algn="l"/>
            <a:r>
              <a:rPr lang="lv-LV" sz="2100" i="1" dirty="0">
                <a:solidFill>
                  <a:srgbClr val="663399"/>
                </a:solidFill>
                <a:latin typeface="Verdana"/>
                <a:ea typeface="Verdana"/>
                <a:cs typeface="Verdana"/>
                <a:sym typeface="Verdana"/>
              </a:rPr>
              <a:t>Īstenotājs: Latviešu valodas aģentūra. Pasākumu īstenošana tiks turpināta arī 2026. gadā.</a:t>
            </a:r>
          </a:p>
        </p:txBody>
      </p:sp>
      <p:sp>
        <p:nvSpPr>
          <p:cNvPr id="2" name="Rectangle: Rounded Corners 1">
            <a:extLst>
              <a:ext uri="{FF2B5EF4-FFF2-40B4-BE49-F238E27FC236}">
                <a16:creationId xmlns:a16="http://schemas.microsoft.com/office/drawing/2014/main" id="{E800B219-3032-5B75-5B91-972FC33B124E}"/>
              </a:ext>
            </a:extLst>
          </p:cNvPr>
          <p:cNvSpPr/>
          <p:nvPr/>
        </p:nvSpPr>
        <p:spPr>
          <a:xfrm>
            <a:off x="777239" y="2701241"/>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01</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30" name="TextBox 29">
            <a:extLst>
              <a:ext uri="{FF2B5EF4-FFF2-40B4-BE49-F238E27FC236}">
                <a16:creationId xmlns:a16="http://schemas.microsoft.com/office/drawing/2014/main" id="{AE20E266-A041-5A73-C84D-B0F8292535CC}"/>
              </a:ext>
            </a:extLst>
          </p:cNvPr>
          <p:cNvSpPr txBox="1"/>
          <p:nvPr/>
        </p:nvSpPr>
        <p:spPr>
          <a:xfrm>
            <a:off x="8031252" y="2937420"/>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109 989 EUR</a:t>
            </a:r>
          </a:p>
        </p:txBody>
      </p:sp>
      <p:sp>
        <p:nvSpPr>
          <p:cNvPr id="31" name="TextBox 30">
            <a:extLst>
              <a:ext uri="{FF2B5EF4-FFF2-40B4-BE49-F238E27FC236}">
                <a16:creationId xmlns:a16="http://schemas.microsoft.com/office/drawing/2014/main" id="{BBD0555F-B62F-C51E-0ABA-ACF0A6CECFFD}"/>
              </a:ext>
            </a:extLst>
          </p:cNvPr>
          <p:cNvSpPr txBox="1"/>
          <p:nvPr/>
        </p:nvSpPr>
        <p:spPr>
          <a:xfrm>
            <a:off x="2070593" y="2607850"/>
            <a:ext cx="5168408" cy="1631216"/>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Nodrošināta latviešu valodas apguves resursu izstrāde, pilnveide un pieejamība</a:t>
            </a:r>
            <a:endParaRPr lang="lv-LV" sz="2500" dirty="0">
              <a:solidFill>
                <a:srgbClr val="663399"/>
              </a:solidFill>
            </a:endParaRPr>
          </a:p>
        </p:txBody>
      </p:sp>
      <p:sp>
        <p:nvSpPr>
          <p:cNvPr id="34" name="TextBox 33">
            <a:extLst>
              <a:ext uri="{FF2B5EF4-FFF2-40B4-BE49-F238E27FC236}">
                <a16:creationId xmlns:a16="http://schemas.microsoft.com/office/drawing/2014/main" id="{07A355C9-D52B-1873-4173-CB4E84C43A32}"/>
              </a:ext>
            </a:extLst>
          </p:cNvPr>
          <p:cNvSpPr txBox="1"/>
          <p:nvPr/>
        </p:nvSpPr>
        <p:spPr>
          <a:xfrm>
            <a:off x="12052886" y="2721969"/>
            <a:ext cx="5625514" cy="1631216"/>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Uzturēta, papildināta un atjaunota vietne </a:t>
            </a:r>
            <a:r>
              <a:rPr lang="lv-LV" sz="2000" dirty="0">
                <a:solidFill>
                  <a:srgbClr val="663399"/>
                </a:solidFill>
                <a:latin typeface="Verdana Pro Light" panose="020B0304030504040204" pitchFamily="34" charset="0"/>
                <a:ea typeface="Verdana Bold" panose="020B0804030504040204" pitchFamily="34" charset="0"/>
                <a:hlinkClick r:id="rId3"/>
              </a:rPr>
              <a:t>www.maciunmacies.lv</a:t>
            </a:r>
            <a:r>
              <a:rPr lang="lv-LV" sz="2000" dirty="0">
                <a:solidFill>
                  <a:srgbClr val="663399"/>
                </a:solidFill>
                <a:latin typeface="Verdana Pro Light" panose="020B0304030504040204" pitchFamily="34" charset="0"/>
                <a:ea typeface="Verdana Bold" panose="020B0804030504040204" pitchFamily="34" charset="0"/>
              </a:rPr>
              <a:t>, t.sk. tās </a:t>
            </a:r>
            <a:r>
              <a:rPr lang="lv-LV" sz="2000" dirty="0" err="1">
                <a:solidFill>
                  <a:srgbClr val="663399"/>
                </a:solidFill>
                <a:latin typeface="Verdana Pro Light" panose="020B0304030504040204" pitchFamily="34" charset="0"/>
                <a:ea typeface="Verdana Bold" panose="020B0804030504040204" pitchFamily="34" charset="0"/>
              </a:rPr>
              <a:t>apakšresursi</a:t>
            </a:r>
            <a:r>
              <a:rPr lang="lv-LV" sz="2000" dirty="0">
                <a:solidFill>
                  <a:srgbClr val="663399"/>
                </a:solidFill>
                <a:latin typeface="Verdana Pro Light" panose="020B0304030504040204" pitchFamily="34" charset="0"/>
                <a:ea typeface="Verdana Bold" panose="020B0804030504040204" pitchFamily="34" charset="0"/>
              </a:rPr>
              <a:t> </a:t>
            </a:r>
            <a:r>
              <a:rPr lang="lv-LV" sz="2000" dirty="0">
                <a:solidFill>
                  <a:srgbClr val="663399"/>
                </a:solidFill>
                <a:latin typeface="Verdana Pro Light" panose="020B0304030504040204" pitchFamily="34" charset="0"/>
                <a:ea typeface="Verdana Bold" panose="020B0804030504040204" pitchFamily="34" charset="0"/>
                <a:hlinkClick r:id="rId4"/>
              </a:rPr>
              <a:t>www.elaipa.lv</a:t>
            </a:r>
            <a:r>
              <a:rPr lang="lv-LV" sz="2000" dirty="0">
                <a:solidFill>
                  <a:srgbClr val="663399"/>
                </a:solidFill>
                <a:latin typeface="Verdana Pro Light" panose="020B0304030504040204" pitchFamily="34" charset="0"/>
                <a:ea typeface="Verdana Bold" panose="020B0804030504040204" pitchFamily="34" charset="0"/>
              </a:rPr>
              <a:t>, </a:t>
            </a:r>
            <a:r>
              <a:rPr lang="lv-LV" sz="2000" dirty="0">
                <a:solidFill>
                  <a:srgbClr val="663399"/>
                </a:solidFill>
                <a:latin typeface="Verdana Pro Light" panose="020B0304030504040204" pitchFamily="34" charset="0"/>
                <a:ea typeface="Verdana Bold" panose="020B0804030504040204" pitchFamily="34" charset="0"/>
                <a:hlinkClick r:id="rId5"/>
              </a:rPr>
              <a:t>www.epupa.valoda.lv</a:t>
            </a:r>
            <a:r>
              <a:rPr lang="lv-LV" sz="2000" dirty="0">
                <a:solidFill>
                  <a:srgbClr val="663399"/>
                </a:solidFill>
                <a:latin typeface="Verdana Pro Light" panose="020B0304030504040204" pitchFamily="34" charset="0"/>
                <a:ea typeface="Verdana Bold" panose="020B0804030504040204" pitchFamily="34" charset="0"/>
              </a:rPr>
              <a:t> </a:t>
            </a:r>
            <a:r>
              <a:rPr lang="lv-LV" sz="2000" dirty="0">
                <a:solidFill>
                  <a:srgbClr val="663399"/>
                </a:solidFill>
                <a:latin typeface="Verdana Pro Light" panose="020B0304030504040204" pitchFamily="34" charset="0"/>
                <a:ea typeface="Verdana Bold" panose="020B0804030504040204" pitchFamily="34" charset="0"/>
                <a:hlinkClick r:id="rId6"/>
              </a:rPr>
              <a:t>www.sazinastilts.lv</a:t>
            </a:r>
            <a:r>
              <a:rPr lang="lv-LV" sz="2000" dirty="0">
                <a:solidFill>
                  <a:srgbClr val="663399"/>
                </a:solidFill>
                <a:latin typeface="Verdana Pro Light" panose="020B0304030504040204" pitchFamily="34" charset="0"/>
                <a:ea typeface="Verdana Bold" panose="020B0804030504040204" pitchFamily="34" charset="0"/>
              </a:rPr>
              <a:t>. Digitālo resursu lietotāju skaits diasporā 2025. gadā – 42 505. </a:t>
            </a:r>
          </a:p>
        </p:txBody>
      </p:sp>
      <p:cxnSp>
        <p:nvCxnSpPr>
          <p:cNvPr id="35" name="Straight Connector 34">
            <a:extLst>
              <a:ext uri="{FF2B5EF4-FFF2-40B4-BE49-F238E27FC236}">
                <a16:creationId xmlns:a16="http://schemas.microsoft.com/office/drawing/2014/main" id="{4C005826-3EB8-6200-59B7-418EE9BDE2AD}"/>
              </a:ext>
            </a:extLst>
          </p:cNvPr>
          <p:cNvCxnSpPr>
            <a:cxnSpLocks/>
          </p:cNvCxnSpPr>
          <p:nvPr/>
        </p:nvCxnSpPr>
        <p:spPr>
          <a:xfrm flipH="1" flipV="1">
            <a:off x="7552599" y="2747032"/>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4215076-77EE-7E41-D6F6-1F14DD1DB08B}"/>
              </a:ext>
            </a:extLst>
          </p:cNvPr>
          <p:cNvCxnSpPr>
            <a:cxnSpLocks/>
          </p:cNvCxnSpPr>
          <p:nvPr/>
        </p:nvCxnSpPr>
        <p:spPr>
          <a:xfrm flipH="1" flipV="1">
            <a:off x="11574234" y="2747032"/>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3" name="TextBox 13">
            <a:extLst>
              <a:ext uri="{FF2B5EF4-FFF2-40B4-BE49-F238E27FC236}">
                <a16:creationId xmlns:a16="http://schemas.microsoft.com/office/drawing/2014/main" id="{CDA1B5FC-043C-FAB9-BAA7-BA637ADF039D}"/>
              </a:ext>
            </a:extLst>
          </p:cNvPr>
          <p:cNvSpPr txBox="1"/>
          <p:nvPr/>
        </p:nvSpPr>
        <p:spPr>
          <a:xfrm>
            <a:off x="777238" y="4799654"/>
            <a:ext cx="15529562" cy="1600724"/>
          </a:xfrm>
          <a:prstGeom prst="rect">
            <a:avLst/>
          </a:prstGeom>
        </p:spPr>
        <p:txBody>
          <a:bodyPr lIns="0" tIns="0" rIns="0" bIns="0" rtlCol="0" anchor="ctr"/>
          <a:lstStyle/>
          <a:p>
            <a:pPr algn="l">
              <a:lnSpc>
                <a:spcPts val="4536"/>
              </a:lnSpc>
            </a:pPr>
            <a:r>
              <a:rPr lang="lv-LV" sz="4000" b="1" dirty="0">
                <a:solidFill>
                  <a:schemeClr val="bg1"/>
                </a:solidFill>
                <a:latin typeface="Verdana Bold"/>
                <a:ea typeface="Verdana Bold"/>
                <a:cs typeface="Verdana Bold"/>
                <a:sym typeface="Verdana Bold"/>
              </a:rPr>
              <a:t>ATBALSTS REEMIGRĒJUŠO SKOLĒNU</a:t>
            </a:r>
          </a:p>
          <a:p>
            <a:pPr algn="l">
              <a:lnSpc>
                <a:spcPts val="4536"/>
              </a:lnSpc>
            </a:pPr>
            <a:r>
              <a:rPr lang="lv-LV" sz="4000" b="1" dirty="0">
                <a:solidFill>
                  <a:schemeClr val="bg1"/>
                </a:solidFill>
                <a:latin typeface="Verdana Bold"/>
                <a:ea typeface="Verdana Bold"/>
                <a:cs typeface="Verdana Bold"/>
                <a:sym typeface="Verdana Bold"/>
              </a:rPr>
              <a:t>IEKĻAUŠANAI LATVIJAS IZGLĪTĪBAS SISTĒMĀ</a:t>
            </a:r>
          </a:p>
        </p:txBody>
      </p:sp>
      <p:sp>
        <p:nvSpPr>
          <p:cNvPr id="8" name="Rectangle: Rounded Corners 7">
            <a:extLst>
              <a:ext uri="{FF2B5EF4-FFF2-40B4-BE49-F238E27FC236}">
                <a16:creationId xmlns:a16="http://schemas.microsoft.com/office/drawing/2014/main" id="{45391CA7-66C8-EBFC-A73A-1E69295F0160}"/>
              </a:ext>
            </a:extLst>
          </p:cNvPr>
          <p:cNvSpPr/>
          <p:nvPr/>
        </p:nvSpPr>
        <p:spPr>
          <a:xfrm>
            <a:off x="777239" y="7028722"/>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01</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2A33C754-B6B7-75B7-D850-0A11373A74A2}"/>
              </a:ext>
            </a:extLst>
          </p:cNvPr>
          <p:cNvSpPr txBox="1"/>
          <p:nvPr/>
        </p:nvSpPr>
        <p:spPr>
          <a:xfrm>
            <a:off x="8031252" y="7264901"/>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8 500 EUR</a:t>
            </a:r>
          </a:p>
        </p:txBody>
      </p:sp>
      <p:sp>
        <p:nvSpPr>
          <p:cNvPr id="10" name="TextBox 9">
            <a:extLst>
              <a:ext uri="{FF2B5EF4-FFF2-40B4-BE49-F238E27FC236}">
                <a16:creationId xmlns:a16="http://schemas.microsoft.com/office/drawing/2014/main" id="{8F9F47DB-34CD-DBE7-96D3-CB311035D426}"/>
              </a:ext>
            </a:extLst>
          </p:cNvPr>
          <p:cNvSpPr txBox="1"/>
          <p:nvPr/>
        </p:nvSpPr>
        <p:spPr>
          <a:xfrm>
            <a:off x="2070592" y="6935331"/>
            <a:ext cx="5478955" cy="2246769"/>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Nodrošināta Latvijas pedagogu profesionālā pilnveide un skolu administrācijas izglītošana </a:t>
            </a:r>
            <a:r>
              <a:rPr lang="lv-LV" sz="2000" dirty="0">
                <a:solidFill>
                  <a:srgbClr val="663399"/>
                </a:solidFill>
                <a:latin typeface="Verdana Bold" panose="020B0804030504040204" pitchFamily="34" charset="0"/>
                <a:ea typeface="Verdana Bold" panose="020B0804030504040204" pitchFamily="34" charset="0"/>
              </a:rPr>
              <a:t>(kursi, meistarklases un pieredzes apmaiņas pasākumi) </a:t>
            </a:r>
            <a:endParaRPr lang="lv-LV" sz="2000" dirty="0">
              <a:solidFill>
                <a:srgbClr val="663399"/>
              </a:solidFill>
            </a:endParaRPr>
          </a:p>
        </p:txBody>
      </p:sp>
      <p:sp>
        <p:nvSpPr>
          <p:cNvPr id="11" name="TextBox 10">
            <a:extLst>
              <a:ext uri="{FF2B5EF4-FFF2-40B4-BE49-F238E27FC236}">
                <a16:creationId xmlns:a16="http://schemas.microsoft.com/office/drawing/2014/main" id="{87A5EEDA-BA91-2886-74F9-EB6105B5E004}"/>
              </a:ext>
            </a:extLst>
          </p:cNvPr>
          <p:cNvSpPr txBox="1"/>
          <p:nvPr/>
        </p:nvSpPr>
        <p:spPr>
          <a:xfrm>
            <a:off x="12052886" y="7049450"/>
            <a:ext cx="5625514" cy="1015663"/>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Izglītoti vairāk nekā 100 Latvijas pedagogi un skolu administrācijas pārstāvji, dati tiks precizēti gada beigās</a:t>
            </a:r>
          </a:p>
        </p:txBody>
      </p:sp>
      <p:cxnSp>
        <p:nvCxnSpPr>
          <p:cNvPr id="14" name="Straight Connector 13">
            <a:extLst>
              <a:ext uri="{FF2B5EF4-FFF2-40B4-BE49-F238E27FC236}">
                <a16:creationId xmlns:a16="http://schemas.microsoft.com/office/drawing/2014/main" id="{81E4D3DF-F101-B45B-F8AA-1FCA396BA667}"/>
              </a:ext>
            </a:extLst>
          </p:cNvPr>
          <p:cNvCxnSpPr>
            <a:cxnSpLocks/>
          </p:cNvCxnSpPr>
          <p:nvPr/>
        </p:nvCxnSpPr>
        <p:spPr>
          <a:xfrm flipH="1" flipV="1">
            <a:off x="7552599" y="7074513"/>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D7C9308-B12D-D030-A5AA-4B19662A6331}"/>
              </a:ext>
            </a:extLst>
          </p:cNvPr>
          <p:cNvCxnSpPr>
            <a:cxnSpLocks/>
          </p:cNvCxnSpPr>
          <p:nvPr/>
        </p:nvCxnSpPr>
        <p:spPr>
          <a:xfrm flipH="1" flipV="1">
            <a:off x="11574234" y="7074513"/>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67326FA3-2665-8008-57C6-11E449D3462D}"/>
              </a:ext>
            </a:extLst>
          </p:cNvPr>
          <p:cNvGrpSpPr/>
          <p:nvPr/>
        </p:nvGrpSpPr>
        <p:grpSpPr>
          <a:xfrm>
            <a:off x="14020800" y="-58829"/>
            <a:ext cx="3200400" cy="2268342"/>
            <a:chOff x="14020800" y="-58829"/>
            <a:chExt cx="3200400" cy="2268342"/>
          </a:xfrm>
        </p:grpSpPr>
        <p:pic>
          <p:nvPicPr>
            <p:cNvPr id="24" name="Picture 23" descr="A computer on a black background&#10;&#10;Description automatically generated">
              <a:extLst>
                <a:ext uri="{FF2B5EF4-FFF2-40B4-BE49-F238E27FC236}">
                  <a16:creationId xmlns:a16="http://schemas.microsoft.com/office/drawing/2014/main" id="{3BBA369A-0629-1891-7FCB-EE493958879F}"/>
                </a:ext>
              </a:extLst>
            </p:cNvPr>
            <p:cNvPicPr>
              <a:picLocks noChangeAspect="1"/>
            </p:cNvPicPr>
            <p:nvPr/>
          </p:nvPicPr>
          <p:blipFill rotWithShape="1">
            <a:blip r:embed="rId7">
              <a:extLst>
                <a:ext uri="{28A0092B-C50C-407E-A947-70E740481C1C}">
                  <a14:useLocalDpi xmlns:a14="http://schemas.microsoft.com/office/drawing/2010/main" val="0"/>
                </a:ext>
              </a:extLst>
            </a:blip>
            <a:srcRect l="27061" t="33738" r="26267" b="33233"/>
            <a:stretch/>
          </p:blipFill>
          <p:spPr>
            <a:xfrm>
              <a:off x="14020800" y="-55349"/>
              <a:ext cx="3200400" cy="2264862"/>
            </a:xfrm>
            <a:prstGeom prst="rect">
              <a:avLst/>
            </a:prstGeom>
          </p:spPr>
        </p:pic>
        <p:pic>
          <p:nvPicPr>
            <p:cNvPr id="26" name="Picture 25" descr="A computer on a black background&#10;&#10;Description automatically generated">
              <a:extLst>
                <a:ext uri="{FF2B5EF4-FFF2-40B4-BE49-F238E27FC236}">
                  <a16:creationId xmlns:a16="http://schemas.microsoft.com/office/drawing/2014/main" id="{0BA09EF4-E09C-0DA9-96A2-B978EF45FB7F}"/>
                </a:ext>
              </a:extLst>
            </p:cNvPr>
            <p:cNvPicPr>
              <a:picLocks noChangeAspect="1"/>
            </p:cNvPicPr>
            <p:nvPr/>
          </p:nvPicPr>
          <p:blipFill rotWithShape="1">
            <a:blip r:embed="rId7">
              <a:extLst>
                <a:ext uri="{28A0092B-C50C-407E-A947-70E740481C1C}">
                  <a14:useLocalDpi xmlns:a14="http://schemas.microsoft.com/office/drawing/2010/main" val="0"/>
                </a:ext>
              </a:extLst>
            </a:blip>
            <a:srcRect l="27061" t="33738" r="26267" b="33233"/>
            <a:stretch/>
          </p:blipFill>
          <p:spPr>
            <a:xfrm>
              <a:off x="14020800" y="-58829"/>
              <a:ext cx="3200400" cy="2264862"/>
            </a:xfrm>
            <a:prstGeom prst="rect">
              <a:avLst/>
            </a:prstGeom>
          </p:spPr>
        </p:pic>
      </p:grpSp>
      <p:pic>
        <p:nvPicPr>
          <p:cNvPr id="28" name="Picture 27" descr="A hand holding two hearts&#10;&#10;Description automatically generated">
            <a:extLst>
              <a:ext uri="{FF2B5EF4-FFF2-40B4-BE49-F238E27FC236}">
                <a16:creationId xmlns:a16="http://schemas.microsoft.com/office/drawing/2014/main" id="{3128E478-962C-AC6A-8C55-443BC667AFD6}"/>
              </a:ext>
            </a:extLst>
          </p:cNvPr>
          <p:cNvPicPr>
            <a:picLocks noChangeAspect="1"/>
          </p:cNvPicPr>
          <p:nvPr/>
        </p:nvPicPr>
        <p:blipFill rotWithShape="1">
          <a:blip r:embed="rId8">
            <a:extLst>
              <a:ext uri="{28A0092B-C50C-407E-A947-70E740481C1C}">
                <a14:useLocalDpi xmlns:a14="http://schemas.microsoft.com/office/drawing/2010/main" val="0"/>
              </a:ext>
            </a:extLst>
          </a:blip>
          <a:srcRect l="29152" t="38393" r="27138" b="41813"/>
          <a:stretch/>
        </p:blipFill>
        <p:spPr>
          <a:xfrm>
            <a:off x="14626840" y="4799780"/>
            <a:ext cx="3359920" cy="1521479"/>
          </a:xfrm>
          <a:prstGeom prst="rect">
            <a:avLst/>
          </a:prstGeom>
        </p:spPr>
      </p:pic>
    </p:spTree>
    <p:extLst>
      <p:ext uri="{BB962C8B-B14F-4D97-AF65-F5344CB8AC3E}">
        <p14:creationId xmlns:p14="http://schemas.microsoft.com/office/powerpoint/2010/main" val="129256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13EF10-B1B5-180E-08F6-E40FE79D479F}"/>
              </a:ext>
            </a:extLst>
          </p:cNvPr>
          <p:cNvSpPr/>
          <p:nvPr/>
        </p:nvSpPr>
        <p:spPr>
          <a:xfrm>
            <a:off x="1" y="0"/>
            <a:ext cx="18288000" cy="2249336"/>
          </a:xfrm>
          <a:prstGeom prst="rect">
            <a:avLst/>
          </a:prstGeom>
          <a:solidFill>
            <a:srgbClr val="66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3"/>
          <p:cNvSpPr txBox="1"/>
          <p:nvPr/>
        </p:nvSpPr>
        <p:spPr>
          <a:xfrm>
            <a:off x="777238" y="365552"/>
            <a:ext cx="14459990" cy="1600724"/>
          </a:xfrm>
          <a:prstGeom prst="rect">
            <a:avLst/>
          </a:prstGeom>
        </p:spPr>
        <p:txBody>
          <a:bodyPr lIns="0" tIns="0" rIns="0" bIns="0" rtlCol="0" anchor="ctr"/>
          <a:lstStyle/>
          <a:p>
            <a:pPr algn="l">
              <a:lnSpc>
                <a:spcPts val="4536"/>
              </a:lnSpc>
            </a:pPr>
            <a:r>
              <a:rPr lang="lv-LV" sz="4000" b="1" dirty="0">
                <a:solidFill>
                  <a:schemeClr val="bg1"/>
                </a:solidFill>
                <a:latin typeface="Verdana Bold"/>
                <a:ea typeface="Verdana Bold"/>
                <a:cs typeface="Verdana Bold"/>
                <a:sym typeface="Verdana Bold"/>
              </a:rPr>
              <a:t>DIASPORAS SKOLOTĀJU</a:t>
            </a:r>
          </a:p>
          <a:p>
            <a:pPr algn="l">
              <a:lnSpc>
                <a:spcPts val="4536"/>
              </a:lnSpc>
            </a:pPr>
            <a:r>
              <a:rPr lang="lv-LV" sz="4000" b="1" dirty="0">
                <a:solidFill>
                  <a:schemeClr val="bg1"/>
                </a:solidFill>
                <a:latin typeface="Verdana Bold"/>
                <a:ea typeface="Verdana Bold"/>
                <a:cs typeface="Verdana Bold"/>
                <a:sym typeface="Verdana Bold"/>
              </a:rPr>
              <a:t>PROFESIONĀLĀ PILNVEIDE</a:t>
            </a:r>
          </a:p>
        </p:txBody>
      </p:sp>
      <p:sp>
        <p:nvSpPr>
          <p:cNvPr id="16" name="TextBox 16"/>
          <p:cNvSpPr txBox="1"/>
          <p:nvPr/>
        </p:nvSpPr>
        <p:spPr>
          <a:xfrm>
            <a:off x="777238" y="9654095"/>
            <a:ext cx="14081762" cy="538806"/>
          </a:xfrm>
          <a:prstGeom prst="rect">
            <a:avLst/>
          </a:prstGeom>
        </p:spPr>
        <p:txBody>
          <a:bodyPr lIns="0" tIns="0" rIns="0" bIns="0" rtlCol="0" anchor="ctr"/>
          <a:lstStyle/>
          <a:p>
            <a:pPr algn="l"/>
            <a:r>
              <a:rPr lang="lv-LV" sz="2100" i="1" dirty="0">
                <a:solidFill>
                  <a:srgbClr val="663399"/>
                </a:solidFill>
                <a:latin typeface="Verdana"/>
                <a:ea typeface="Verdana"/>
                <a:cs typeface="Verdana"/>
                <a:sym typeface="Verdana"/>
              </a:rPr>
              <a:t>Īstenotājs: Latviešu valodas aģentūra un Izglītības un zinātnes ministrija.</a:t>
            </a:r>
          </a:p>
        </p:txBody>
      </p:sp>
      <p:sp>
        <p:nvSpPr>
          <p:cNvPr id="2" name="Rectangle: Rounded Corners 1">
            <a:extLst>
              <a:ext uri="{FF2B5EF4-FFF2-40B4-BE49-F238E27FC236}">
                <a16:creationId xmlns:a16="http://schemas.microsoft.com/office/drawing/2014/main" id="{E800B219-3032-5B75-5B91-972FC33B124E}"/>
              </a:ext>
            </a:extLst>
          </p:cNvPr>
          <p:cNvSpPr/>
          <p:nvPr/>
        </p:nvSpPr>
        <p:spPr>
          <a:xfrm>
            <a:off x="777239" y="2701241"/>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01</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cxnSp>
        <p:nvCxnSpPr>
          <p:cNvPr id="12" name="Straight Connector 11">
            <a:extLst>
              <a:ext uri="{FF2B5EF4-FFF2-40B4-BE49-F238E27FC236}">
                <a16:creationId xmlns:a16="http://schemas.microsoft.com/office/drawing/2014/main" id="{3A7D597B-F3ED-BC26-7046-F6035661C974}"/>
              </a:ext>
            </a:extLst>
          </p:cNvPr>
          <p:cNvCxnSpPr>
            <a:cxnSpLocks/>
          </p:cNvCxnSpPr>
          <p:nvPr/>
        </p:nvCxnSpPr>
        <p:spPr>
          <a:xfrm flipH="1">
            <a:off x="777238" y="4060788"/>
            <a:ext cx="16139161"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AE20E266-A041-5A73-C84D-B0F8292535CC}"/>
              </a:ext>
            </a:extLst>
          </p:cNvPr>
          <p:cNvSpPr txBox="1"/>
          <p:nvPr/>
        </p:nvSpPr>
        <p:spPr>
          <a:xfrm>
            <a:off x="8031252" y="2937420"/>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50 000 EUR</a:t>
            </a:r>
          </a:p>
        </p:txBody>
      </p:sp>
      <p:sp>
        <p:nvSpPr>
          <p:cNvPr id="31" name="TextBox 30">
            <a:extLst>
              <a:ext uri="{FF2B5EF4-FFF2-40B4-BE49-F238E27FC236}">
                <a16:creationId xmlns:a16="http://schemas.microsoft.com/office/drawing/2014/main" id="{BBD0555F-B62F-C51E-0ABA-ACF0A6CECFFD}"/>
              </a:ext>
            </a:extLst>
          </p:cNvPr>
          <p:cNvSpPr txBox="1"/>
          <p:nvPr/>
        </p:nvSpPr>
        <p:spPr>
          <a:xfrm>
            <a:off x="2073642" y="2552700"/>
            <a:ext cx="5131975" cy="1246495"/>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Organizēta diasporas izglītotāju vasaras skola Latvijā (3 dienas)</a:t>
            </a:r>
            <a:endParaRPr lang="lv-LV" sz="2500" dirty="0">
              <a:solidFill>
                <a:srgbClr val="663399"/>
              </a:solidFill>
            </a:endParaRPr>
          </a:p>
        </p:txBody>
      </p:sp>
      <p:sp>
        <p:nvSpPr>
          <p:cNvPr id="34" name="TextBox 33">
            <a:extLst>
              <a:ext uri="{FF2B5EF4-FFF2-40B4-BE49-F238E27FC236}">
                <a16:creationId xmlns:a16="http://schemas.microsoft.com/office/drawing/2014/main" id="{07A355C9-D52B-1873-4173-CB4E84C43A32}"/>
              </a:ext>
            </a:extLst>
          </p:cNvPr>
          <p:cNvSpPr txBox="1"/>
          <p:nvPr/>
        </p:nvSpPr>
        <p:spPr>
          <a:xfrm>
            <a:off x="12067821" y="2891879"/>
            <a:ext cx="5068805" cy="707886"/>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Izglītoti 49 diasporas skolotāji un skolu vadītāji no 32 latviešu skolām</a:t>
            </a:r>
          </a:p>
        </p:txBody>
      </p:sp>
      <p:cxnSp>
        <p:nvCxnSpPr>
          <p:cNvPr id="35" name="Straight Connector 34">
            <a:extLst>
              <a:ext uri="{FF2B5EF4-FFF2-40B4-BE49-F238E27FC236}">
                <a16:creationId xmlns:a16="http://schemas.microsoft.com/office/drawing/2014/main" id="{4C005826-3EB8-6200-59B7-418EE9BDE2AD}"/>
              </a:ext>
            </a:extLst>
          </p:cNvPr>
          <p:cNvCxnSpPr>
            <a:cxnSpLocks/>
          </p:cNvCxnSpPr>
          <p:nvPr/>
        </p:nvCxnSpPr>
        <p:spPr>
          <a:xfrm flipH="1" flipV="1">
            <a:off x="7552599" y="2747032"/>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4215076-77EE-7E41-D6F6-1F14DD1DB08B}"/>
              </a:ext>
            </a:extLst>
          </p:cNvPr>
          <p:cNvCxnSpPr>
            <a:cxnSpLocks/>
          </p:cNvCxnSpPr>
          <p:nvPr/>
        </p:nvCxnSpPr>
        <p:spPr>
          <a:xfrm flipH="1" flipV="1">
            <a:off x="11574234" y="2747032"/>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FB197B4B-CEB4-6FDC-8EF8-C3B1FDEB236B}"/>
              </a:ext>
            </a:extLst>
          </p:cNvPr>
          <p:cNvSpPr/>
          <p:nvPr/>
        </p:nvSpPr>
        <p:spPr>
          <a:xfrm>
            <a:off x="777239" y="4467317"/>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02</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00E716C8-6F05-9EF0-7194-F21F8C54CA79}"/>
              </a:ext>
            </a:extLst>
          </p:cNvPr>
          <p:cNvSpPr txBox="1"/>
          <p:nvPr/>
        </p:nvSpPr>
        <p:spPr>
          <a:xfrm>
            <a:off x="8031252" y="4703496"/>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36 000 EUR</a:t>
            </a:r>
          </a:p>
        </p:txBody>
      </p:sp>
      <p:sp>
        <p:nvSpPr>
          <p:cNvPr id="40" name="TextBox 39">
            <a:extLst>
              <a:ext uri="{FF2B5EF4-FFF2-40B4-BE49-F238E27FC236}">
                <a16:creationId xmlns:a16="http://schemas.microsoft.com/office/drawing/2014/main" id="{2B11399B-B1D2-1BA7-B318-52E0C7569FCC}"/>
              </a:ext>
            </a:extLst>
          </p:cNvPr>
          <p:cNvSpPr txBox="1"/>
          <p:nvPr/>
        </p:nvSpPr>
        <p:spPr>
          <a:xfrm>
            <a:off x="2070592" y="4126415"/>
            <a:ext cx="5131975" cy="1631216"/>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Organizēti metodikas kursi, semināri un meistarklases diasporas mītnes zemēs un tiešsaistē</a:t>
            </a:r>
          </a:p>
        </p:txBody>
      </p:sp>
      <p:sp>
        <p:nvSpPr>
          <p:cNvPr id="41" name="TextBox 40">
            <a:extLst>
              <a:ext uri="{FF2B5EF4-FFF2-40B4-BE49-F238E27FC236}">
                <a16:creationId xmlns:a16="http://schemas.microsoft.com/office/drawing/2014/main" id="{1E3F5DDC-1BCB-75D7-D387-6C489752BE2A}"/>
              </a:ext>
            </a:extLst>
          </p:cNvPr>
          <p:cNvSpPr txBox="1"/>
          <p:nvPr/>
        </p:nvSpPr>
        <p:spPr>
          <a:xfrm>
            <a:off x="12052885" y="4417828"/>
            <a:ext cx="5131976" cy="1015663"/>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Izglītoti vairāk nekā 250 diasporas skolotāji, pasākumi vēl notiek, tādēļ precīzs skaits būs zināms gada beigās</a:t>
            </a:r>
          </a:p>
        </p:txBody>
      </p:sp>
      <p:cxnSp>
        <p:nvCxnSpPr>
          <p:cNvPr id="42" name="Straight Connector 41">
            <a:extLst>
              <a:ext uri="{FF2B5EF4-FFF2-40B4-BE49-F238E27FC236}">
                <a16:creationId xmlns:a16="http://schemas.microsoft.com/office/drawing/2014/main" id="{F99BFBA8-3BA6-2877-EC1B-FF59492EB5E6}"/>
              </a:ext>
            </a:extLst>
          </p:cNvPr>
          <p:cNvCxnSpPr>
            <a:cxnSpLocks/>
          </p:cNvCxnSpPr>
          <p:nvPr/>
        </p:nvCxnSpPr>
        <p:spPr>
          <a:xfrm flipH="1" flipV="1">
            <a:off x="7552598" y="4430360"/>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BC2AED7-AC20-9013-8E96-C4441821ED6C}"/>
              </a:ext>
            </a:extLst>
          </p:cNvPr>
          <p:cNvCxnSpPr>
            <a:cxnSpLocks/>
          </p:cNvCxnSpPr>
          <p:nvPr/>
        </p:nvCxnSpPr>
        <p:spPr>
          <a:xfrm flipH="1" flipV="1">
            <a:off x="11574233" y="4430360"/>
            <a:ext cx="1" cy="99060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E17F6A5-2200-C3DC-EC55-4E80CC42043D}"/>
              </a:ext>
            </a:extLst>
          </p:cNvPr>
          <p:cNvCxnSpPr>
            <a:cxnSpLocks/>
          </p:cNvCxnSpPr>
          <p:nvPr/>
        </p:nvCxnSpPr>
        <p:spPr>
          <a:xfrm flipH="1">
            <a:off x="777238" y="5810185"/>
            <a:ext cx="16139161"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45" name="Rectangle: Rounded Corners 44">
            <a:extLst>
              <a:ext uri="{FF2B5EF4-FFF2-40B4-BE49-F238E27FC236}">
                <a16:creationId xmlns:a16="http://schemas.microsoft.com/office/drawing/2014/main" id="{621E71D2-F7E3-410D-F327-735BC75AA0B5}"/>
              </a:ext>
            </a:extLst>
          </p:cNvPr>
          <p:cNvSpPr/>
          <p:nvPr/>
        </p:nvSpPr>
        <p:spPr>
          <a:xfrm>
            <a:off x="777239" y="6216714"/>
            <a:ext cx="949419" cy="949419"/>
          </a:xfrm>
          <a:prstGeom prst="roundRect">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00" b="1" dirty="0">
                <a:ln>
                  <a:solidFill>
                    <a:srgbClr val="7030A0"/>
                  </a:solidFill>
                </a:ln>
                <a:solidFill>
                  <a:schemeClr val="bg1"/>
                </a:solidFill>
                <a:latin typeface="Verdana" panose="020B0604030504040204" pitchFamily="34" charset="0"/>
                <a:ea typeface="Verdana" panose="020B0604030504040204" pitchFamily="34" charset="0"/>
              </a:rPr>
              <a:t>03</a:t>
            </a:r>
            <a:endParaRPr lang="en-GB" sz="3000" b="1" dirty="0">
              <a:ln>
                <a:solidFill>
                  <a:srgbClr val="7030A0"/>
                </a:solidFill>
              </a:ln>
              <a:solidFill>
                <a:schemeClr val="bg1"/>
              </a:solidFill>
              <a:latin typeface="Verdana" panose="020B0604030504040204" pitchFamily="34" charset="0"/>
              <a:ea typeface="Verdana" panose="020B0604030504040204" pitchFamily="34" charset="0"/>
            </a:endParaRPr>
          </a:p>
        </p:txBody>
      </p:sp>
      <p:sp>
        <p:nvSpPr>
          <p:cNvPr id="46" name="TextBox 45">
            <a:extLst>
              <a:ext uri="{FF2B5EF4-FFF2-40B4-BE49-F238E27FC236}">
                <a16:creationId xmlns:a16="http://schemas.microsoft.com/office/drawing/2014/main" id="{2E4C8924-58EA-CAE1-A2E2-F8777984C0EB}"/>
              </a:ext>
            </a:extLst>
          </p:cNvPr>
          <p:cNvSpPr txBox="1"/>
          <p:nvPr/>
        </p:nvSpPr>
        <p:spPr>
          <a:xfrm>
            <a:off x="8031252" y="6452893"/>
            <a:ext cx="3064330" cy="477054"/>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23 232 EUR</a:t>
            </a:r>
          </a:p>
        </p:txBody>
      </p:sp>
      <p:sp>
        <p:nvSpPr>
          <p:cNvPr id="47" name="TextBox 46">
            <a:extLst>
              <a:ext uri="{FF2B5EF4-FFF2-40B4-BE49-F238E27FC236}">
                <a16:creationId xmlns:a16="http://schemas.microsoft.com/office/drawing/2014/main" id="{D78411C1-F502-C1C0-CB07-9A1881599661}"/>
              </a:ext>
            </a:extLst>
          </p:cNvPr>
          <p:cNvSpPr txBox="1"/>
          <p:nvPr/>
        </p:nvSpPr>
        <p:spPr>
          <a:xfrm>
            <a:off x="2070592" y="6099364"/>
            <a:ext cx="5131975" cy="2015936"/>
          </a:xfrm>
          <a:prstGeom prst="rect">
            <a:avLst/>
          </a:prstGeom>
          <a:noFill/>
        </p:spPr>
        <p:txBody>
          <a:bodyPr wrap="square" rtlCol="0">
            <a:spAutoFit/>
          </a:bodyPr>
          <a:lstStyle/>
          <a:p>
            <a:r>
              <a:rPr lang="lv-LV" sz="2500" dirty="0">
                <a:solidFill>
                  <a:srgbClr val="663399"/>
                </a:solidFill>
                <a:latin typeface="Verdana Bold" panose="020B0804030504040204" pitchFamily="34" charset="0"/>
                <a:ea typeface="Verdana Bold" panose="020B0804030504040204" pitchFamily="34" charset="0"/>
              </a:rPr>
              <a:t>Finansēta diasporas skolotāju tālmācības studiju programma „Latviešu valodas kā svešvalodas skolotājs”</a:t>
            </a:r>
          </a:p>
        </p:txBody>
      </p:sp>
      <p:sp>
        <p:nvSpPr>
          <p:cNvPr id="48" name="TextBox 47">
            <a:extLst>
              <a:ext uri="{FF2B5EF4-FFF2-40B4-BE49-F238E27FC236}">
                <a16:creationId xmlns:a16="http://schemas.microsoft.com/office/drawing/2014/main" id="{C199CE79-7DE8-8165-7955-4AC378E673C9}"/>
              </a:ext>
            </a:extLst>
          </p:cNvPr>
          <p:cNvSpPr txBox="1"/>
          <p:nvPr/>
        </p:nvSpPr>
        <p:spPr>
          <a:xfrm>
            <a:off x="12052884" y="6189588"/>
            <a:ext cx="5068803" cy="3785652"/>
          </a:xfrm>
          <a:prstGeom prst="rect">
            <a:avLst/>
          </a:prstGeom>
          <a:noFill/>
        </p:spPr>
        <p:txBody>
          <a:bodyPr wrap="square" rtlCol="0">
            <a:spAutoFit/>
          </a:bodyPr>
          <a:lstStyle/>
          <a:p>
            <a:r>
              <a:rPr lang="lv-LV" sz="2000" dirty="0">
                <a:solidFill>
                  <a:srgbClr val="663399"/>
                </a:solidFill>
                <a:latin typeface="Verdana Pro Light" panose="020B0304030504040204" pitchFamily="34" charset="0"/>
                <a:ea typeface="Verdana Bold" panose="020B0804030504040204" pitchFamily="34" charset="0"/>
              </a:rPr>
              <a:t>Studiju programma īstenota 2021–2025, to absolvējuši 89 dalībnieki (no kuriem 75 personas ir apguvušas pilna cikla programmu) no 25 valstīm (Apvienotie Arābu Emirāti, ASV, Austrālija, Austrija, Beļģija, Čehija, Dānija, Francija, Grieķija, Gruzija, Igaunija, Itālija, Īrija, Lielbritānijas un Ziemeļīrijas Apvienotā Karaliste, Krievija, Luksemburga, Nīderlande, Norvēģija, Polija, Somija, Spānija, Šveice, Turcija, Vācija, Zviedrija u.c.)</a:t>
            </a:r>
          </a:p>
        </p:txBody>
      </p:sp>
      <p:cxnSp>
        <p:nvCxnSpPr>
          <p:cNvPr id="49" name="Straight Connector 48">
            <a:extLst>
              <a:ext uri="{FF2B5EF4-FFF2-40B4-BE49-F238E27FC236}">
                <a16:creationId xmlns:a16="http://schemas.microsoft.com/office/drawing/2014/main" id="{07B7FB4D-6644-11D5-63ED-5CAB2E4417DC}"/>
              </a:ext>
            </a:extLst>
          </p:cNvPr>
          <p:cNvCxnSpPr>
            <a:cxnSpLocks/>
          </p:cNvCxnSpPr>
          <p:nvPr/>
        </p:nvCxnSpPr>
        <p:spPr>
          <a:xfrm flipH="1" flipV="1">
            <a:off x="7552598" y="6179757"/>
            <a:ext cx="14937" cy="108143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A03B23B-6715-F558-DF4E-BE65AC5C2B00}"/>
              </a:ext>
            </a:extLst>
          </p:cNvPr>
          <p:cNvCxnSpPr>
            <a:cxnSpLocks/>
          </p:cNvCxnSpPr>
          <p:nvPr/>
        </p:nvCxnSpPr>
        <p:spPr>
          <a:xfrm flipH="1" flipV="1">
            <a:off x="11574233" y="6179757"/>
            <a:ext cx="14937" cy="1134911"/>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pic>
        <p:nvPicPr>
          <p:cNvPr id="5" name="Picture 4" descr="A pen drawing on a black background&#10;&#10;Description automatically generated">
            <a:extLst>
              <a:ext uri="{FF2B5EF4-FFF2-40B4-BE49-F238E27FC236}">
                <a16:creationId xmlns:a16="http://schemas.microsoft.com/office/drawing/2014/main" id="{400ABF02-04AC-4D92-BCC1-950D5396850F}"/>
              </a:ext>
            </a:extLst>
          </p:cNvPr>
          <p:cNvPicPr>
            <a:picLocks noChangeAspect="1"/>
          </p:cNvPicPr>
          <p:nvPr/>
        </p:nvPicPr>
        <p:blipFill rotWithShape="1">
          <a:blip r:embed="rId3">
            <a:extLst>
              <a:ext uri="{28A0092B-C50C-407E-A947-70E740481C1C}">
                <a14:useLocalDpi xmlns:a14="http://schemas.microsoft.com/office/drawing/2010/main" val="0"/>
              </a:ext>
            </a:extLst>
          </a:blip>
          <a:srcRect l="24055" t="34980" r="25448" b="34064"/>
          <a:stretch/>
        </p:blipFill>
        <p:spPr>
          <a:xfrm>
            <a:off x="13657840" y="55570"/>
            <a:ext cx="3546071" cy="2173826"/>
          </a:xfrm>
          <a:prstGeom prst="rect">
            <a:avLst/>
          </a:prstGeom>
        </p:spPr>
      </p:pic>
    </p:spTree>
    <p:extLst>
      <p:ext uri="{BB962C8B-B14F-4D97-AF65-F5344CB8AC3E}">
        <p14:creationId xmlns:p14="http://schemas.microsoft.com/office/powerpoint/2010/main" val="195599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12749295" y="5015484"/>
            <a:ext cx="4896310" cy="753235"/>
          </a:xfrm>
          <a:custGeom>
            <a:avLst/>
            <a:gdLst/>
            <a:ahLst/>
            <a:cxnLst/>
            <a:rect l="l" t="t" r="r" b="b"/>
            <a:pathLst>
              <a:path w="19442703" h="2991014">
                <a:moveTo>
                  <a:pt x="0" y="0"/>
                </a:moveTo>
                <a:lnTo>
                  <a:pt x="19442703" y="0"/>
                </a:lnTo>
                <a:lnTo>
                  <a:pt x="19442703" y="2991014"/>
                </a:lnTo>
                <a:lnTo>
                  <a:pt x="0" y="2991014"/>
                </a:lnTo>
                <a:close/>
              </a:path>
            </a:pathLst>
          </a:custGeom>
          <a:solidFill>
            <a:srgbClr val="FFFFFF">
              <a:alpha val="0"/>
            </a:srgbClr>
          </a:solidFill>
        </p:spPr>
        <p:txBody>
          <a:bodyPr/>
          <a:lstStyle/>
          <a:p>
            <a:endParaRPr lang="en-GB"/>
          </a:p>
        </p:txBody>
      </p:sp>
      <p:grpSp>
        <p:nvGrpSpPr>
          <p:cNvPr id="22" name="Group 22"/>
          <p:cNvGrpSpPr>
            <a:grpSpLocks/>
          </p:cNvGrpSpPr>
          <p:nvPr/>
        </p:nvGrpSpPr>
        <p:grpSpPr>
          <a:xfrm>
            <a:off x="-5381" y="0"/>
            <a:ext cx="4501181" cy="10287000"/>
            <a:chOff x="-7175" y="0"/>
            <a:chExt cx="7461894" cy="13716000"/>
          </a:xfrm>
          <a:solidFill>
            <a:srgbClr val="663399"/>
          </a:solidFill>
        </p:grpSpPr>
        <p:sp>
          <p:nvSpPr>
            <p:cNvPr id="23" name="Freeform 23"/>
            <p:cNvSpPr>
              <a:spLocks/>
            </p:cNvSpPr>
            <p:nvPr/>
          </p:nvSpPr>
          <p:spPr>
            <a:xfrm>
              <a:off x="-7175" y="0"/>
              <a:ext cx="7461894" cy="13716000"/>
            </a:xfrm>
            <a:custGeom>
              <a:avLst/>
              <a:gdLst/>
              <a:ahLst/>
              <a:cxnLst/>
              <a:rect l="l" t="t" r="r" b="b"/>
              <a:pathLst>
                <a:path w="7461894" h="13716000">
                  <a:moveTo>
                    <a:pt x="0" y="0"/>
                  </a:moveTo>
                  <a:lnTo>
                    <a:pt x="7461894" y="0"/>
                  </a:lnTo>
                  <a:lnTo>
                    <a:pt x="7461894" y="13716000"/>
                  </a:lnTo>
                  <a:lnTo>
                    <a:pt x="0" y="13716000"/>
                  </a:lnTo>
                  <a:close/>
                </a:path>
              </a:pathLst>
            </a:custGeom>
            <a:grpFill/>
            <a:ln w="12700">
              <a:solidFill>
                <a:srgbClr val="663399"/>
              </a:solidFill>
            </a:ln>
          </p:spPr>
          <p:txBody>
            <a:bodyPr/>
            <a:lstStyle/>
            <a:p>
              <a:endParaRPr lang="en-GB"/>
            </a:p>
          </p:txBody>
        </p:sp>
      </p:grpSp>
      <p:sp>
        <p:nvSpPr>
          <p:cNvPr id="26" name="TextBox 26"/>
          <p:cNvSpPr txBox="1"/>
          <p:nvPr/>
        </p:nvSpPr>
        <p:spPr>
          <a:xfrm>
            <a:off x="431958" y="1037880"/>
            <a:ext cx="4955283" cy="5056568"/>
          </a:xfrm>
          <a:prstGeom prst="rect">
            <a:avLst/>
          </a:prstGeom>
        </p:spPr>
        <p:txBody>
          <a:bodyPr lIns="0" tIns="0" rIns="0" bIns="0" rtlCol="0" anchor="ctr"/>
          <a:lstStyle/>
          <a:p>
            <a:pPr algn="l">
              <a:lnSpc>
                <a:spcPts val="4536"/>
              </a:lnSpc>
            </a:pPr>
            <a:r>
              <a:rPr lang="lv-LV" sz="4200" b="1" dirty="0">
                <a:solidFill>
                  <a:srgbClr val="FFFFFF"/>
                </a:solidFill>
                <a:latin typeface="Verdana Bold"/>
                <a:ea typeface="Verdana Bold"/>
                <a:cs typeface="Verdana Bold"/>
                <a:sym typeface="Verdana Bold"/>
              </a:rPr>
              <a:t>VALSTS IZGLĪTĪBAS ATTĪSTĪBAS AĢENTŪRA</a:t>
            </a:r>
          </a:p>
          <a:p>
            <a:pPr algn="l">
              <a:lnSpc>
                <a:spcPts val="2100"/>
              </a:lnSpc>
            </a:pPr>
            <a:endParaRPr lang="lv-LV" sz="4200" b="1" dirty="0">
              <a:solidFill>
                <a:srgbClr val="FFFFFF"/>
              </a:solidFill>
              <a:latin typeface="Verdana Bold"/>
              <a:ea typeface="Verdana Bold"/>
              <a:cs typeface="Verdana Bold"/>
              <a:sym typeface="Verdana Bold"/>
            </a:endParaRPr>
          </a:p>
          <a:p>
            <a:pPr algn="l">
              <a:lnSpc>
                <a:spcPts val="4536"/>
              </a:lnSpc>
            </a:pPr>
            <a:r>
              <a:rPr lang="lv-LV" sz="4000" dirty="0">
                <a:solidFill>
                  <a:schemeClr val="bg1"/>
                </a:solidFill>
                <a:latin typeface="Verdana" panose="020B0604030504040204" pitchFamily="34" charset="0"/>
                <a:ea typeface="Verdana" panose="020B0604030504040204" pitchFamily="34" charset="0"/>
                <a:cs typeface="Verdana Bold"/>
                <a:sym typeface="Verdana Bold"/>
              </a:rPr>
              <a:t>Paveiktais un plānotais</a:t>
            </a:r>
          </a:p>
        </p:txBody>
      </p:sp>
      <p:sp>
        <p:nvSpPr>
          <p:cNvPr id="27" name="Freeform 27"/>
          <p:cNvSpPr/>
          <p:nvPr/>
        </p:nvSpPr>
        <p:spPr>
          <a:xfrm>
            <a:off x="108925" y="6715050"/>
            <a:ext cx="4386875" cy="3690340"/>
          </a:xfrm>
          <a:custGeom>
            <a:avLst/>
            <a:gdLst/>
            <a:ahLst/>
            <a:cxnLst/>
            <a:rect l="l" t="t" r="r" b="b"/>
            <a:pathLst>
              <a:path w="5487495" h="3690340">
                <a:moveTo>
                  <a:pt x="0" y="0"/>
                </a:moveTo>
                <a:lnTo>
                  <a:pt x="5487495" y="0"/>
                </a:lnTo>
                <a:lnTo>
                  <a:pt x="5487495" y="3690340"/>
                </a:lnTo>
                <a:lnTo>
                  <a:pt x="0" y="3690340"/>
                </a:lnTo>
                <a:lnTo>
                  <a:pt x="0" y="0"/>
                </a:lnTo>
                <a:close/>
              </a:path>
            </a:pathLst>
          </a:custGeom>
          <a:blipFill>
            <a:blip r:embed="rId3">
              <a:extLst>
                <a:ext uri="{96DAC541-7B7A-43D3-8B79-37D633B846F1}">
                  <asvg:svgBlip xmlns:asvg="http://schemas.microsoft.com/office/drawing/2016/SVG/main" r:embed="rId4"/>
                </a:ext>
              </a:extLst>
            </a:blip>
            <a:stretch>
              <a:fillRect r="-25089"/>
            </a:stretch>
          </a:blipFill>
        </p:spPr>
        <p:txBody>
          <a:bodyPr/>
          <a:lstStyle/>
          <a:p>
            <a:endParaRPr lang="en-GB" dirty="0"/>
          </a:p>
        </p:txBody>
      </p:sp>
      <p:graphicFrame>
        <p:nvGraphicFramePr>
          <p:cNvPr id="3" name="Chart 2">
            <a:extLst>
              <a:ext uri="{FF2B5EF4-FFF2-40B4-BE49-F238E27FC236}">
                <a16:creationId xmlns:a16="http://schemas.microsoft.com/office/drawing/2014/main" id="{9CDC8FA9-2C68-CB6A-728C-2893D46D7F7E}"/>
              </a:ext>
            </a:extLst>
          </p:cNvPr>
          <p:cNvGraphicFramePr>
            <a:graphicFrameLocks/>
          </p:cNvGraphicFramePr>
          <p:nvPr>
            <p:extLst>
              <p:ext uri="{D42A27DB-BD31-4B8C-83A1-F6EECF244321}">
                <p14:modId xmlns:p14="http://schemas.microsoft.com/office/powerpoint/2010/main" val="1907209123"/>
              </p:ext>
            </p:extLst>
          </p:nvPr>
        </p:nvGraphicFramePr>
        <p:xfrm>
          <a:off x="5824580" y="1765793"/>
          <a:ext cx="12185298" cy="6095999"/>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AF6CBD23-0ACF-59B1-D270-307B5EB7E2D9}"/>
              </a:ext>
            </a:extLst>
          </p:cNvPr>
          <p:cNvSpPr txBox="1"/>
          <p:nvPr/>
        </p:nvSpPr>
        <p:spPr>
          <a:xfrm>
            <a:off x="5824580" y="8663017"/>
            <a:ext cx="12185298" cy="1246495"/>
          </a:xfrm>
          <a:prstGeom prst="rect">
            <a:avLst/>
          </a:prstGeom>
          <a:noFill/>
        </p:spPr>
        <p:txBody>
          <a:bodyPr wrap="square" rtlCol="0">
            <a:spAutoFit/>
          </a:bodyPr>
          <a:lstStyle/>
          <a:p>
            <a:pPr algn="ctr"/>
            <a:r>
              <a:rPr lang="lv-LV" sz="2500" b="1" dirty="0">
                <a:solidFill>
                  <a:srgbClr val="663399"/>
                </a:solidFill>
                <a:latin typeface="Verdana" panose="020B0604030504040204" pitchFamily="34" charset="0"/>
                <a:ea typeface="Verdana" panose="020B0604030504040204" pitchFamily="34" charset="0"/>
              </a:rPr>
              <a:t>2026. gadā </a:t>
            </a:r>
            <a:r>
              <a:rPr lang="lv-LV" sz="2500" dirty="0">
                <a:solidFill>
                  <a:srgbClr val="663399"/>
                </a:solidFill>
                <a:latin typeface="Verdana" panose="020B0604030504040204" pitchFamily="34" charset="0"/>
                <a:ea typeface="Verdana" panose="020B0604030504040204" pitchFamily="34" charset="0"/>
              </a:rPr>
              <a:t>plānotas valsts valodas prasmes pārbaudes</a:t>
            </a:r>
          </a:p>
          <a:p>
            <a:pPr algn="ctr"/>
            <a:r>
              <a:rPr lang="lv-LV" sz="2500" dirty="0">
                <a:solidFill>
                  <a:srgbClr val="663399"/>
                </a:solidFill>
                <a:latin typeface="Verdana" panose="020B0604030504040204" pitchFamily="34" charset="0"/>
                <a:ea typeface="Verdana" panose="020B0604030504040204" pitchFamily="34" charset="0"/>
              </a:rPr>
              <a:t>Garezera vasaras vidusskolā, Stokholmas Latviešu skolā</a:t>
            </a:r>
          </a:p>
          <a:p>
            <a:pPr algn="ctr"/>
            <a:r>
              <a:rPr lang="lv-LV" sz="2500" dirty="0">
                <a:solidFill>
                  <a:srgbClr val="663399"/>
                </a:solidFill>
                <a:latin typeface="Verdana" panose="020B0604030504040204" pitchFamily="34" charset="0"/>
                <a:ea typeface="Verdana" panose="020B0604030504040204" pitchFamily="34" charset="0"/>
              </a:rPr>
              <a:t>un ĪLNP Valodas nometnē</a:t>
            </a:r>
          </a:p>
        </p:txBody>
      </p:sp>
      <p:cxnSp>
        <p:nvCxnSpPr>
          <p:cNvPr id="11" name="Straight Connector 10">
            <a:extLst>
              <a:ext uri="{FF2B5EF4-FFF2-40B4-BE49-F238E27FC236}">
                <a16:creationId xmlns:a16="http://schemas.microsoft.com/office/drawing/2014/main" id="{241D37F6-1A4B-0824-8170-3AB231508C4D}"/>
              </a:ext>
            </a:extLst>
          </p:cNvPr>
          <p:cNvCxnSpPr>
            <a:cxnSpLocks/>
          </p:cNvCxnSpPr>
          <p:nvPr/>
        </p:nvCxnSpPr>
        <p:spPr>
          <a:xfrm flipH="1">
            <a:off x="4343400" y="8191500"/>
            <a:ext cx="13944600" cy="0"/>
          </a:xfrm>
          <a:prstGeom prst="line">
            <a:avLst/>
          </a:prstGeom>
          <a:ln>
            <a:solidFill>
              <a:srgbClr val="663399"/>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0C6A9E2-DD59-082C-C9C7-7EE48CFA471C}"/>
              </a:ext>
            </a:extLst>
          </p:cNvPr>
          <p:cNvSpPr txBox="1"/>
          <p:nvPr/>
        </p:nvSpPr>
        <p:spPr>
          <a:xfrm>
            <a:off x="5842509" y="558922"/>
            <a:ext cx="12185298" cy="877163"/>
          </a:xfrm>
          <a:prstGeom prst="rect">
            <a:avLst/>
          </a:prstGeom>
          <a:noFill/>
        </p:spPr>
        <p:txBody>
          <a:bodyPr wrap="square">
            <a:spAutoFit/>
          </a:bodyPr>
          <a:lstStyle/>
          <a:p>
            <a:pPr algn="ctr" rtl="0">
              <a:defRPr sz="2000" b="0" i="0" u="none" strike="noStrike" kern="1200" spc="0" baseline="0">
                <a:solidFill>
                  <a:srgbClr val="663399"/>
                </a:solidFill>
                <a:latin typeface="+mn-lt"/>
                <a:ea typeface="+mn-ea"/>
                <a:cs typeface="+mn-cs"/>
              </a:defRPr>
            </a:pPr>
            <a:r>
              <a:rPr lang="lv-LV" sz="2700" b="1" dirty="0">
                <a:solidFill>
                  <a:srgbClr val="663399"/>
                </a:solidFill>
                <a:latin typeface="Verdana" panose="020B0604030504040204" pitchFamily="34" charset="0"/>
                <a:ea typeface="Verdana" panose="020B0604030504040204" pitchFamily="34" charset="0"/>
              </a:rPr>
              <a:t>Valsts valodas prasmes pārbaudes kārtotāju</a:t>
            </a:r>
            <a:r>
              <a:rPr lang="lv-LV" sz="2700" b="1" baseline="0" dirty="0">
                <a:solidFill>
                  <a:srgbClr val="663399"/>
                </a:solidFill>
                <a:latin typeface="Verdana" panose="020B0604030504040204" pitchFamily="34" charset="0"/>
                <a:ea typeface="Verdana" panose="020B0604030504040204" pitchFamily="34" charset="0"/>
              </a:rPr>
              <a:t> skaits </a:t>
            </a:r>
            <a:r>
              <a:rPr lang="lv-LV" sz="2700" b="1" dirty="0">
                <a:solidFill>
                  <a:srgbClr val="663399"/>
                </a:solidFill>
                <a:latin typeface="Verdana" panose="020B0604030504040204" pitchFamily="34" charset="0"/>
                <a:ea typeface="Verdana" panose="020B0604030504040204" pitchFamily="34" charset="0"/>
              </a:rPr>
              <a:t>diasporā</a:t>
            </a:r>
          </a:p>
          <a:p>
            <a:pPr algn="ctr" rtl="0">
              <a:defRPr sz="2000" b="0" i="0" u="none" strike="noStrike" kern="1200" spc="0" baseline="0">
                <a:solidFill>
                  <a:srgbClr val="663399"/>
                </a:solidFill>
                <a:latin typeface="+mn-lt"/>
                <a:ea typeface="+mn-ea"/>
                <a:cs typeface="+mn-cs"/>
              </a:defRPr>
            </a:pPr>
            <a:r>
              <a:rPr lang="lv-LV" sz="2400" i="1" baseline="0" dirty="0">
                <a:solidFill>
                  <a:srgbClr val="663399"/>
                </a:solidFill>
                <a:latin typeface="Verdana Pro Light" panose="020B0304030504040204" pitchFamily="34" charset="0"/>
                <a:ea typeface="Verdana" panose="020B0604030504040204" pitchFamily="34" charset="0"/>
              </a:rPr>
              <a:t>Bāze: 66 cilvēki 2024. gadā; 60 cilvēki 2025. gadā</a:t>
            </a:r>
            <a:endParaRPr lang="lv-LV" sz="2400" i="1" dirty="0">
              <a:solidFill>
                <a:srgbClr val="663399"/>
              </a:solidFill>
              <a:latin typeface="Verdana Pro Light" panose="020B0304030504040204" pitchFamily="34" charset="0"/>
              <a:ea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CFC3DC-85FE-396F-D6AA-5A81A3F5D53E}"/>
              </a:ext>
            </a:extLst>
          </p:cNvPr>
          <p:cNvGrpSpPr/>
          <p:nvPr/>
        </p:nvGrpSpPr>
        <p:grpSpPr>
          <a:xfrm>
            <a:off x="5562600" y="643200"/>
            <a:ext cx="11607642" cy="9000600"/>
            <a:chOff x="6248400" y="876300"/>
            <a:chExt cx="11607642" cy="9000600"/>
          </a:xfrm>
        </p:grpSpPr>
        <p:sp>
          <p:nvSpPr>
            <p:cNvPr id="10" name="TextBox 9">
              <a:extLst>
                <a:ext uri="{FF2B5EF4-FFF2-40B4-BE49-F238E27FC236}">
                  <a16:creationId xmlns:a16="http://schemas.microsoft.com/office/drawing/2014/main" id="{AF6CBD23-0ACF-59B1-D270-307B5EB7E2D9}"/>
                </a:ext>
              </a:extLst>
            </p:cNvPr>
            <p:cNvSpPr txBox="1"/>
            <p:nvPr/>
          </p:nvSpPr>
          <p:spPr>
            <a:xfrm>
              <a:off x="6248400" y="876300"/>
              <a:ext cx="5334000" cy="4353206"/>
            </a:xfrm>
            <a:prstGeom prst="roundRect">
              <a:avLst/>
            </a:prstGeom>
            <a:noFill/>
            <a:ln>
              <a:solidFill>
                <a:srgbClr val="663399"/>
              </a:solidFill>
            </a:ln>
          </p:spPr>
          <p:txBody>
            <a:bodyPr wrap="square" rtlCol="0" anchor="ctr">
              <a:noAutofit/>
            </a:bodyPr>
            <a:lstStyle/>
            <a:p>
              <a:pPr algn="ctr"/>
              <a:r>
                <a:rPr lang="lv-LV" sz="2500" b="1" dirty="0">
                  <a:solidFill>
                    <a:srgbClr val="663399"/>
                  </a:solidFill>
                  <a:latin typeface="Verdana" panose="020B0604030504040204" pitchFamily="34" charset="0"/>
                  <a:ea typeface="Verdana" panose="020B0604030504040204" pitchFamily="34" charset="0"/>
                </a:rPr>
                <a:t>Valsts valodas prasmes </a:t>
              </a:r>
            </a:p>
            <a:p>
              <a:pPr algn="ctr"/>
              <a:r>
                <a:rPr lang="lv-LV" sz="2500" b="1" dirty="0">
                  <a:solidFill>
                    <a:srgbClr val="663399"/>
                  </a:solidFill>
                  <a:latin typeface="Verdana" panose="020B0604030504040204" pitchFamily="34" charset="0"/>
                  <a:ea typeface="Verdana" panose="020B0604030504040204" pitchFamily="34" charset="0"/>
                </a:rPr>
                <a:t>pārbaudes materiāli</a:t>
              </a:r>
            </a:p>
            <a:p>
              <a:pPr algn="ctr"/>
              <a:r>
                <a:rPr lang="lv-LV" sz="2500" dirty="0">
                  <a:solidFill>
                    <a:srgbClr val="663399"/>
                  </a:solidFill>
                  <a:latin typeface="Verdana" panose="020B0604030504040204" pitchFamily="34" charset="0"/>
                  <a:ea typeface="Verdana" panose="020B0604030504040204" pitchFamily="34" charset="0"/>
                </a:rPr>
                <a:t>diasporas jauniešiem saturiski</a:t>
              </a:r>
            </a:p>
            <a:p>
              <a:pPr algn="ctr"/>
              <a:r>
                <a:rPr lang="lv-LV" sz="2500" dirty="0">
                  <a:solidFill>
                    <a:srgbClr val="663399"/>
                  </a:solidFill>
                  <a:latin typeface="Verdana" panose="020B0604030504040204" pitchFamily="34" charset="0"/>
                  <a:ea typeface="Verdana" panose="020B0604030504040204" pitchFamily="34" charset="0"/>
                </a:rPr>
                <a:t>piemēroti valsts valodas prasmes pārbaudes materiāli sešos valodas prasmes līmeņos </a:t>
              </a:r>
            </a:p>
            <a:p>
              <a:pPr algn="ctr"/>
              <a:r>
                <a:rPr lang="lv-LV" sz="2500" dirty="0">
                  <a:solidFill>
                    <a:srgbClr val="663399"/>
                  </a:solidFill>
                  <a:latin typeface="Verdana" panose="020B0604030504040204" pitchFamily="34" charset="0"/>
                  <a:ea typeface="Verdana" panose="020B0604030504040204" pitchFamily="34" charset="0"/>
                </a:rPr>
                <a:t>(katrā līmenī 2 komplekti </a:t>
              </a:r>
            </a:p>
            <a:p>
              <a:pPr algn="ctr"/>
              <a:r>
                <a:rPr lang="lv-LV" sz="2500" dirty="0">
                  <a:solidFill>
                    <a:srgbClr val="663399"/>
                  </a:solidFill>
                  <a:latin typeface="Verdana" panose="020B0604030504040204" pitchFamily="34" charset="0"/>
                  <a:ea typeface="Verdana" panose="020B0604030504040204" pitchFamily="34" charset="0"/>
                </a:rPr>
                <a:t>2024. gadā un 2025. gadā)</a:t>
              </a:r>
            </a:p>
          </p:txBody>
        </p:sp>
        <p:sp>
          <p:nvSpPr>
            <p:cNvPr id="2" name="TextBox 1">
              <a:extLst>
                <a:ext uri="{FF2B5EF4-FFF2-40B4-BE49-F238E27FC236}">
                  <a16:creationId xmlns:a16="http://schemas.microsoft.com/office/drawing/2014/main" id="{7FE5C2E6-2D5B-C94C-9BCE-24B73207D896}"/>
                </a:ext>
              </a:extLst>
            </p:cNvPr>
            <p:cNvSpPr txBox="1"/>
            <p:nvPr/>
          </p:nvSpPr>
          <p:spPr>
            <a:xfrm>
              <a:off x="12522042" y="876300"/>
              <a:ext cx="5334000" cy="4353206"/>
            </a:xfrm>
            <a:prstGeom prst="roundRect">
              <a:avLst/>
            </a:prstGeom>
            <a:noFill/>
            <a:ln>
              <a:solidFill>
                <a:srgbClr val="663399"/>
              </a:solidFill>
            </a:ln>
          </p:spPr>
          <p:txBody>
            <a:bodyPr wrap="square" rtlCol="0" anchor="ctr">
              <a:noAutofit/>
            </a:bodyPr>
            <a:lstStyle/>
            <a:p>
              <a:pPr algn="ctr"/>
              <a:r>
                <a:rPr lang="lv-LV" sz="2500" b="1" dirty="0">
                  <a:solidFill>
                    <a:srgbClr val="663399"/>
                  </a:solidFill>
                  <a:latin typeface="Verdana" panose="020B0604030504040204" pitchFamily="34" charset="0"/>
                  <a:ea typeface="Verdana" panose="020B0604030504040204" pitchFamily="34" charset="0"/>
                </a:rPr>
                <a:t>Plānotais 2026. gadā </a:t>
              </a:r>
              <a:r>
                <a:rPr lang="lv-LV" sz="2500" dirty="0">
                  <a:solidFill>
                    <a:srgbClr val="663399"/>
                  </a:solidFill>
                  <a:latin typeface="Verdana" panose="020B0604030504040204" pitchFamily="34" charset="0"/>
                  <a:ea typeface="Verdana" panose="020B0604030504040204" pitchFamily="34" charset="0"/>
                </a:rPr>
                <a:t>diasporai saturiski piemēroti valsts valodas prasmes pārbaudes materiāli</a:t>
              </a:r>
            </a:p>
            <a:p>
              <a:pPr algn="ctr"/>
              <a:r>
                <a:rPr lang="lv-LV" sz="2500" dirty="0">
                  <a:solidFill>
                    <a:srgbClr val="663399"/>
                  </a:solidFill>
                  <a:latin typeface="Verdana" panose="020B0604030504040204" pitchFamily="34" charset="0"/>
                  <a:ea typeface="Verdana" panose="020B0604030504040204" pitchFamily="34" charset="0"/>
                </a:rPr>
                <a:t>(2 komplekti katrā</a:t>
              </a:r>
            </a:p>
            <a:p>
              <a:pPr algn="ctr"/>
              <a:r>
                <a:rPr lang="lv-LV" sz="2500" dirty="0">
                  <a:solidFill>
                    <a:srgbClr val="663399"/>
                  </a:solidFill>
                  <a:latin typeface="Verdana" panose="020B0604030504040204" pitchFamily="34" charset="0"/>
                  <a:ea typeface="Verdana" panose="020B0604030504040204" pitchFamily="34" charset="0"/>
                </a:rPr>
                <a:t>valodas prasmes līmenī)</a:t>
              </a:r>
            </a:p>
          </p:txBody>
        </p:sp>
        <p:sp>
          <p:nvSpPr>
            <p:cNvPr id="12" name="Arrow: Right 11">
              <a:extLst>
                <a:ext uri="{FF2B5EF4-FFF2-40B4-BE49-F238E27FC236}">
                  <a16:creationId xmlns:a16="http://schemas.microsoft.com/office/drawing/2014/main" id="{A9C64A62-3753-9450-1642-C6F96750D2B8}"/>
                </a:ext>
              </a:extLst>
            </p:cNvPr>
            <p:cNvSpPr/>
            <p:nvPr/>
          </p:nvSpPr>
          <p:spPr>
            <a:xfrm>
              <a:off x="11656947" y="2710006"/>
              <a:ext cx="788894" cy="685794"/>
            </a:xfrm>
            <a:prstGeom prst="rightArrow">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D6D3D8D9-12BC-AABE-7C86-E979C86F5EE7}"/>
                </a:ext>
              </a:extLst>
            </p:cNvPr>
            <p:cNvSpPr txBox="1">
              <a:spLocks/>
            </p:cNvSpPr>
            <p:nvPr/>
          </p:nvSpPr>
          <p:spPr>
            <a:xfrm>
              <a:off x="6248400" y="5524500"/>
              <a:ext cx="5334000" cy="4352400"/>
            </a:xfrm>
            <a:prstGeom prst="roundRect">
              <a:avLst/>
            </a:prstGeom>
            <a:noFill/>
            <a:ln>
              <a:solidFill>
                <a:srgbClr val="663399"/>
              </a:solidFill>
            </a:ln>
          </p:spPr>
          <p:txBody>
            <a:bodyPr wrap="square" rtlCol="0" anchor="ctr">
              <a:noAutofit/>
            </a:bodyPr>
            <a:lstStyle/>
            <a:p>
              <a:pPr algn="ctr"/>
              <a:r>
                <a:rPr lang="lv-LV" sz="2500" b="1" dirty="0">
                  <a:solidFill>
                    <a:srgbClr val="663399"/>
                  </a:solidFill>
                  <a:latin typeface="Verdana" panose="020B0604030504040204" pitchFamily="34" charset="0"/>
                  <a:ea typeface="Verdana" panose="020B0604030504040204" pitchFamily="34" charset="0"/>
                </a:rPr>
                <a:t>Pašpārbaudes tiešsaistē izpildāmi uzdevumi dažādās valodas darbībās</a:t>
              </a:r>
            </a:p>
            <a:p>
              <a:pPr algn="ctr"/>
              <a:r>
                <a:rPr lang="lv-LV" sz="2500" dirty="0">
                  <a:solidFill>
                    <a:srgbClr val="663399"/>
                  </a:solidFill>
                  <a:latin typeface="Verdana" panose="020B0604030504040204" pitchFamily="34" charset="0"/>
                  <a:ea typeface="Verdana" panose="020B0604030504040204" pitchFamily="34" charset="0"/>
                </a:rPr>
                <a:t>2024. gadā uzdevumi skolēniem; 2025. gadā – jauniešiem un pieaugušajiem uzdevumi diagnosticējošo pārbaudījumu izveidei</a:t>
              </a:r>
            </a:p>
          </p:txBody>
        </p:sp>
        <p:sp>
          <p:nvSpPr>
            <p:cNvPr id="14" name="TextBox 13">
              <a:extLst>
                <a:ext uri="{FF2B5EF4-FFF2-40B4-BE49-F238E27FC236}">
                  <a16:creationId xmlns:a16="http://schemas.microsoft.com/office/drawing/2014/main" id="{B1ECFB8E-6720-504A-83AE-922A462174FC}"/>
                </a:ext>
              </a:extLst>
            </p:cNvPr>
            <p:cNvSpPr txBox="1"/>
            <p:nvPr/>
          </p:nvSpPr>
          <p:spPr>
            <a:xfrm>
              <a:off x="12522042" y="5524500"/>
              <a:ext cx="5334000" cy="4352400"/>
            </a:xfrm>
            <a:prstGeom prst="roundRect">
              <a:avLst/>
            </a:prstGeom>
            <a:noFill/>
            <a:ln>
              <a:solidFill>
                <a:srgbClr val="663399"/>
              </a:solidFill>
            </a:ln>
          </p:spPr>
          <p:txBody>
            <a:bodyPr wrap="square" rtlCol="0" anchor="ctr">
              <a:noAutofit/>
            </a:bodyPr>
            <a:lstStyle/>
            <a:p>
              <a:pPr algn="ctr"/>
              <a:r>
                <a:rPr lang="lv-LV" sz="2500" b="1" dirty="0">
                  <a:solidFill>
                    <a:srgbClr val="663399"/>
                  </a:solidFill>
                  <a:latin typeface="Verdana" panose="020B0604030504040204" pitchFamily="34" charset="0"/>
                  <a:ea typeface="Verdana" panose="020B0604030504040204" pitchFamily="34" charset="0"/>
                </a:rPr>
                <a:t>Plānotais 2026. gadā</a:t>
              </a:r>
            </a:p>
            <a:p>
              <a:pPr algn="ctr"/>
              <a:r>
                <a:rPr lang="lv-LV" sz="2500" dirty="0">
                  <a:solidFill>
                    <a:srgbClr val="663399"/>
                  </a:solidFill>
                  <a:latin typeface="Verdana" panose="020B0604030504040204" pitchFamily="34" charset="0"/>
                  <a:ea typeface="Verdana" panose="020B0604030504040204" pitchFamily="34" charset="0"/>
                </a:rPr>
                <a:t>ņemot vērā vienotas latviešu valodas apguves sistēmas izveidē nepieciešamos diagnosticējošos pārbaudījumus, tiks izstrādāti uzdevumi piecos valodas prasmes līmeņos (A1-C1) šādu pārbaudījumu izveidei</a:t>
              </a:r>
            </a:p>
          </p:txBody>
        </p:sp>
        <p:sp>
          <p:nvSpPr>
            <p:cNvPr id="15" name="Arrow: Right 14">
              <a:extLst>
                <a:ext uri="{FF2B5EF4-FFF2-40B4-BE49-F238E27FC236}">
                  <a16:creationId xmlns:a16="http://schemas.microsoft.com/office/drawing/2014/main" id="{8D5ACBD7-C94E-C9FF-4085-553612603188}"/>
                </a:ext>
              </a:extLst>
            </p:cNvPr>
            <p:cNvSpPr/>
            <p:nvPr/>
          </p:nvSpPr>
          <p:spPr>
            <a:xfrm>
              <a:off x="11656947" y="7357803"/>
              <a:ext cx="788894" cy="685794"/>
            </a:xfrm>
            <a:prstGeom prst="rightArrow">
              <a:avLst/>
            </a:prstGeom>
            <a:solidFill>
              <a:srgbClr val="663399"/>
            </a:solid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3" name="Group 22">
            <a:extLst>
              <a:ext uri="{FF2B5EF4-FFF2-40B4-BE49-F238E27FC236}">
                <a16:creationId xmlns:a16="http://schemas.microsoft.com/office/drawing/2014/main" id="{BDCE2C7C-593A-4193-81F0-5EC0BCD7B520}"/>
              </a:ext>
            </a:extLst>
          </p:cNvPr>
          <p:cNvGrpSpPr>
            <a:grpSpLocks/>
          </p:cNvGrpSpPr>
          <p:nvPr/>
        </p:nvGrpSpPr>
        <p:grpSpPr>
          <a:xfrm>
            <a:off x="-5381" y="0"/>
            <a:ext cx="4501181" cy="10287000"/>
            <a:chOff x="-7175" y="0"/>
            <a:chExt cx="7461894" cy="13716000"/>
          </a:xfrm>
          <a:solidFill>
            <a:srgbClr val="663399"/>
          </a:solidFill>
        </p:grpSpPr>
        <p:sp>
          <p:nvSpPr>
            <p:cNvPr id="4" name="Freeform 23">
              <a:extLst>
                <a:ext uri="{FF2B5EF4-FFF2-40B4-BE49-F238E27FC236}">
                  <a16:creationId xmlns:a16="http://schemas.microsoft.com/office/drawing/2014/main" id="{3A7EB7C8-5F32-EEE2-B86B-55996A3B7BEC}"/>
                </a:ext>
              </a:extLst>
            </p:cNvPr>
            <p:cNvSpPr>
              <a:spLocks/>
            </p:cNvSpPr>
            <p:nvPr/>
          </p:nvSpPr>
          <p:spPr>
            <a:xfrm>
              <a:off x="-7175" y="0"/>
              <a:ext cx="7461894" cy="13716000"/>
            </a:xfrm>
            <a:custGeom>
              <a:avLst/>
              <a:gdLst/>
              <a:ahLst/>
              <a:cxnLst/>
              <a:rect l="l" t="t" r="r" b="b"/>
              <a:pathLst>
                <a:path w="7461894" h="13716000">
                  <a:moveTo>
                    <a:pt x="0" y="0"/>
                  </a:moveTo>
                  <a:lnTo>
                    <a:pt x="7461894" y="0"/>
                  </a:lnTo>
                  <a:lnTo>
                    <a:pt x="7461894" y="13716000"/>
                  </a:lnTo>
                  <a:lnTo>
                    <a:pt x="0" y="13716000"/>
                  </a:lnTo>
                  <a:close/>
                </a:path>
              </a:pathLst>
            </a:custGeom>
            <a:grpFill/>
            <a:ln w="12700">
              <a:solidFill>
                <a:srgbClr val="663399"/>
              </a:solidFill>
            </a:ln>
          </p:spPr>
          <p:txBody>
            <a:bodyPr/>
            <a:lstStyle/>
            <a:p>
              <a:endParaRPr lang="en-GB"/>
            </a:p>
          </p:txBody>
        </p:sp>
      </p:grpSp>
      <p:sp>
        <p:nvSpPr>
          <p:cNvPr id="5" name="TextBox 26">
            <a:extLst>
              <a:ext uri="{FF2B5EF4-FFF2-40B4-BE49-F238E27FC236}">
                <a16:creationId xmlns:a16="http://schemas.microsoft.com/office/drawing/2014/main" id="{7232599E-B096-F9DD-1E75-4D3B69B373FB}"/>
              </a:ext>
            </a:extLst>
          </p:cNvPr>
          <p:cNvSpPr txBox="1"/>
          <p:nvPr/>
        </p:nvSpPr>
        <p:spPr>
          <a:xfrm>
            <a:off x="431958" y="1037880"/>
            <a:ext cx="4955283" cy="5056568"/>
          </a:xfrm>
          <a:prstGeom prst="rect">
            <a:avLst/>
          </a:prstGeom>
        </p:spPr>
        <p:txBody>
          <a:bodyPr lIns="0" tIns="0" rIns="0" bIns="0" rtlCol="0" anchor="ctr"/>
          <a:lstStyle/>
          <a:p>
            <a:pPr algn="l">
              <a:lnSpc>
                <a:spcPts val="4536"/>
              </a:lnSpc>
            </a:pPr>
            <a:r>
              <a:rPr lang="lv-LV" sz="4200" b="1" dirty="0">
                <a:solidFill>
                  <a:srgbClr val="FFFFFF"/>
                </a:solidFill>
                <a:latin typeface="Verdana Bold"/>
                <a:ea typeface="Verdana Bold"/>
                <a:cs typeface="Verdana Bold"/>
                <a:sym typeface="Verdana Bold"/>
              </a:rPr>
              <a:t>VALSTS IZGLĪTĪBAS ATTĪSTĪBAS AĢENTŪRA</a:t>
            </a:r>
          </a:p>
          <a:p>
            <a:pPr algn="l">
              <a:lnSpc>
                <a:spcPts val="2100"/>
              </a:lnSpc>
            </a:pPr>
            <a:endParaRPr lang="lv-LV" sz="4200" b="1" dirty="0">
              <a:solidFill>
                <a:srgbClr val="FFFFFF"/>
              </a:solidFill>
              <a:latin typeface="Verdana Bold"/>
              <a:ea typeface="Verdana Bold"/>
              <a:cs typeface="Verdana Bold"/>
              <a:sym typeface="Verdana Bold"/>
            </a:endParaRPr>
          </a:p>
          <a:p>
            <a:pPr algn="l">
              <a:lnSpc>
                <a:spcPts val="4536"/>
              </a:lnSpc>
            </a:pPr>
            <a:r>
              <a:rPr lang="lv-LV" sz="4000" dirty="0">
                <a:solidFill>
                  <a:schemeClr val="bg1"/>
                </a:solidFill>
                <a:latin typeface="Verdana" panose="020B0604030504040204" pitchFamily="34" charset="0"/>
                <a:ea typeface="Verdana" panose="020B0604030504040204" pitchFamily="34" charset="0"/>
                <a:cs typeface="Verdana Bold"/>
                <a:sym typeface="Verdana Bold"/>
              </a:rPr>
              <a:t>Paveiktais un plānotais</a:t>
            </a:r>
          </a:p>
        </p:txBody>
      </p:sp>
      <p:sp>
        <p:nvSpPr>
          <p:cNvPr id="6" name="Freeform 27">
            <a:extLst>
              <a:ext uri="{FF2B5EF4-FFF2-40B4-BE49-F238E27FC236}">
                <a16:creationId xmlns:a16="http://schemas.microsoft.com/office/drawing/2014/main" id="{154A5BAB-0C0C-2B90-CAEF-B06467CDC104}"/>
              </a:ext>
            </a:extLst>
          </p:cNvPr>
          <p:cNvSpPr/>
          <p:nvPr/>
        </p:nvSpPr>
        <p:spPr>
          <a:xfrm>
            <a:off x="108925" y="6715050"/>
            <a:ext cx="4386875" cy="3690340"/>
          </a:xfrm>
          <a:custGeom>
            <a:avLst/>
            <a:gdLst/>
            <a:ahLst/>
            <a:cxnLst/>
            <a:rect l="l" t="t" r="r" b="b"/>
            <a:pathLst>
              <a:path w="5487495" h="3690340">
                <a:moveTo>
                  <a:pt x="0" y="0"/>
                </a:moveTo>
                <a:lnTo>
                  <a:pt x="5487495" y="0"/>
                </a:lnTo>
                <a:lnTo>
                  <a:pt x="5487495" y="3690340"/>
                </a:lnTo>
                <a:lnTo>
                  <a:pt x="0" y="3690340"/>
                </a:lnTo>
                <a:lnTo>
                  <a:pt x="0" y="0"/>
                </a:lnTo>
                <a:close/>
              </a:path>
            </a:pathLst>
          </a:custGeom>
          <a:blipFill>
            <a:blip r:embed="rId3">
              <a:extLst>
                <a:ext uri="{96DAC541-7B7A-43D3-8B79-37D633B846F1}">
                  <asvg:svgBlip xmlns:asvg="http://schemas.microsoft.com/office/drawing/2016/SVG/main" r:embed="rId4"/>
                </a:ext>
              </a:extLst>
            </a:blip>
            <a:stretch>
              <a:fillRect r="-25089"/>
            </a:stretch>
          </a:blipFill>
        </p:spPr>
        <p:txBody>
          <a:bodyPr/>
          <a:lstStyle/>
          <a:p>
            <a:endParaRPr lang="en-GB" dirty="0"/>
          </a:p>
        </p:txBody>
      </p:sp>
    </p:spTree>
    <p:extLst>
      <p:ext uri="{BB962C8B-B14F-4D97-AF65-F5344CB8AC3E}">
        <p14:creationId xmlns:p14="http://schemas.microsoft.com/office/powerpoint/2010/main" val="213420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11857295" y="4884676"/>
            <a:ext cx="4896310" cy="753235"/>
          </a:xfrm>
          <a:custGeom>
            <a:avLst/>
            <a:gdLst/>
            <a:ahLst/>
            <a:cxnLst/>
            <a:rect l="l" t="t" r="r" b="b"/>
            <a:pathLst>
              <a:path w="19442703" h="2991014">
                <a:moveTo>
                  <a:pt x="0" y="0"/>
                </a:moveTo>
                <a:lnTo>
                  <a:pt x="19442703" y="0"/>
                </a:lnTo>
                <a:lnTo>
                  <a:pt x="19442703" y="2991014"/>
                </a:lnTo>
                <a:lnTo>
                  <a:pt x="0" y="2991014"/>
                </a:lnTo>
                <a:close/>
              </a:path>
            </a:pathLst>
          </a:custGeom>
          <a:solidFill>
            <a:srgbClr val="FFFFFF">
              <a:alpha val="0"/>
            </a:srgbClr>
          </a:solidFill>
        </p:spPr>
        <p:txBody>
          <a:bodyPr/>
          <a:lstStyle/>
          <a:p>
            <a:endParaRPr lang="en-GB"/>
          </a:p>
        </p:txBody>
      </p:sp>
      <p:sp>
        <p:nvSpPr>
          <p:cNvPr id="19" name="TextBox 18">
            <a:extLst>
              <a:ext uri="{FF2B5EF4-FFF2-40B4-BE49-F238E27FC236}">
                <a16:creationId xmlns:a16="http://schemas.microsoft.com/office/drawing/2014/main" id="{B0C6A9E2-DD59-082C-C9C7-7EE48CFA471C}"/>
              </a:ext>
            </a:extLst>
          </p:cNvPr>
          <p:cNvSpPr txBox="1"/>
          <p:nvPr/>
        </p:nvSpPr>
        <p:spPr>
          <a:xfrm>
            <a:off x="5446047" y="745492"/>
            <a:ext cx="10857806" cy="584775"/>
          </a:xfrm>
          <a:prstGeom prst="rect">
            <a:avLst/>
          </a:prstGeom>
          <a:noFill/>
        </p:spPr>
        <p:txBody>
          <a:bodyPr wrap="square">
            <a:spAutoFit/>
          </a:bodyPr>
          <a:lstStyle/>
          <a:p>
            <a:pPr rtl="0">
              <a:defRPr sz="2000" b="0" i="0" u="none" strike="noStrike" kern="1200" spc="0" baseline="0">
                <a:solidFill>
                  <a:srgbClr val="663399"/>
                </a:solidFill>
                <a:latin typeface="+mn-lt"/>
                <a:ea typeface="+mn-ea"/>
                <a:cs typeface="+mn-cs"/>
              </a:defRPr>
            </a:pPr>
            <a:r>
              <a:rPr lang="en-US" sz="3200" b="1" i="1" dirty="0">
                <a:solidFill>
                  <a:srgbClr val="663399"/>
                </a:solidFill>
                <a:latin typeface="Verdana" panose="020B0604030504040204" pitchFamily="34" charset="0"/>
                <a:ea typeface="Verdana" panose="020B0604030504040204" pitchFamily="34" charset="0"/>
              </a:rPr>
              <a:t>Study in Latvia </a:t>
            </a:r>
            <a:r>
              <a:rPr lang="en-US" sz="3200" b="1" dirty="0">
                <a:solidFill>
                  <a:srgbClr val="663399"/>
                </a:solidFill>
                <a:latin typeface="Verdana" panose="020B0604030504040204" pitchFamily="34" charset="0"/>
                <a:ea typeface="Verdana" panose="020B0604030504040204" pitchFamily="34" charset="0"/>
              </a:rPr>
              <a:t>2025.</a:t>
            </a:r>
            <a:r>
              <a:rPr lang="lv-LV" sz="3200" b="1" dirty="0">
                <a:solidFill>
                  <a:srgbClr val="663399"/>
                </a:solidFill>
                <a:latin typeface="Verdana" panose="020B0604030504040204" pitchFamily="34" charset="0"/>
                <a:ea typeface="Verdana" panose="020B0604030504040204" pitchFamily="34" charset="0"/>
              </a:rPr>
              <a:t> </a:t>
            </a:r>
            <a:r>
              <a:rPr lang="en-US" sz="3200" b="1" dirty="0" err="1">
                <a:solidFill>
                  <a:srgbClr val="663399"/>
                </a:solidFill>
                <a:latin typeface="Verdana" panose="020B0604030504040204" pitchFamily="34" charset="0"/>
                <a:ea typeface="Verdana" panose="020B0604030504040204" pitchFamily="34" charset="0"/>
              </a:rPr>
              <a:t>gadā</a:t>
            </a:r>
            <a:r>
              <a:rPr lang="en-US" sz="3200" b="1" dirty="0">
                <a:solidFill>
                  <a:srgbClr val="663399"/>
                </a:solidFill>
                <a:latin typeface="Verdana" panose="020B0604030504040204" pitchFamily="34" charset="0"/>
                <a:ea typeface="Verdana" panose="020B0604030504040204" pitchFamily="34" charset="0"/>
              </a:rPr>
              <a:t>:</a:t>
            </a:r>
          </a:p>
        </p:txBody>
      </p:sp>
      <p:grpSp>
        <p:nvGrpSpPr>
          <p:cNvPr id="14" name="Group 13">
            <a:extLst>
              <a:ext uri="{FF2B5EF4-FFF2-40B4-BE49-F238E27FC236}">
                <a16:creationId xmlns:a16="http://schemas.microsoft.com/office/drawing/2014/main" id="{371E2CFD-6A36-7EBB-CFA7-E467C80E3DCF}"/>
              </a:ext>
            </a:extLst>
          </p:cNvPr>
          <p:cNvGrpSpPr/>
          <p:nvPr/>
        </p:nvGrpSpPr>
        <p:grpSpPr>
          <a:xfrm>
            <a:off x="5423635" y="1685219"/>
            <a:ext cx="10902630" cy="7905384"/>
            <a:chOff x="6342529" y="1823470"/>
            <a:chExt cx="10902630" cy="7905384"/>
          </a:xfrm>
        </p:grpSpPr>
        <p:sp>
          <p:nvSpPr>
            <p:cNvPr id="8" name="Rectangle: Rounded Corners 7">
              <a:extLst>
                <a:ext uri="{FF2B5EF4-FFF2-40B4-BE49-F238E27FC236}">
                  <a16:creationId xmlns:a16="http://schemas.microsoft.com/office/drawing/2014/main" id="{5272AE4C-4523-0C2E-D777-80E6D7AA52BD}"/>
                </a:ext>
              </a:extLst>
            </p:cNvPr>
            <p:cNvSpPr/>
            <p:nvPr/>
          </p:nvSpPr>
          <p:spPr>
            <a:xfrm>
              <a:off x="6364941" y="1823470"/>
              <a:ext cx="10880218" cy="1843200"/>
            </a:xfrm>
            <a:prstGeom prst="roundRect">
              <a:avLst/>
            </a:prstGeom>
            <a:no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buSzPts val="1500"/>
              </a:pPr>
              <a:r>
                <a:rPr lang="lv-LV" sz="2500" dirty="0">
                  <a:solidFill>
                    <a:srgbClr val="663399"/>
                  </a:solidFill>
                  <a:latin typeface="Verdana" panose="020B0604030504040204" pitchFamily="34" charset="0"/>
                  <a:ea typeface="Verdana" panose="020B0604030504040204" pitchFamily="34" charset="0"/>
                </a:rPr>
                <a:t>Apzināja 16 </a:t>
              </a:r>
              <a:r>
                <a:rPr lang="lv-LV" sz="2500" b="1" dirty="0">
                  <a:solidFill>
                    <a:srgbClr val="663399"/>
                  </a:solidFill>
                  <a:latin typeface="Verdana" panose="020B0604030504040204" pitchFamily="34" charset="0"/>
                  <a:ea typeface="Verdana" panose="020B0604030504040204" pitchFamily="34" charset="0"/>
                </a:rPr>
                <a:t>labās prakses augstskolu studiju iespējas </a:t>
              </a:r>
              <a:r>
                <a:rPr lang="lv-LV" sz="2500" dirty="0">
                  <a:solidFill>
                    <a:srgbClr val="663399"/>
                  </a:solidFill>
                  <a:latin typeface="Verdana" panose="020B0604030504040204" pitchFamily="34" charset="0"/>
                  <a:ea typeface="Verdana" panose="020B0604030504040204" pitchFamily="34" charset="0"/>
                </a:rPr>
                <a:t>diasporas studentiem latviešu un angļu valodā</a:t>
              </a:r>
              <a:endParaRPr lang="en-GB" sz="2500" dirty="0">
                <a:ln>
                  <a:solidFill>
                    <a:srgbClr val="7030A0"/>
                  </a:solidFill>
                </a:ln>
                <a:solidFill>
                  <a:srgbClr val="663399"/>
                </a:solidFill>
                <a:latin typeface="Verdana" panose="020B0604030504040204" pitchFamily="34" charset="0"/>
                <a:ea typeface="Verdana" panose="020B0604030504040204" pitchFamily="34" charset="0"/>
              </a:endParaRPr>
            </a:p>
          </p:txBody>
        </p:sp>
        <p:sp>
          <p:nvSpPr>
            <p:cNvPr id="9" name="Rectangle: Rounded Corners 8">
              <a:extLst>
                <a:ext uri="{FF2B5EF4-FFF2-40B4-BE49-F238E27FC236}">
                  <a16:creationId xmlns:a16="http://schemas.microsoft.com/office/drawing/2014/main" id="{144508AB-69D1-38EF-256D-88D422969559}"/>
                </a:ext>
              </a:extLst>
            </p:cNvPr>
            <p:cNvSpPr/>
            <p:nvPr/>
          </p:nvSpPr>
          <p:spPr>
            <a:xfrm>
              <a:off x="6364941" y="3845244"/>
              <a:ext cx="10880218" cy="1842154"/>
            </a:xfrm>
            <a:prstGeom prst="roundRect">
              <a:avLst/>
            </a:prstGeom>
            <a:no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buSzPts val="1500"/>
              </a:pPr>
              <a:r>
                <a:rPr lang="lv-LV" sz="2500" dirty="0">
                  <a:solidFill>
                    <a:srgbClr val="663399"/>
                  </a:solidFill>
                  <a:latin typeface="Verdana" panose="020B0604030504040204" pitchFamily="34" charset="0"/>
                  <a:ea typeface="Verdana" panose="020B0604030504040204" pitchFamily="34" charset="0"/>
                </a:rPr>
                <a:t>Kopā ar IZM apzināja </a:t>
              </a:r>
              <a:r>
                <a:rPr lang="lv-LV" sz="2500" b="1" dirty="0">
                  <a:solidFill>
                    <a:srgbClr val="663399"/>
                  </a:solidFill>
                  <a:latin typeface="Verdana" panose="020B0604030504040204" pitchFamily="34" charset="0"/>
                  <a:ea typeface="Verdana" panose="020B0604030504040204" pitchFamily="34" charset="0"/>
                </a:rPr>
                <a:t>diasporas studentu iestāšanās procedūras </a:t>
              </a:r>
              <a:r>
                <a:rPr lang="lv-LV" sz="2500" dirty="0">
                  <a:solidFill>
                    <a:srgbClr val="663399"/>
                  </a:solidFill>
                  <a:latin typeface="Verdana" panose="020B0604030504040204" pitchFamily="34" charset="0"/>
                  <a:ea typeface="Verdana" panose="020B0604030504040204" pitchFamily="34" charset="0"/>
                </a:rPr>
                <a:t>un nepieciešamos dokumentus uzņemšanai augstskolās (atkarībā no studiju valodas un pilsonības) un izstrādāja vizuālu </a:t>
              </a:r>
              <a:r>
                <a:rPr lang="lv-LV" sz="2500" dirty="0" err="1">
                  <a:solidFill>
                    <a:srgbClr val="663399"/>
                  </a:solidFill>
                  <a:latin typeface="Verdana" panose="020B0604030504040204" pitchFamily="34" charset="0"/>
                  <a:ea typeface="Verdana" panose="020B0604030504040204" pitchFamily="34" charset="0"/>
                </a:rPr>
                <a:t>infografiku</a:t>
              </a:r>
              <a:r>
                <a:rPr lang="lv-LV" sz="2500" dirty="0">
                  <a:solidFill>
                    <a:srgbClr val="663399"/>
                  </a:solidFill>
                  <a:latin typeface="Verdana" panose="020B0604030504040204" pitchFamily="34" charset="0"/>
                  <a:ea typeface="Verdana" panose="020B0604030504040204" pitchFamily="34" charset="0"/>
                </a:rPr>
                <a:t> lietošanai studentiem</a:t>
              </a:r>
            </a:p>
          </p:txBody>
        </p:sp>
        <p:sp>
          <p:nvSpPr>
            <p:cNvPr id="12" name="Rectangle: Rounded Corners 11">
              <a:extLst>
                <a:ext uri="{FF2B5EF4-FFF2-40B4-BE49-F238E27FC236}">
                  <a16:creationId xmlns:a16="http://schemas.microsoft.com/office/drawing/2014/main" id="{7CD64D71-141C-8647-2F9B-7F7B2F592FC3}"/>
                </a:ext>
              </a:extLst>
            </p:cNvPr>
            <p:cNvSpPr/>
            <p:nvPr/>
          </p:nvSpPr>
          <p:spPr>
            <a:xfrm>
              <a:off x="6342529" y="5865972"/>
              <a:ext cx="10880218" cy="1842154"/>
            </a:xfrm>
            <a:prstGeom prst="roundRect">
              <a:avLst/>
            </a:prstGeom>
            <a:no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buSzPts val="1500"/>
              </a:pPr>
              <a:r>
                <a:rPr lang="lv-LV" sz="2500" dirty="0">
                  <a:solidFill>
                    <a:srgbClr val="663399"/>
                  </a:solidFill>
                  <a:latin typeface="Verdana" panose="020B0604030504040204" pitchFamily="34" charset="0"/>
                  <a:ea typeface="Verdana" panose="020B0604030504040204" pitchFamily="34" charset="0"/>
                </a:rPr>
                <a:t>Apkopoja diasporas </a:t>
              </a:r>
              <a:r>
                <a:rPr lang="lv-LV" sz="2500" b="1" dirty="0">
                  <a:solidFill>
                    <a:srgbClr val="663399"/>
                  </a:solidFill>
                  <a:latin typeface="Verdana" panose="020B0604030504040204" pitchFamily="34" charset="0"/>
                  <a:ea typeface="Verdana" panose="020B0604030504040204" pitchFamily="34" charset="0"/>
                </a:rPr>
                <a:t>studentu pieredzes stāstus </a:t>
              </a:r>
              <a:r>
                <a:rPr lang="lv-LV" sz="2500" dirty="0">
                  <a:solidFill>
                    <a:srgbClr val="663399"/>
                  </a:solidFill>
                  <a:latin typeface="Verdana" panose="020B0604030504040204" pitchFamily="34" charset="0"/>
                  <a:ea typeface="Verdana" panose="020B0604030504040204" pitchFamily="34" charset="0"/>
                </a:rPr>
                <a:t>par iestāšanās procesu un studijām Latvijā, izveidojot un publicējot vairākus video materiālus</a:t>
              </a:r>
            </a:p>
          </p:txBody>
        </p:sp>
        <p:sp>
          <p:nvSpPr>
            <p:cNvPr id="13" name="Rectangle: Rounded Corners 12">
              <a:extLst>
                <a:ext uri="{FF2B5EF4-FFF2-40B4-BE49-F238E27FC236}">
                  <a16:creationId xmlns:a16="http://schemas.microsoft.com/office/drawing/2014/main" id="{ED1E9953-C82B-8152-323E-14B0256C0EEA}"/>
                </a:ext>
              </a:extLst>
            </p:cNvPr>
            <p:cNvSpPr/>
            <p:nvPr/>
          </p:nvSpPr>
          <p:spPr>
            <a:xfrm>
              <a:off x="6364941" y="7886700"/>
              <a:ext cx="10880218" cy="1842154"/>
            </a:xfrm>
            <a:prstGeom prst="roundRect">
              <a:avLst/>
            </a:prstGeom>
            <a:no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buSzPts val="1500"/>
              </a:pPr>
              <a:r>
                <a:rPr lang="lv-LV" sz="2500" dirty="0">
                  <a:solidFill>
                    <a:srgbClr val="663399"/>
                  </a:solidFill>
                  <a:latin typeface="Verdana" panose="020B0604030504040204" pitchFamily="34" charset="0"/>
                  <a:ea typeface="Verdana" panose="020B0604030504040204" pitchFamily="34" charset="0"/>
                </a:rPr>
                <a:t>Piedalījās </a:t>
              </a:r>
              <a:r>
                <a:rPr lang="lv-LV" sz="2500" b="1" dirty="0">
                  <a:solidFill>
                    <a:srgbClr val="663399"/>
                  </a:solidFill>
                  <a:latin typeface="Verdana" panose="020B0604030504040204" pitchFamily="34" charset="0"/>
                  <a:ea typeface="Verdana" panose="020B0604030504040204" pitchFamily="34" charset="0"/>
                </a:rPr>
                <a:t>diasporas konsultatīvajā padomes sēdē </a:t>
              </a:r>
              <a:r>
                <a:rPr lang="lv-LV" sz="2500" dirty="0">
                  <a:solidFill>
                    <a:srgbClr val="663399"/>
                  </a:solidFill>
                  <a:latin typeface="Verdana" panose="020B0604030504040204" pitchFamily="34" charset="0"/>
                  <a:ea typeface="Verdana" panose="020B0604030504040204" pitchFamily="34" charset="0"/>
                </a:rPr>
                <a:t>ar prezentāciju</a:t>
              </a:r>
            </a:p>
          </p:txBody>
        </p:sp>
      </p:grpSp>
      <p:grpSp>
        <p:nvGrpSpPr>
          <p:cNvPr id="2" name="Group 22">
            <a:extLst>
              <a:ext uri="{FF2B5EF4-FFF2-40B4-BE49-F238E27FC236}">
                <a16:creationId xmlns:a16="http://schemas.microsoft.com/office/drawing/2014/main" id="{EA6336D5-BA4B-DFB4-09A6-6BF600D4A70B}"/>
              </a:ext>
            </a:extLst>
          </p:cNvPr>
          <p:cNvGrpSpPr>
            <a:grpSpLocks/>
          </p:cNvGrpSpPr>
          <p:nvPr/>
        </p:nvGrpSpPr>
        <p:grpSpPr>
          <a:xfrm>
            <a:off x="-5381" y="0"/>
            <a:ext cx="4501181" cy="10287000"/>
            <a:chOff x="-7175" y="0"/>
            <a:chExt cx="7461894" cy="13716000"/>
          </a:xfrm>
          <a:solidFill>
            <a:srgbClr val="663399"/>
          </a:solidFill>
        </p:grpSpPr>
        <p:sp>
          <p:nvSpPr>
            <p:cNvPr id="3" name="Freeform 23">
              <a:extLst>
                <a:ext uri="{FF2B5EF4-FFF2-40B4-BE49-F238E27FC236}">
                  <a16:creationId xmlns:a16="http://schemas.microsoft.com/office/drawing/2014/main" id="{D46A2015-1E10-E2B4-0249-6A15E1E07FAF}"/>
                </a:ext>
              </a:extLst>
            </p:cNvPr>
            <p:cNvSpPr>
              <a:spLocks/>
            </p:cNvSpPr>
            <p:nvPr/>
          </p:nvSpPr>
          <p:spPr>
            <a:xfrm>
              <a:off x="-7175" y="0"/>
              <a:ext cx="7461894" cy="13716000"/>
            </a:xfrm>
            <a:custGeom>
              <a:avLst/>
              <a:gdLst/>
              <a:ahLst/>
              <a:cxnLst/>
              <a:rect l="l" t="t" r="r" b="b"/>
              <a:pathLst>
                <a:path w="7461894" h="13716000">
                  <a:moveTo>
                    <a:pt x="0" y="0"/>
                  </a:moveTo>
                  <a:lnTo>
                    <a:pt x="7461894" y="0"/>
                  </a:lnTo>
                  <a:lnTo>
                    <a:pt x="7461894" y="13716000"/>
                  </a:lnTo>
                  <a:lnTo>
                    <a:pt x="0" y="13716000"/>
                  </a:lnTo>
                  <a:close/>
                </a:path>
              </a:pathLst>
            </a:custGeom>
            <a:grpFill/>
            <a:ln w="12700">
              <a:solidFill>
                <a:srgbClr val="663399"/>
              </a:solidFill>
            </a:ln>
          </p:spPr>
          <p:txBody>
            <a:bodyPr/>
            <a:lstStyle/>
            <a:p>
              <a:endParaRPr lang="en-GB"/>
            </a:p>
          </p:txBody>
        </p:sp>
      </p:grpSp>
      <p:sp>
        <p:nvSpPr>
          <p:cNvPr id="4" name="TextBox 26">
            <a:extLst>
              <a:ext uri="{FF2B5EF4-FFF2-40B4-BE49-F238E27FC236}">
                <a16:creationId xmlns:a16="http://schemas.microsoft.com/office/drawing/2014/main" id="{81A445D2-EF9B-E189-D016-EEF760569A8A}"/>
              </a:ext>
            </a:extLst>
          </p:cNvPr>
          <p:cNvSpPr txBox="1"/>
          <p:nvPr/>
        </p:nvSpPr>
        <p:spPr>
          <a:xfrm>
            <a:off x="431958" y="1037880"/>
            <a:ext cx="4955283" cy="5056568"/>
          </a:xfrm>
          <a:prstGeom prst="rect">
            <a:avLst/>
          </a:prstGeom>
        </p:spPr>
        <p:txBody>
          <a:bodyPr lIns="0" tIns="0" rIns="0" bIns="0" rtlCol="0" anchor="ctr"/>
          <a:lstStyle/>
          <a:p>
            <a:pPr algn="l">
              <a:lnSpc>
                <a:spcPts val="4536"/>
              </a:lnSpc>
            </a:pPr>
            <a:r>
              <a:rPr lang="lv-LV" sz="4200" b="1" dirty="0">
                <a:solidFill>
                  <a:srgbClr val="FFFFFF"/>
                </a:solidFill>
                <a:latin typeface="Verdana Bold"/>
                <a:ea typeface="Verdana Bold"/>
                <a:cs typeface="Verdana Bold"/>
                <a:sym typeface="Verdana Bold"/>
              </a:rPr>
              <a:t>VALSTS IZGLĪTĪBAS ATTĪSTĪBAS AĢENTŪRA</a:t>
            </a:r>
          </a:p>
          <a:p>
            <a:pPr algn="l">
              <a:lnSpc>
                <a:spcPts val="2100"/>
              </a:lnSpc>
            </a:pPr>
            <a:endParaRPr lang="lv-LV" sz="4200" b="1" dirty="0">
              <a:solidFill>
                <a:srgbClr val="FFFFFF"/>
              </a:solidFill>
              <a:latin typeface="Verdana Bold"/>
              <a:ea typeface="Verdana Bold"/>
              <a:cs typeface="Verdana Bold"/>
              <a:sym typeface="Verdana Bold"/>
            </a:endParaRPr>
          </a:p>
          <a:p>
            <a:pPr algn="l">
              <a:lnSpc>
                <a:spcPts val="4536"/>
              </a:lnSpc>
            </a:pPr>
            <a:r>
              <a:rPr lang="lv-LV" sz="4000" dirty="0">
                <a:solidFill>
                  <a:schemeClr val="bg1"/>
                </a:solidFill>
                <a:latin typeface="Verdana" panose="020B0604030504040204" pitchFamily="34" charset="0"/>
                <a:ea typeface="Verdana" panose="020B0604030504040204" pitchFamily="34" charset="0"/>
                <a:cs typeface="Verdana Bold"/>
                <a:sym typeface="Verdana Bold"/>
              </a:rPr>
              <a:t>Paveiktais un plānotais</a:t>
            </a:r>
          </a:p>
        </p:txBody>
      </p:sp>
      <p:sp>
        <p:nvSpPr>
          <p:cNvPr id="5" name="Freeform 27">
            <a:extLst>
              <a:ext uri="{FF2B5EF4-FFF2-40B4-BE49-F238E27FC236}">
                <a16:creationId xmlns:a16="http://schemas.microsoft.com/office/drawing/2014/main" id="{049528E2-856D-23DD-945E-C969550FAF7A}"/>
              </a:ext>
            </a:extLst>
          </p:cNvPr>
          <p:cNvSpPr/>
          <p:nvPr/>
        </p:nvSpPr>
        <p:spPr>
          <a:xfrm>
            <a:off x="108925" y="6715050"/>
            <a:ext cx="4386875" cy="3690340"/>
          </a:xfrm>
          <a:custGeom>
            <a:avLst/>
            <a:gdLst/>
            <a:ahLst/>
            <a:cxnLst/>
            <a:rect l="l" t="t" r="r" b="b"/>
            <a:pathLst>
              <a:path w="5487495" h="3690340">
                <a:moveTo>
                  <a:pt x="0" y="0"/>
                </a:moveTo>
                <a:lnTo>
                  <a:pt x="5487495" y="0"/>
                </a:lnTo>
                <a:lnTo>
                  <a:pt x="5487495" y="3690340"/>
                </a:lnTo>
                <a:lnTo>
                  <a:pt x="0" y="3690340"/>
                </a:lnTo>
                <a:lnTo>
                  <a:pt x="0" y="0"/>
                </a:lnTo>
                <a:close/>
              </a:path>
            </a:pathLst>
          </a:custGeom>
          <a:blipFill>
            <a:blip r:embed="rId3">
              <a:extLst>
                <a:ext uri="{96DAC541-7B7A-43D3-8B79-37D633B846F1}">
                  <asvg:svgBlip xmlns:asvg="http://schemas.microsoft.com/office/drawing/2016/SVG/main" r:embed="rId4"/>
                </a:ext>
              </a:extLst>
            </a:blip>
            <a:stretch>
              <a:fillRect r="-25089"/>
            </a:stretch>
          </a:blipFill>
        </p:spPr>
        <p:txBody>
          <a:bodyPr/>
          <a:lstStyle/>
          <a:p>
            <a:endParaRPr lang="en-GB" dirty="0"/>
          </a:p>
        </p:txBody>
      </p:sp>
    </p:spTree>
    <p:extLst>
      <p:ext uri="{BB962C8B-B14F-4D97-AF65-F5344CB8AC3E}">
        <p14:creationId xmlns:p14="http://schemas.microsoft.com/office/powerpoint/2010/main" val="200035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11857295" y="4884676"/>
            <a:ext cx="4896310" cy="753235"/>
          </a:xfrm>
          <a:custGeom>
            <a:avLst/>
            <a:gdLst/>
            <a:ahLst/>
            <a:cxnLst/>
            <a:rect l="l" t="t" r="r" b="b"/>
            <a:pathLst>
              <a:path w="19442703" h="2991014">
                <a:moveTo>
                  <a:pt x="0" y="0"/>
                </a:moveTo>
                <a:lnTo>
                  <a:pt x="19442703" y="0"/>
                </a:lnTo>
                <a:lnTo>
                  <a:pt x="19442703" y="2991014"/>
                </a:lnTo>
                <a:lnTo>
                  <a:pt x="0" y="2991014"/>
                </a:lnTo>
                <a:close/>
              </a:path>
            </a:pathLst>
          </a:custGeom>
          <a:solidFill>
            <a:srgbClr val="FFFFFF">
              <a:alpha val="0"/>
            </a:srgbClr>
          </a:solidFill>
        </p:spPr>
        <p:txBody>
          <a:bodyPr/>
          <a:lstStyle/>
          <a:p>
            <a:endParaRPr lang="en-GB"/>
          </a:p>
        </p:txBody>
      </p:sp>
      <p:sp>
        <p:nvSpPr>
          <p:cNvPr id="19" name="TextBox 18">
            <a:extLst>
              <a:ext uri="{FF2B5EF4-FFF2-40B4-BE49-F238E27FC236}">
                <a16:creationId xmlns:a16="http://schemas.microsoft.com/office/drawing/2014/main" id="{B0C6A9E2-DD59-082C-C9C7-7EE48CFA471C}"/>
              </a:ext>
            </a:extLst>
          </p:cNvPr>
          <p:cNvSpPr txBox="1"/>
          <p:nvPr/>
        </p:nvSpPr>
        <p:spPr>
          <a:xfrm>
            <a:off x="5446047" y="745492"/>
            <a:ext cx="10857806" cy="584775"/>
          </a:xfrm>
          <a:prstGeom prst="rect">
            <a:avLst/>
          </a:prstGeom>
          <a:noFill/>
        </p:spPr>
        <p:txBody>
          <a:bodyPr wrap="square">
            <a:spAutoFit/>
          </a:bodyPr>
          <a:lstStyle/>
          <a:p>
            <a:pPr rtl="0">
              <a:defRPr sz="2000" b="0" i="0" u="none" strike="noStrike" kern="1200" spc="0" baseline="0">
                <a:solidFill>
                  <a:srgbClr val="663399"/>
                </a:solidFill>
                <a:latin typeface="+mn-lt"/>
                <a:ea typeface="+mn-ea"/>
                <a:cs typeface="+mn-cs"/>
              </a:defRPr>
            </a:pPr>
            <a:r>
              <a:rPr lang="en-US" sz="3200" b="1" i="1" dirty="0">
                <a:solidFill>
                  <a:srgbClr val="663399"/>
                </a:solidFill>
                <a:latin typeface="Verdana" panose="020B0604030504040204" pitchFamily="34" charset="0"/>
                <a:ea typeface="Verdana" panose="020B0604030504040204" pitchFamily="34" charset="0"/>
              </a:rPr>
              <a:t>Study in Latvia </a:t>
            </a:r>
            <a:r>
              <a:rPr lang="en-US" sz="3200" b="1" dirty="0">
                <a:solidFill>
                  <a:srgbClr val="663399"/>
                </a:solidFill>
                <a:latin typeface="Verdana" panose="020B0604030504040204" pitchFamily="34" charset="0"/>
                <a:ea typeface="Verdana" panose="020B0604030504040204" pitchFamily="34" charset="0"/>
              </a:rPr>
              <a:t>2026.</a:t>
            </a:r>
            <a:r>
              <a:rPr lang="lv-LV" sz="3200" b="1" dirty="0">
                <a:solidFill>
                  <a:srgbClr val="663399"/>
                </a:solidFill>
                <a:latin typeface="Verdana" panose="020B0604030504040204" pitchFamily="34" charset="0"/>
                <a:ea typeface="Verdana" panose="020B0604030504040204" pitchFamily="34" charset="0"/>
              </a:rPr>
              <a:t> </a:t>
            </a:r>
            <a:r>
              <a:rPr lang="en-US" sz="3200" b="1" dirty="0" err="1">
                <a:solidFill>
                  <a:srgbClr val="663399"/>
                </a:solidFill>
                <a:latin typeface="Verdana" panose="020B0604030504040204" pitchFamily="34" charset="0"/>
                <a:ea typeface="Verdana" panose="020B0604030504040204" pitchFamily="34" charset="0"/>
              </a:rPr>
              <a:t>gadā</a:t>
            </a:r>
            <a:r>
              <a:rPr lang="en-US" sz="3200" b="1" dirty="0">
                <a:solidFill>
                  <a:srgbClr val="663399"/>
                </a:solidFill>
                <a:latin typeface="Verdana" panose="020B0604030504040204" pitchFamily="34" charset="0"/>
                <a:ea typeface="Verdana" panose="020B0604030504040204" pitchFamily="34" charset="0"/>
              </a:rPr>
              <a:t> </a:t>
            </a:r>
            <a:r>
              <a:rPr lang="en-US" sz="3200" b="1" dirty="0" err="1">
                <a:solidFill>
                  <a:srgbClr val="663399"/>
                </a:solidFill>
                <a:latin typeface="Verdana" panose="020B0604030504040204" pitchFamily="34" charset="0"/>
                <a:ea typeface="Verdana" panose="020B0604030504040204" pitchFamily="34" charset="0"/>
              </a:rPr>
              <a:t>plāno</a:t>
            </a:r>
            <a:r>
              <a:rPr lang="en-US" sz="3200" b="1" dirty="0">
                <a:solidFill>
                  <a:srgbClr val="663399"/>
                </a:solidFill>
                <a:latin typeface="Verdana" panose="020B0604030504040204" pitchFamily="34" charset="0"/>
                <a:ea typeface="Verdana" panose="020B0604030504040204" pitchFamily="34" charset="0"/>
              </a:rPr>
              <a:t>:</a:t>
            </a:r>
          </a:p>
        </p:txBody>
      </p:sp>
      <p:sp>
        <p:nvSpPr>
          <p:cNvPr id="8" name="Rectangle: Rounded Corners 7">
            <a:extLst>
              <a:ext uri="{FF2B5EF4-FFF2-40B4-BE49-F238E27FC236}">
                <a16:creationId xmlns:a16="http://schemas.microsoft.com/office/drawing/2014/main" id="{5272AE4C-4523-0C2E-D777-80E6D7AA52BD}"/>
              </a:ext>
            </a:extLst>
          </p:cNvPr>
          <p:cNvSpPr/>
          <p:nvPr/>
        </p:nvSpPr>
        <p:spPr>
          <a:xfrm>
            <a:off x="5446047" y="1685219"/>
            <a:ext cx="10880218" cy="1843200"/>
          </a:xfrm>
          <a:prstGeom prst="roundRect">
            <a:avLst/>
          </a:prstGeom>
          <a:no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buSzPts val="1500"/>
            </a:pPr>
            <a:r>
              <a:rPr lang="lv-LV" sz="2500" dirty="0">
                <a:solidFill>
                  <a:srgbClr val="663399"/>
                </a:solidFill>
                <a:latin typeface="Verdana" panose="020B0604030504040204" pitchFamily="34" charset="0"/>
                <a:ea typeface="Verdana" panose="020B0604030504040204" pitchFamily="34" charset="0"/>
              </a:rPr>
              <a:t>Izveidot mājas lapā sadaļu diasporai ar </a:t>
            </a:r>
            <a:r>
              <a:rPr lang="lv-LV" sz="2500" b="1" dirty="0">
                <a:solidFill>
                  <a:srgbClr val="663399"/>
                </a:solidFill>
                <a:latin typeface="Verdana" panose="020B0604030504040204" pitchFamily="34" charset="0"/>
                <a:ea typeface="Verdana" panose="020B0604030504040204" pitchFamily="34" charset="0"/>
              </a:rPr>
              <a:t>atbildēm un biežāk uzdotajiem jautājumiem</a:t>
            </a:r>
            <a:r>
              <a:rPr lang="lv-LV" sz="2500" dirty="0">
                <a:solidFill>
                  <a:srgbClr val="663399"/>
                </a:solidFill>
                <a:latin typeface="Verdana" panose="020B0604030504040204" pitchFamily="34" charset="0"/>
                <a:ea typeface="Verdana" panose="020B0604030504040204" pitchFamily="34" charset="0"/>
              </a:rPr>
              <a:t>, kontaktinformāciju</a:t>
            </a:r>
          </a:p>
        </p:txBody>
      </p:sp>
      <p:sp>
        <p:nvSpPr>
          <p:cNvPr id="9" name="Rectangle: Rounded Corners 8">
            <a:extLst>
              <a:ext uri="{FF2B5EF4-FFF2-40B4-BE49-F238E27FC236}">
                <a16:creationId xmlns:a16="http://schemas.microsoft.com/office/drawing/2014/main" id="{144508AB-69D1-38EF-256D-88D422969559}"/>
              </a:ext>
            </a:extLst>
          </p:cNvPr>
          <p:cNvSpPr/>
          <p:nvPr/>
        </p:nvSpPr>
        <p:spPr>
          <a:xfrm>
            <a:off x="5446047" y="3706993"/>
            <a:ext cx="10880218" cy="1842154"/>
          </a:xfrm>
          <a:prstGeom prst="roundRect">
            <a:avLst/>
          </a:prstGeom>
          <a:no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buSzPts val="1500"/>
            </a:pPr>
            <a:r>
              <a:rPr lang="lv-LV" sz="2500" b="1" dirty="0">
                <a:solidFill>
                  <a:srgbClr val="663399"/>
                </a:solidFill>
                <a:latin typeface="Verdana" panose="020B0604030504040204" pitchFamily="34" charset="0"/>
                <a:ea typeface="Verdana" panose="020B0604030504040204" pitchFamily="34" charset="0"/>
              </a:rPr>
              <a:t>Popularizēt studiju iespējas Latvijā </a:t>
            </a:r>
            <a:r>
              <a:rPr lang="lv-LV" sz="2500" dirty="0">
                <a:solidFill>
                  <a:srgbClr val="663399"/>
                </a:solidFill>
                <a:latin typeface="Verdana" panose="020B0604030504040204" pitchFamily="34" charset="0"/>
                <a:ea typeface="Verdana" panose="020B0604030504040204" pitchFamily="34" charset="0"/>
              </a:rPr>
              <a:t>diasporas jauniešiem un vecākiem (klātienē un tiešsaistē)</a:t>
            </a:r>
          </a:p>
        </p:txBody>
      </p:sp>
      <p:sp>
        <p:nvSpPr>
          <p:cNvPr id="12" name="Rectangle: Rounded Corners 11">
            <a:extLst>
              <a:ext uri="{FF2B5EF4-FFF2-40B4-BE49-F238E27FC236}">
                <a16:creationId xmlns:a16="http://schemas.microsoft.com/office/drawing/2014/main" id="{7CD64D71-141C-8647-2F9B-7F7B2F592FC3}"/>
              </a:ext>
            </a:extLst>
          </p:cNvPr>
          <p:cNvSpPr/>
          <p:nvPr/>
        </p:nvSpPr>
        <p:spPr>
          <a:xfrm>
            <a:off x="5423635" y="5727721"/>
            <a:ext cx="10880218" cy="1842154"/>
          </a:xfrm>
          <a:prstGeom prst="roundRect">
            <a:avLst/>
          </a:prstGeom>
          <a:noFill/>
          <a:ln>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buSzPts val="1500"/>
            </a:pPr>
            <a:r>
              <a:rPr lang="lv-LV" sz="2500" b="1" dirty="0">
                <a:solidFill>
                  <a:srgbClr val="663399"/>
                </a:solidFill>
                <a:latin typeface="Verdana" panose="020B0604030504040204" pitchFamily="34" charset="0"/>
                <a:ea typeface="Verdana" panose="020B0604030504040204" pitchFamily="34" charset="0"/>
              </a:rPr>
              <a:t>Turpināt apkopot pieredzes stāstus </a:t>
            </a:r>
            <a:r>
              <a:rPr lang="lv-LV" sz="2500" dirty="0">
                <a:solidFill>
                  <a:srgbClr val="663399"/>
                </a:solidFill>
                <a:latin typeface="Verdana" panose="020B0604030504040204" pitchFamily="34" charset="0"/>
                <a:ea typeface="Verdana" panose="020B0604030504040204" pitchFamily="34" charset="0"/>
              </a:rPr>
              <a:t>video formātā</a:t>
            </a:r>
          </a:p>
        </p:txBody>
      </p:sp>
      <p:grpSp>
        <p:nvGrpSpPr>
          <p:cNvPr id="2" name="Group 22">
            <a:extLst>
              <a:ext uri="{FF2B5EF4-FFF2-40B4-BE49-F238E27FC236}">
                <a16:creationId xmlns:a16="http://schemas.microsoft.com/office/drawing/2014/main" id="{EA6336D5-BA4B-DFB4-09A6-6BF600D4A70B}"/>
              </a:ext>
            </a:extLst>
          </p:cNvPr>
          <p:cNvGrpSpPr>
            <a:grpSpLocks/>
          </p:cNvGrpSpPr>
          <p:nvPr/>
        </p:nvGrpSpPr>
        <p:grpSpPr>
          <a:xfrm>
            <a:off x="-5381" y="0"/>
            <a:ext cx="4501181" cy="10287000"/>
            <a:chOff x="-7175" y="0"/>
            <a:chExt cx="7461894" cy="13716000"/>
          </a:xfrm>
          <a:solidFill>
            <a:srgbClr val="663399"/>
          </a:solidFill>
        </p:grpSpPr>
        <p:sp>
          <p:nvSpPr>
            <p:cNvPr id="3" name="Freeform 23">
              <a:extLst>
                <a:ext uri="{FF2B5EF4-FFF2-40B4-BE49-F238E27FC236}">
                  <a16:creationId xmlns:a16="http://schemas.microsoft.com/office/drawing/2014/main" id="{D46A2015-1E10-E2B4-0249-6A15E1E07FAF}"/>
                </a:ext>
              </a:extLst>
            </p:cNvPr>
            <p:cNvSpPr>
              <a:spLocks/>
            </p:cNvSpPr>
            <p:nvPr/>
          </p:nvSpPr>
          <p:spPr>
            <a:xfrm>
              <a:off x="-7175" y="0"/>
              <a:ext cx="7461894" cy="13716000"/>
            </a:xfrm>
            <a:custGeom>
              <a:avLst/>
              <a:gdLst/>
              <a:ahLst/>
              <a:cxnLst/>
              <a:rect l="l" t="t" r="r" b="b"/>
              <a:pathLst>
                <a:path w="7461894" h="13716000">
                  <a:moveTo>
                    <a:pt x="0" y="0"/>
                  </a:moveTo>
                  <a:lnTo>
                    <a:pt x="7461894" y="0"/>
                  </a:lnTo>
                  <a:lnTo>
                    <a:pt x="7461894" y="13716000"/>
                  </a:lnTo>
                  <a:lnTo>
                    <a:pt x="0" y="13716000"/>
                  </a:lnTo>
                  <a:close/>
                </a:path>
              </a:pathLst>
            </a:custGeom>
            <a:grpFill/>
            <a:ln w="12700">
              <a:solidFill>
                <a:srgbClr val="663399"/>
              </a:solidFill>
            </a:ln>
          </p:spPr>
          <p:txBody>
            <a:bodyPr/>
            <a:lstStyle/>
            <a:p>
              <a:endParaRPr lang="en-GB"/>
            </a:p>
          </p:txBody>
        </p:sp>
      </p:grpSp>
      <p:sp>
        <p:nvSpPr>
          <p:cNvPr id="4" name="TextBox 26">
            <a:extLst>
              <a:ext uri="{FF2B5EF4-FFF2-40B4-BE49-F238E27FC236}">
                <a16:creationId xmlns:a16="http://schemas.microsoft.com/office/drawing/2014/main" id="{81A445D2-EF9B-E189-D016-EEF760569A8A}"/>
              </a:ext>
            </a:extLst>
          </p:cNvPr>
          <p:cNvSpPr txBox="1"/>
          <p:nvPr/>
        </p:nvSpPr>
        <p:spPr>
          <a:xfrm>
            <a:off x="431958" y="1037880"/>
            <a:ext cx="4955283" cy="5056568"/>
          </a:xfrm>
          <a:prstGeom prst="rect">
            <a:avLst/>
          </a:prstGeom>
        </p:spPr>
        <p:txBody>
          <a:bodyPr lIns="0" tIns="0" rIns="0" bIns="0" rtlCol="0" anchor="ctr"/>
          <a:lstStyle/>
          <a:p>
            <a:pPr algn="l">
              <a:lnSpc>
                <a:spcPts val="4536"/>
              </a:lnSpc>
            </a:pPr>
            <a:r>
              <a:rPr lang="lv-LV" sz="4200" b="1" dirty="0">
                <a:solidFill>
                  <a:srgbClr val="FFFFFF"/>
                </a:solidFill>
                <a:latin typeface="Verdana Bold"/>
                <a:ea typeface="Verdana Bold"/>
                <a:cs typeface="Verdana Bold"/>
                <a:sym typeface="Verdana Bold"/>
              </a:rPr>
              <a:t>VALSTS IZGLĪTĪBAS ATTĪSTĪBAS AĢENTŪRA</a:t>
            </a:r>
          </a:p>
          <a:p>
            <a:pPr algn="l">
              <a:lnSpc>
                <a:spcPts val="2100"/>
              </a:lnSpc>
            </a:pPr>
            <a:endParaRPr lang="lv-LV" sz="4200" b="1" dirty="0">
              <a:solidFill>
                <a:srgbClr val="FFFFFF"/>
              </a:solidFill>
              <a:latin typeface="Verdana Bold"/>
              <a:ea typeface="Verdana Bold"/>
              <a:cs typeface="Verdana Bold"/>
              <a:sym typeface="Verdana Bold"/>
            </a:endParaRPr>
          </a:p>
          <a:p>
            <a:pPr algn="l">
              <a:lnSpc>
                <a:spcPts val="4536"/>
              </a:lnSpc>
            </a:pPr>
            <a:r>
              <a:rPr lang="lv-LV" sz="4000" dirty="0">
                <a:solidFill>
                  <a:schemeClr val="bg1"/>
                </a:solidFill>
                <a:latin typeface="Verdana" panose="020B0604030504040204" pitchFamily="34" charset="0"/>
                <a:ea typeface="Verdana" panose="020B0604030504040204" pitchFamily="34" charset="0"/>
                <a:cs typeface="Verdana Bold"/>
                <a:sym typeface="Verdana Bold"/>
              </a:rPr>
              <a:t>Paveiktais un plānotais</a:t>
            </a:r>
          </a:p>
        </p:txBody>
      </p:sp>
      <p:sp>
        <p:nvSpPr>
          <p:cNvPr id="5" name="Freeform 27">
            <a:extLst>
              <a:ext uri="{FF2B5EF4-FFF2-40B4-BE49-F238E27FC236}">
                <a16:creationId xmlns:a16="http://schemas.microsoft.com/office/drawing/2014/main" id="{049528E2-856D-23DD-945E-C969550FAF7A}"/>
              </a:ext>
            </a:extLst>
          </p:cNvPr>
          <p:cNvSpPr/>
          <p:nvPr/>
        </p:nvSpPr>
        <p:spPr>
          <a:xfrm>
            <a:off x="108925" y="6715050"/>
            <a:ext cx="4386875" cy="3690340"/>
          </a:xfrm>
          <a:custGeom>
            <a:avLst/>
            <a:gdLst/>
            <a:ahLst/>
            <a:cxnLst/>
            <a:rect l="l" t="t" r="r" b="b"/>
            <a:pathLst>
              <a:path w="5487495" h="3690340">
                <a:moveTo>
                  <a:pt x="0" y="0"/>
                </a:moveTo>
                <a:lnTo>
                  <a:pt x="5487495" y="0"/>
                </a:lnTo>
                <a:lnTo>
                  <a:pt x="5487495" y="3690340"/>
                </a:lnTo>
                <a:lnTo>
                  <a:pt x="0" y="3690340"/>
                </a:lnTo>
                <a:lnTo>
                  <a:pt x="0" y="0"/>
                </a:lnTo>
                <a:close/>
              </a:path>
            </a:pathLst>
          </a:custGeom>
          <a:blipFill>
            <a:blip r:embed="rId3">
              <a:extLst>
                <a:ext uri="{96DAC541-7B7A-43D3-8B79-37D633B846F1}">
                  <asvg:svgBlip xmlns:asvg="http://schemas.microsoft.com/office/drawing/2016/SVG/main" r:embed="rId4"/>
                </a:ext>
              </a:extLst>
            </a:blip>
            <a:stretch>
              <a:fillRect r="-25089"/>
            </a:stretch>
          </a:blipFill>
        </p:spPr>
        <p:txBody>
          <a:bodyPr/>
          <a:lstStyle/>
          <a:p>
            <a:endParaRPr lang="en-GB" dirty="0"/>
          </a:p>
        </p:txBody>
      </p:sp>
    </p:spTree>
    <p:extLst>
      <p:ext uri="{BB962C8B-B14F-4D97-AF65-F5344CB8AC3E}">
        <p14:creationId xmlns:p14="http://schemas.microsoft.com/office/powerpoint/2010/main" val="101898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1003</Words>
  <Application>Microsoft Office PowerPoint</Application>
  <PresentationFormat>Pielāgots</PresentationFormat>
  <Paragraphs>132</Paragraphs>
  <Slides>12</Slides>
  <Notes>11</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12</vt:i4>
      </vt:variant>
    </vt:vector>
  </HeadingPairs>
  <TitlesOfParts>
    <vt:vector size="18" baseType="lpstr">
      <vt:lpstr>Calibri</vt:lpstr>
      <vt:lpstr>Arial</vt:lpstr>
      <vt:lpstr>Verdana Bold</vt:lpstr>
      <vt:lpstr>Verdana</vt:lpstr>
      <vt:lpstr>Verdana Pro Light</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 researchLatvia.gov.lv   Latvijas zinātnes komunikācijas   platforma</vt:lpstr>
      <vt:lpstr>Starpziņojums</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Modern Infographic Mind Map Presentation</dc:title>
  <dc:creator>Kitija Gaidele</dc:creator>
  <cp:lastModifiedBy>Vineta Ernstsone</cp:lastModifiedBy>
  <cp:revision>24</cp:revision>
  <dcterms:created xsi:type="dcterms:W3CDTF">2006-08-16T00:00:00Z</dcterms:created>
  <dcterms:modified xsi:type="dcterms:W3CDTF">2025-12-10T14:51:00Z</dcterms:modified>
  <dc:identifier>DAG6RDqABTw</dc:identifier>
</cp:coreProperties>
</file>