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sldIdLst>
    <p:sldId id="261" r:id="rId5"/>
    <p:sldId id="257" r:id="rId6"/>
    <p:sldId id="262" r:id="rId7"/>
    <p:sldId id="271" r:id="rId8"/>
    <p:sldId id="263" r:id="rId9"/>
    <p:sldId id="264" r:id="rId10"/>
    <p:sldId id="265" r:id="rId11"/>
    <p:sldId id="258" r:id="rId12"/>
    <p:sldId id="266" r:id="rId13"/>
    <p:sldId id="267" r:id="rId14"/>
    <p:sldId id="269" r:id="rId15"/>
    <p:sldId id="268" r:id="rId16"/>
    <p:sldId id="259" r:id="rId17"/>
  </p:sldIdLst>
  <p:sldSz cx="9144000" cy="6858000" type="screen4x3"/>
  <p:notesSz cx="6858000" cy="9144000"/>
  <p:defaultTextStyle>
    <a:defPPr>
      <a:defRPr lang="en-US"/>
    </a:defPPr>
    <a:lvl1pPr marL="0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69788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939575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409365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879152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590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8B0190-AB26-45BA-9728-4B31236091C6}" type="datetimeFigureOut">
              <a:rPr lang="lv-LV" smtClean="0"/>
              <a:t>17.12.2025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279CF9-1BEB-4BD2-BFB6-79C9D6052C2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75990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9788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957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936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9152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279CF9-1BEB-4BD2-BFB6-79C9D6052C24}" type="slidenum">
              <a:rPr lang="lv-LV" smtClean="0"/>
              <a:t>8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31683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279CF9-1BEB-4BD2-BFB6-79C9D6052C24}" type="slidenum">
              <a:rPr lang="lv-LV" smtClean="0"/>
              <a:t>9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976757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279CF9-1BEB-4BD2-BFB6-79C9D6052C24}" type="slidenum">
              <a:rPr lang="lv-LV" smtClean="0"/>
              <a:t>10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927546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279CF9-1BEB-4BD2-BFB6-79C9D6052C24}" type="slidenum">
              <a:rPr lang="lv-LV" smtClean="0"/>
              <a:t>11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427679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279CF9-1BEB-4BD2-BFB6-79C9D6052C24}" type="slidenum">
              <a:rPr lang="lv-LV" smtClean="0"/>
              <a:t>12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478059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43"/>
            <a:ext cx="7772400" cy="147002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9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395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093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791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48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18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885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58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57"/>
            <a:ext cx="2057400" cy="58515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57"/>
            <a:ext cx="6019800" cy="58515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0" y="4406905"/>
            <a:ext cx="7772400" cy="1362075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0" y="2906727"/>
            <a:ext cx="7772400" cy="1500188"/>
          </a:xfrm>
        </p:spPr>
        <p:txBody>
          <a:bodyPr anchor="b"/>
          <a:lstStyle>
            <a:lvl1pPr marL="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8"/>
            <a:ext cx="4038600" cy="4525965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8"/>
            <a:ext cx="4038600" cy="4525965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5" y="1535116"/>
            <a:ext cx="4040190" cy="639765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69788" indent="0">
              <a:buNone/>
              <a:defRPr sz="1900" b="1"/>
            </a:lvl2pPr>
            <a:lvl3pPr marL="939575" indent="0">
              <a:buNone/>
              <a:defRPr sz="1700" b="1"/>
            </a:lvl3pPr>
            <a:lvl4pPr marL="1409365" indent="0">
              <a:buNone/>
              <a:defRPr sz="1600" b="1"/>
            </a:lvl4pPr>
            <a:lvl5pPr marL="1879152" indent="0">
              <a:buNone/>
              <a:defRPr sz="1600" b="1"/>
            </a:lvl5pPr>
            <a:lvl6pPr marL="2348940" indent="0">
              <a:buNone/>
              <a:defRPr sz="1600" b="1"/>
            </a:lvl6pPr>
            <a:lvl7pPr marL="2818729" indent="0">
              <a:buNone/>
              <a:defRPr sz="1600" b="1"/>
            </a:lvl7pPr>
            <a:lvl8pPr marL="3288515" indent="0">
              <a:buNone/>
              <a:defRPr sz="1600" b="1"/>
            </a:lvl8pPr>
            <a:lvl9pPr marL="375830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5" y="2174880"/>
            <a:ext cx="4040190" cy="3951285"/>
          </a:xfrm>
        </p:spPr>
        <p:txBody>
          <a:bodyPr/>
          <a:lstStyle>
            <a:lvl1pPr>
              <a:defRPr sz="2500"/>
            </a:lvl1pPr>
            <a:lvl2pPr>
              <a:defRPr sz="19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535116"/>
            <a:ext cx="4041780" cy="639765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69788" indent="0">
              <a:buNone/>
              <a:defRPr sz="1900" b="1"/>
            </a:lvl2pPr>
            <a:lvl3pPr marL="939575" indent="0">
              <a:buNone/>
              <a:defRPr sz="1700" b="1"/>
            </a:lvl3pPr>
            <a:lvl4pPr marL="1409365" indent="0">
              <a:buNone/>
              <a:defRPr sz="1600" b="1"/>
            </a:lvl4pPr>
            <a:lvl5pPr marL="1879152" indent="0">
              <a:buNone/>
              <a:defRPr sz="1600" b="1"/>
            </a:lvl5pPr>
            <a:lvl6pPr marL="2348940" indent="0">
              <a:buNone/>
              <a:defRPr sz="1600" b="1"/>
            </a:lvl6pPr>
            <a:lvl7pPr marL="2818729" indent="0">
              <a:buNone/>
              <a:defRPr sz="1600" b="1"/>
            </a:lvl7pPr>
            <a:lvl8pPr marL="3288515" indent="0">
              <a:buNone/>
              <a:defRPr sz="1600" b="1"/>
            </a:lvl8pPr>
            <a:lvl9pPr marL="375830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2174880"/>
            <a:ext cx="4041780" cy="3951285"/>
          </a:xfrm>
        </p:spPr>
        <p:txBody>
          <a:bodyPr/>
          <a:lstStyle>
            <a:lvl1pPr>
              <a:defRPr sz="2500"/>
            </a:lvl1pPr>
            <a:lvl2pPr>
              <a:defRPr sz="19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5" y="273053"/>
            <a:ext cx="3008310" cy="1162051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5" y="273068"/>
            <a:ext cx="5111750" cy="5853113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5" y="1435110"/>
            <a:ext cx="300831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90" y="4800605"/>
            <a:ext cx="5486400" cy="566739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90" y="612773"/>
            <a:ext cx="5486400" cy="4114800"/>
          </a:xfrm>
        </p:spPr>
        <p:txBody>
          <a:bodyPr/>
          <a:lstStyle>
            <a:lvl1pPr marL="0" indent="0">
              <a:buNone/>
              <a:defRPr sz="3300"/>
            </a:lvl1pPr>
            <a:lvl2pPr marL="469788" indent="0">
              <a:buNone/>
              <a:defRPr sz="2900"/>
            </a:lvl2pPr>
            <a:lvl3pPr marL="939575" indent="0">
              <a:buNone/>
              <a:defRPr sz="2500"/>
            </a:lvl3pPr>
            <a:lvl4pPr marL="1409365" indent="0">
              <a:buNone/>
              <a:defRPr sz="1900"/>
            </a:lvl4pPr>
            <a:lvl5pPr marL="1879152" indent="0">
              <a:buNone/>
              <a:defRPr sz="1900"/>
            </a:lvl5pPr>
            <a:lvl6pPr marL="2348940" indent="0">
              <a:buNone/>
              <a:defRPr sz="1900"/>
            </a:lvl6pPr>
            <a:lvl7pPr marL="2818729" indent="0">
              <a:buNone/>
              <a:defRPr sz="1900"/>
            </a:lvl7pPr>
            <a:lvl8pPr marL="3288515" indent="0">
              <a:buNone/>
              <a:defRPr sz="1900"/>
            </a:lvl8pPr>
            <a:lvl9pPr marL="3758305" indent="0">
              <a:buNone/>
              <a:defRPr sz="1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90" y="5367353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43"/>
            <a:ext cx="8229600" cy="1143000"/>
          </a:xfrm>
          <a:prstGeom prst="rect">
            <a:avLst/>
          </a:prstGeom>
        </p:spPr>
        <p:txBody>
          <a:bodyPr vert="horz" lIns="93957" tIns="46979" rIns="93957" bIns="46979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8"/>
            <a:ext cx="8229600" cy="4525965"/>
          </a:xfrm>
          <a:prstGeom prst="rect">
            <a:avLst/>
          </a:prstGeom>
        </p:spPr>
        <p:txBody>
          <a:bodyPr vert="horz" lIns="93957" tIns="46979" rIns="93957" bIns="4697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69"/>
            <a:ext cx="2133600" cy="36512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69"/>
            <a:ext cx="2895600" cy="36512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69"/>
            <a:ext cx="2133600" cy="36512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39575" rtl="0" eaLnBrk="1" latinLnBrk="0" hangingPunct="1"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2341" indent="-352341" algn="l" defTabSz="939575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3404" indent="-293618" algn="l" defTabSz="939575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4468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4259" indent="-234893" algn="l" defTabSz="939575" rtl="0" eaLnBrk="1" latinLnBrk="0" hangingPunct="1">
        <a:spcBef>
          <a:spcPct val="20000"/>
        </a:spcBef>
        <a:buFont typeface="Arial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4047" indent="-234893" algn="l" defTabSz="939575" rtl="0" eaLnBrk="1" latinLnBrk="0" hangingPunct="1">
        <a:spcBef>
          <a:spcPct val="20000"/>
        </a:spcBef>
        <a:buFont typeface="Arial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1"/>
            <a:ext cx="3777632" cy="416617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05400"/>
            <a:ext cx="6400800" cy="838200"/>
          </a:xfrm>
        </p:spPr>
        <p:txBody>
          <a:bodyPr>
            <a:noAutofit/>
          </a:bodyPr>
          <a:lstStyle/>
          <a:p>
            <a:r>
              <a:rPr lang="lv-LV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Zanda Grauze</a:t>
            </a:r>
          </a:p>
          <a:p>
            <a:r>
              <a:rPr lang="lv-L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Īpašo uzdevumu vēstniece diasporas lietās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371600" y="6096000"/>
            <a:ext cx="6400800" cy="609600"/>
          </a:xfrm>
          <a:prstGeom prst="rect">
            <a:avLst/>
          </a:prstGeom>
        </p:spPr>
        <p:txBody>
          <a:bodyPr vert="horz" lIns="93957" tIns="46979" rIns="93957" bIns="46979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2025. gada 12. decembris, Rīga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22199"/>
            <a:ext cx="9144000" cy="2446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533853"/>
            <a:ext cx="7772400" cy="838200"/>
          </a:xfrm>
        </p:spPr>
        <p:txBody>
          <a:bodyPr>
            <a:noAutofit/>
          </a:bodyPr>
          <a:lstStyle/>
          <a:p>
            <a:r>
              <a:rPr lang="pt-BR" sz="30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Plān</a:t>
            </a:r>
            <a:r>
              <a:rPr lang="lv-LV" sz="3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pt-BR" sz="3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0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darbam</a:t>
            </a:r>
            <a:r>
              <a:rPr lang="pt-BR" sz="3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 </a:t>
            </a:r>
            <a:r>
              <a:rPr lang="pt-BR" sz="30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diasporu</a:t>
            </a:r>
            <a:r>
              <a:rPr lang="pt-BR" sz="3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2024.–2026. </a:t>
            </a:r>
            <a:r>
              <a:rPr lang="pt-BR" sz="30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gadam</a:t>
            </a:r>
            <a:r>
              <a:rPr lang="lv-LV" sz="3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Ārlietu ministrijas uzdevumu izvērtējums</a:t>
            </a:r>
          </a:p>
        </p:txBody>
      </p:sp>
    </p:spTree>
    <p:extLst>
      <p:ext uri="{BB962C8B-B14F-4D97-AF65-F5344CB8AC3E}">
        <p14:creationId xmlns:p14="http://schemas.microsoft.com/office/powerpoint/2010/main" val="39094128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6629400" y="6356369"/>
            <a:ext cx="2133600" cy="365123"/>
          </a:xfrm>
        </p:spPr>
        <p:txBody>
          <a:bodyPr/>
          <a:lstStyle/>
          <a:p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prezentācijas nosaukums  |  </a:t>
            </a:r>
            <a:fld id="{B6F15528-21DE-4FAA-801E-634DDDAF4B2B}" type="slidenum">
              <a:rPr lang="en-US" sz="1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10</a:t>
            </a:fld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8" name="Title 3">
            <a:extLst>
              <a:ext uri="{FF2B5EF4-FFF2-40B4-BE49-F238E27FC236}">
                <a16:creationId xmlns:a16="http://schemas.microsoft.com/office/drawing/2014/main" id="{7DBB22C5-4355-4BEE-B38C-1AFB07B5D2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102395"/>
            <a:ext cx="6324600" cy="955675"/>
          </a:xfrm>
        </p:spPr>
        <p:txBody>
          <a:bodyPr anchor="b">
            <a:noAutofit/>
          </a:bodyPr>
          <a:lstStyle/>
          <a:p>
            <a:pPr algn="just"/>
            <a:r>
              <a:rPr lang="lv-LV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Galvenās skatītās tēmas DKP sēdēs 2024./2025.</a:t>
            </a:r>
            <a:endParaRPr lang="en-US" sz="24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EC70B0E-94E4-49D8-8606-7E57A73AFAE3}"/>
              </a:ext>
            </a:extLst>
          </p:cNvPr>
          <p:cNvSpPr txBox="1"/>
          <p:nvPr/>
        </p:nvSpPr>
        <p:spPr>
          <a:xfrm>
            <a:off x="685800" y="1524000"/>
            <a:ext cx="7924800" cy="59847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Valsts aizsardzības dienests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Vēlēšanas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Civilā aizsardzība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Remigrācija</a:t>
            </a:r>
            <a:endParaRPr lang="lv-LV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Diasporas studiju iespējas Latvijā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ResearchLatvia</a:t>
            </a:r>
            <a:endParaRPr lang="lv-LV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Biedrības “Ekonomiskā sadarbība un investīcijas Latvijai” mentoru programma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Diasporas investīciju programmas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 DMPC pētījumi 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DKP darba grupu ziņojumi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Diasporas mediji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Diasporas pārstāvju iekļaušana nozaru konsultatīvajās padomēs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lv-LV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lv-LV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65593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6629400" y="6356369"/>
            <a:ext cx="2133600" cy="365123"/>
          </a:xfrm>
        </p:spPr>
        <p:txBody>
          <a:bodyPr/>
          <a:lstStyle/>
          <a:p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prezentācijas nosaukums  |  </a:t>
            </a:r>
            <a:fld id="{B6F15528-21DE-4FAA-801E-634DDDAF4B2B}" type="slidenum">
              <a:rPr lang="en-US" sz="1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11</a:t>
            </a:fld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EC70B0E-94E4-49D8-8606-7E57A73AFAE3}"/>
              </a:ext>
            </a:extLst>
          </p:cNvPr>
          <p:cNvSpPr txBox="1"/>
          <p:nvPr/>
        </p:nvSpPr>
        <p:spPr>
          <a:xfrm>
            <a:off x="1208961" y="1957799"/>
            <a:ext cx="7162800" cy="2579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lv-LV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2026. gada prioritārās tēmas</a:t>
            </a:r>
            <a:r>
              <a:rPr lang="lv-LV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lv-LV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lv-LV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Diasporas dalība 15. Saeimas vēlēšanās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lv-LV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Valsts aizsardzības dienests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lv-LV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Diasporas iesaiste Latvijas c</a:t>
            </a:r>
            <a:r>
              <a:rPr lang="lv-LV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ivilajā aizsardzībā</a:t>
            </a:r>
          </a:p>
        </p:txBody>
      </p:sp>
    </p:spTree>
    <p:extLst>
      <p:ext uri="{BB962C8B-B14F-4D97-AF65-F5344CB8AC3E}">
        <p14:creationId xmlns:p14="http://schemas.microsoft.com/office/powerpoint/2010/main" val="27180010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8" name="Title 3">
            <a:extLst>
              <a:ext uri="{FF2B5EF4-FFF2-40B4-BE49-F238E27FC236}">
                <a16:creationId xmlns:a16="http://schemas.microsoft.com/office/drawing/2014/main" id="{7DBB22C5-4355-4BEE-B38C-1AFB07B5D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9800" y="0"/>
            <a:ext cx="8229600" cy="1143000"/>
          </a:xfrm>
        </p:spPr>
        <p:txBody>
          <a:bodyPr anchor="b">
            <a:noAutofit/>
          </a:bodyPr>
          <a:lstStyle/>
          <a:p>
            <a:pPr algn="just"/>
            <a:r>
              <a:rPr lang="lv-LV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Diasporas apciemojums klātienē</a:t>
            </a:r>
            <a:endParaRPr lang="en-US" sz="24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7F15A634-F9E3-4B42-8C6F-238890CA81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0298" y="5695267"/>
            <a:ext cx="8153400" cy="639765"/>
          </a:xfrm>
        </p:spPr>
        <p:txBody>
          <a:bodyPr>
            <a:normAutofit lnSpcReduction="10000"/>
          </a:bodyPr>
          <a:lstStyle/>
          <a:p>
            <a:pPr algn="ctr"/>
            <a:r>
              <a:rPr lang="lv-LV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Valsts augstākās amatpersonas vienmēr cenšas satikties ar tautiešiem, ja vien vizītes grafiks to atļauj.</a:t>
            </a:r>
          </a:p>
        </p:txBody>
      </p:sp>
      <p:sp>
        <p:nvSpPr>
          <p:cNvPr id="2" name="Satura vietturis 1">
            <a:extLst>
              <a:ext uri="{FF2B5EF4-FFF2-40B4-BE49-F238E27FC236}">
                <a16:creationId xmlns:a16="http://schemas.microsoft.com/office/drawing/2014/main" id="{5B72337E-81BC-44EF-9B0D-EBEB5A5D2F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4564" y="1509286"/>
            <a:ext cx="4040190" cy="395128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lv-LV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2024. gadā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vēstniece un Diasporas grupa apmeklēja diasporu: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Zviedrijā, Stokholmā – martā;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Nīderlandē, Amsterdamā – maijā;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Īrijā, Dublinā – septembrī;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Beļģijā, Briselē – septembrī;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Apvienotajā karalistē, Londonā – oktobrī;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ASV,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Oregonā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oktobrī;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Norvēģijā, Oslo – oktobrī;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Lietuvā, Viļņā – novembrī;</a:t>
            </a:r>
          </a:p>
          <a:p>
            <a:pPr marL="342900" lvl="0" indent="-342900"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Francijā, Parīzē – novembrī.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0CD3D3CC-C8D1-438F-8290-CA4339EFB3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52978" y="1509286"/>
            <a:ext cx="4041780" cy="43180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lv-LV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2025. gadā 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vēstniece un Diasporas grupa apmeklēja diasporu: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Norvēģijā, Oslo – janvārī un septembrī;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Kanādā, Toronto – aprīlī;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Latvijā, Rēzeknē – maijā;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Zviedrijā, Stokholmā – maijā;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ASV, Čikāgā – jūlijā un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Mineapolē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oktobrī;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Apvienotā Karalistē, Bredfordā – jūlijā, Londonā – septembrī;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Vācijā, Minsterē – novembrī;</a:t>
            </a:r>
          </a:p>
          <a:p>
            <a:pPr marL="342900" lvl="0" indent="-342900"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Gruzijā, Tbilisi – novembrī.</a:t>
            </a:r>
          </a:p>
          <a:p>
            <a:endParaRPr lang="lv-LV" sz="1800" dirty="0"/>
          </a:p>
        </p:txBody>
      </p:sp>
      <p:sp>
        <p:nvSpPr>
          <p:cNvPr id="18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prezentācijas nosaukums  |  </a:t>
            </a:r>
            <a:fld id="{B6F15528-21DE-4FAA-801E-634DDDAF4B2B}" type="slidenum">
              <a:rPr lang="en-US" sz="1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12</a:t>
            </a:fld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53762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>
            <a:extLst>
              <a:ext uri="{FF2B5EF4-FFF2-40B4-BE49-F238E27FC236}">
                <a16:creationId xmlns:a16="http://schemas.microsoft.com/office/drawing/2014/main" id="{16A4243B-F7AE-4607-9211-BA7027EEDF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1"/>
            <a:ext cx="3777632" cy="416617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22199"/>
            <a:ext cx="9144000" cy="244656"/>
          </a:xfrm>
          <a:prstGeom prst="rect">
            <a:avLst/>
          </a:prstGeom>
        </p:spPr>
      </p:pic>
      <p:sp>
        <p:nvSpPr>
          <p:cNvPr id="10" name="TextBox 7">
            <a:extLst>
              <a:ext uri="{FF2B5EF4-FFF2-40B4-BE49-F238E27FC236}">
                <a16:creationId xmlns:a16="http://schemas.microsoft.com/office/drawing/2014/main" id="{50B15A6A-042C-40AD-9097-44C8D691C0F2}"/>
              </a:ext>
            </a:extLst>
          </p:cNvPr>
          <p:cNvSpPr txBox="1"/>
          <p:nvPr/>
        </p:nvSpPr>
        <p:spPr>
          <a:xfrm>
            <a:off x="5105400" y="5267436"/>
            <a:ext cx="3414418" cy="4111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90"/>
              </a:lnSpc>
            </a:pPr>
            <a:r>
              <a:rPr lang="en-US" sz="2800" dirty="0">
                <a:latin typeface="Times New Roman" panose="02020603050405020304" pitchFamily="18" charset="0"/>
                <a:ea typeface="Libre Baskerville Bold"/>
                <a:cs typeface="Times New Roman" panose="02020603050405020304" pitchFamily="18" charset="0"/>
                <a:sym typeface="Libre Baskerville Bold"/>
              </a:rPr>
              <a:t>diaspora@mfa.gov.lv</a:t>
            </a:r>
          </a:p>
        </p:txBody>
      </p:sp>
      <p:pic>
        <p:nvPicPr>
          <p:cNvPr id="11" name="Picture 2" descr="Social media png Images - Free Download on Freepik">
            <a:extLst>
              <a:ext uri="{FF2B5EF4-FFF2-40B4-BE49-F238E27FC236}">
                <a16:creationId xmlns:a16="http://schemas.microsoft.com/office/drawing/2014/main" id="{B19E26BC-D94F-43CE-B516-118D79D5D058}"/>
              </a:ext>
            </a:extLst>
          </p:cNvPr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65" t="14628" r="73092" b="66590"/>
          <a:stretch/>
        </p:blipFill>
        <p:spPr bwMode="auto">
          <a:xfrm>
            <a:off x="1659318" y="5255165"/>
            <a:ext cx="504826" cy="495300"/>
          </a:xfrm>
          <a:prstGeom prst="rect">
            <a:avLst/>
          </a:prstGeom>
          <a:noFill/>
        </p:spPr>
      </p:pic>
      <p:pic>
        <p:nvPicPr>
          <p:cNvPr id="13" name="Picture 2" descr="Social media png Images - Free Download on Freepik">
            <a:extLst>
              <a:ext uri="{FF2B5EF4-FFF2-40B4-BE49-F238E27FC236}">
                <a16:creationId xmlns:a16="http://schemas.microsoft.com/office/drawing/2014/main" id="{33D210AB-B395-47E7-BF58-2734088784E4}"/>
              </a:ext>
            </a:extLst>
          </p:cNvPr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289" t="14627" r="29568" b="66591"/>
          <a:stretch/>
        </p:blipFill>
        <p:spPr bwMode="auto">
          <a:xfrm>
            <a:off x="1112583" y="5255165"/>
            <a:ext cx="504826" cy="495300"/>
          </a:xfrm>
          <a:prstGeom prst="rect">
            <a:avLst/>
          </a:prstGeom>
          <a:noFill/>
        </p:spPr>
      </p:pic>
      <p:sp>
        <p:nvSpPr>
          <p:cNvPr id="14" name="TextBox 6">
            <a:extLst>
              <a:ext uri="{FF2B5EF4-FFF2-40B4-BE49-F238E27FC236}">
                <a16:creationId xmlns:a16="http://schemas.microsoft.com/office/drawing/2014/main" id="{A9E88E54-F463-47C0-BD92-91284DD781C6}"/>
              </a:ext>
            </a:extLst>
          </p:cNvPr>
          <p:cNvSpPr txBox="1"/>
          <p:nvPr/>
        </p:nvSpPr>
        <p:spPr>
          <a:xfrm>
            <a:off x="2206053" y="5255165"/>
            <a:ext cx="2312673" cy="4234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59"/>
              </a:lnSpc>
            </a:pPr>
            <a:r>
              <a:rPr lang="en-US" sz="2800" dirty="0">
                <a:latin typeface="Times New Roman" panose="02020603050405020304" pitchFamily="18" charset="0"/>
                <a:ea typeface="Libre Baskerville Bold"/>
                <a:cs typeface="Times New Roman" panose="02020603050405020304" pitchFamily="18" charset="0"/>
                <a:sym typeface="Libre Baskerville Bold"/>
              </a:rPr>
              <a:t>@DiasporaLV</a:t>
            </a:r>
          </a:p>
        </p:txBody>
      </p:sp>
      <p:pic>
        <p:nvPicPr>
          <p:cNvPr id="15" name="Attēls 14" descr="177+ Thousand Contact &amp; Social Media Icons Royalty-Free Images, Stock  Photos &amp; Pictures | Shutterstock">
            <a:extLst>
              <a:ext uri="{FF2B5EF4-FFF2-40B4-BE49-F238E27FC236}">
                <a16:creationId xmlns:a16="http://schemas.microsoft.com/office/drawing/2014/main" id="{6477DEFB-96EB-4E4A-AEDC-11BABEFF241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79" t="25679" r="78426" b="55055"/>
          <a:stretch/>
        </p:blipFill>
        <p:spPr bwMode="auto">
          <a:xfrm>
            <a:off x="4633618" y="5243341"/>
            <a:ext cx="525517" cy="518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Subtitle 2">
            <a:extLst>
              <a:ext uri="{FF2B5EF4-FFF2-40B4-BE49-F238E27FC236}">
                <a16:creationId xmlns:a16="http://schemas.microsoft.com/office/drawing/2014/main" id="{986696C2-931A-4E57-844C-E0319914439D}"/>
              </a:ext>
            </a:extLst>
          </p:cNvPr>
          <p:cNvSpPr txBox="1">
            <a:spLocks/>
          </p:cNvSpPr>
          <p:nvPr/>
        </p:nvSpPr>
        <p:spPr>
          <a:xfrm>
            <a:off x="1371600" y="6013678"/>
            <a:ext cx="6400800" cy="332080"/>
          </a:xfrm>
          <a:prstGeom prst="rect">
            <a:avLst/>
          </a:prstGeom>
        </p:spPr>
        <p:txBody>
          <a:bodyPr vert="horz" lIns="93957" tIns="46979" rIns="93957" bIns="46979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gada 12. decembris</a:t>
            </a:r>
            <a:endParaRPr lang="en-U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CEC8B2F1-2657-4D37-81E6-CE80B2546D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814682" y="2901424"/>
            <a:ext cx="10896600" cy="1679686"/>
          </a:xfrm>
        </p:spPr>
        <p:txBody>
          <a:bodyPr>
            <a:noAutofit/>
          </a:bodyPr>
          <a:lstStyle/>
          <a:p>
            <a:r>
              <a:rPr lang="lv-LV" sz="4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Paldies par uzmanību!</a:t>
            </a:r>
            <a:br>
              <a:rPr lang="lv-LV" sz="4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4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Jautājumi?</a:t>
            </a:r>
            <a:endParaRPr lang="lv-LV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0285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685800" y="1905014"/>
            <a:ext cx="7848600" cy="4435479"/>
          </a:xfrm>
        </p:spPr>
        <p:txBody>
          <a:bodyPr>
            <a:normAutofit/>
          </a:bodyPr>
          <a:lstStyle/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+mj-lt"/>
              <a:buAutoNum type="arabicParenR"/>
            </a:pP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uzturēts un papildināts komunikācijas tīkls ar diasporas pārstāvjiem un organizācijām – pastāvīgi;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+mj-lt"/>
              <a:buAutoNum type="arabicParenR"/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+mj-lt"/>
              <a:buAutoNum type="arabicParenR"/>
            </a:pP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apkopota informācija par diasporu interesējošām jomām, jautājumi diskutēti DKP – pastāvīgi;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+mj-lt"/>
              <a:buAutoNum type="arabicParenR"/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+mj-lt"/>
              <a:buAutoNum type="arabicParenR"/>
            </a:pP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sagatavots mācību saturs valsts pārvaldes darbiniekiem par diasporu – sadarbībā ar VAS plānoti divi </a:t>
            </a:r>
            <a:r>
              <a:rPr lang="lv-LV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vebināri</a:t>
            </a: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2026. gada I. pusē;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+mj-lt"/>
              <a:buAutoNum type="arabicParenR"/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+mj-lt"/>
              <a:buAutoNum type="arabicParenR"/>
            </a:pP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Diasporas pārstāvji iekļauti ĀM konsultatīvajās padomēs – Ārējās ekonomiskās politikas koordinācijas padome, Ārpolitikas ekspertu padome, Latvijas Ārējā tēla politikas koordinācijas padome un Diasporas konsultatīvā padome.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+mj-lt"/>
              <a:buAutoNum type="arabicParenR"/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+mj-lt"/>
              <a:buAutoNum type="arabicParenR"/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5257800" y="6356369"/>
            <a:ext cx="3505200" cy="365123"/>
          </a:xfrm>
        </p:spPr>
        <p:txBody>
          <a:bodyPr/>
          <a:lstStyle/>
          <a:p>
            <a:r>
              <a:rPr lang="pt-BR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Plāns</a:t>
            </a:r>
            <a:r>
              <a:rPr lang="pt-BR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darbam</a:t>
            </a:r>
            <a:r>
              <a:rPr lang="pt-BR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 </a:t>
            </a:r>
            <a:r>
              <a:rPr lang="pt-BR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diasporu</a:t>
            </a:r>
            <a:r>
              <a:rPr lang="pt-BR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2024.–2026. </a:t>
            </a:r>
            <a:r>
              <a:rPr lang="pt-BR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gadam</a:t>
            </a:r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|  </a:t>
            </a:r>
            <a:fld id="{B6F15528-21DE-4FAA-801E-634DDDAF4B2B}" type="slidenum">
              <a:rPr lang="en-US" sz="1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2</a:t>
            </a:fld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0" y="492889"/>
            <a:ext cx="6324600" cy="954911"/>
          </a:xfrm>
        </p:spPr>
        <p:txBody>
          <a:bodyPr anchor="b">
            <a:noAutofit/>
          </a:bodyPr>
          <a:lstStyle/>
          <a:p>
            <a:pPr algn="just"/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2.1.1.	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Nodrošināt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diasporas 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iesaisti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politikas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plānošanas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dokumentu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un 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normatīvo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aktu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izstrādē</a:t>
            </a:r>
            <a:endParaRPr lang="en-US" sz="24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3281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295400" y="2209800"/>
            <a:ext cx="6019800" cy="3733786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2024. gadā četras sēdes – divas klātienē, divas attālināti.</a:t>
            </a: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2025. gadā četras sēdes – divas klātienē, divas attālināti.</a:t>
            </a: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+mj-lt"/>
              <a:buAutoNum type="arabicParenR"/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5257800" y="6356369"/>
            <a:ext cx="3505200" cy="365123"/>
          </a:xfrm>
        </p:spPr>
        <p:txBody>
          <a:bodyPr/>
          <a:lstStyle/>
          <a:p>
            <a:r>
              <a:rPr lang="pt-BR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Plāns</a:t>
            </a:r>
            <a:r>
              <a:rPr lang="pt-BR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darbam</a:t>
            </a:r>
            <a:r>
              <a:rPr lang="pt-BR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 </a:t>
            </a:r>
            <a:r>
              <a:rPr lang="pt-BR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diasporu</a:t>
            </a:r>
            <a:r>
              <a:rPr lang="pt-BR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2024.–2026. </a:t>
            </a:r>
            <a:r>
              <a:rPr lang="pt-BR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gadam</a:t>
            </a:r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|  </a:t>
            </a:r>
            <a:fld id="{B6F15528-21DE-4FAA-801E-634DDDAF4B2B}" type="slidenum">
              <a:rPr lang="en-US" sz="1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3</a:t>
            </a:fld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0" y="381000"/>
            <a:ext cx="6324600" cy="954911"/>
          </a:xfrm>
        </p:spPr>
        <p:txBody>
          <a:bodyPr anchor="b">
            <a:noAutofit/>
          </a:bodyPr>
          <a:lstStyle/>
          <a:p>
            <a:pPr algn="just"/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2.1.</a:t>
            </a:r>
            <a:r>
              <a:rPr lang="lv-LV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	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Nodrošināt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Diasporas 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konsultatīvās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padomes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darbību</a:t>
            </a:r>
            <a:endParaRPr lang="en-US" sz="24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0220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723900" y="1828800"/>
            <a:ext cx="7696200" cy="4267200"/>
          </a:xfrm>
        </p:spPr>
        <p:txBody>
          <a:bodyPr>
            <a:normAutofit/>
          </a:bodyPr>
          <a:lstStyle/>
          <a:p>
            <a:pPr marL="342900" indent="-3429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Remigrācijas</a:t>
            </a: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koordinācijas darba grupa</a:t>
            </a:r>
          </a:p>
          <a:p>
            <a:pPr marL="342900" indent="-3429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Latviešu valodas un izglītības darba grupa</a:t>
            </a:r>
          </a:p>
          <a:p>
            <a:pPr marL="342900" indent="-3429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Diasporas sabiedrības noturības, stratēģiskās komunikācijas un mediju darba grupa</a:t>
            </a:r>
          </a:p>
          <a:p>
            <a:pPr marL="342900" indent="-3429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Darba grupa </a:t>
            </a:r>
            <a:r>
              <a:rPr lang="pt-B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pt-BR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Plāna</a:t>
            </a:r>
            <a:r>
              <a:rPr lang="pt-B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darbam</a:t>
            </a:r>
            <a:r>
              <a:rPr lang="pt-B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ar </a:t>
            </a:r>
            <a:r>
              <a:rPr lang="pt-BR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diasporu</a:t>
            </a:r>
            <a:r>
              <a:rPr lang="pt-B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2027.–2029. </a:t>
            </a:r>
            <a:r>
              <a:rPr lang="pt-BR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gadam</a:t>
            </a:r>
            <a:r>
              <a:rPr lang="pt-B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pt-BR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gatavošanai</a:t>
            </a:r>
            <a:r>
              <a:rPr lang="pt-B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Kultūras</a:t>
            </a: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darba grupa</a:t>
            </a:r>
            <a:endParaRPr lang="pt-BR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pt-BR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5257800" y="6356369"/>
            <a:ext cx="3505200" cy="365123"/>
          </a:xfrm>
        </p:spPr>
        <p:txBody>
          <a:bodyPr/>
          <a:lstStyle/>
          <a:p>
            <a:r>
              <a:rPr lang="pt-BR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Plāns</a:t>
            </a:r>
            <a:r>
              <a:rPr lang="pt-BR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darbam</a:t>
            </a:r>
            <a:r>
              <a:rPr lang="pt-BR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 </a:t>
            </a:r>
            <a:r>
              <a:rPr lang="pt-BR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diasporu</a:t>
            </a:r>
            <a:r>
              <a:rPr lang="pt-BR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2024.–2026. </a:t>
            </a:r>
            <a:r>
              <a:rPr lang="pt-BR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gadam</a:t>
            </a:r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|  </a:t>
            </a:r>
            <a:fld id="{B6F15528-21DE-4FAA-801E-634DDDAF4B2B}" type="slidenum">
              <a:rPr lang="en-US" sz="1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4</a:t>
            </a:fld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0" y="136508"/>
            <a:ext cx="6324600" cy="954911"/>
          </a:xfrm>
        </p:spPr>
        <p:txBody>
          <a:bodyPr anchor="b">
            <a:noAutofit/>
          </a:bodyPr>
          <a:lstStyle/>
          <a:p>
            <a:pPr algn="just"/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Diasporas 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konsultatīvā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padome</a:t>
            </a:r>
            <a:endParaRPr lang="en-US" sz="24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744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990600" y="2370582"/>
            <a:ext cx="7315200" cy="3733786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spcBef>
                <a:spcPts val="600"/>
              </a:spcBef>
            </a:pPr>
            <a:r>
              <a:rPr lang="lv-LV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2025. gada septembrī tika </a:t>
            </a: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izveidota paplašinātā Diasporas sabiedrības noturības, stratēģiskās komunikācijas un mediju darba grupa.</a:t>
            </a: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Darba grupas vadītājs – biedrības “Latviesi.com” valdes priekšsēdētājs Indulis Bērziņš.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+mj-lt"/>
              <a:buAutoNum type="arabicParenR"/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5257800" y="6356369"/>
            <a:ext cx="3505200" cy="365123"/>
          </a:xfrm>
        </p:spPr>
        <p:txBody>
          <a:bodyPr/>
          <a:lstStyle/>
          <a:p>
            <a:r>
              <a:rPr lang="pt-BR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Plāns</a:t>
            </a:r>
            <a:r>
              <a:rPr lang="pt-BR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darbam</a:t>
            </a:r>
            <a:r>
              <a:rPr lang="pt-BR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 </a:t>
            </a:r>
            <a:r>
              <a:rPr lang="pt-BR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diasporu</a:t>
            </a:r>
            <a:r>
              <a:rPr lang="pt-BR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2024.–2026. </a:t>
            </a:r>
            <a:r>
              <a:rPr lang="pt-BR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gadam</a:t>
            </a:r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|  </a:t>
            </a:r>
            <a:fld id="{B6F15528-21DE-4FAA-801E-634DDDAF4B2B}" type="slidenum">
              <a:rPr lang="en-US" sz="1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5</a:t>
            </a:fld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058083" y="842106"/>
            <a:ext cx="6324600" cy="954911"/>
          </a:xfrm>
        </p:spPr>
        <p:txBody>
          <a:bodyPr anchor="b">
            <a:noAutofit/>
          </a:bodyPr>
          <a:lstStyle/>
          <a:p>
            <a:pPr algn="just"/>
            <a:r>
              <a:rPr lang="lv-LV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2.2.1. Veicināt Latvijas diasporas aktīvu iesaisti Latvijas stratēģiskās komunikācijas vēstījumu izstrādē, izplatīšanā un informatīvās telpas drošības stiprināšanā</a:t>
            </a:r>
            <a:endParaRPr lang="en-US" sz="24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3360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381000" y="1562107"/>
            <a:ext cx="8610600" cy="373378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lv-LV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2024. gadā </a:t>
            </a: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tika atbalstīti 84 projekti 22 valstīs par kopējo summu 164 262 EUR. 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lv-LV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2025. gadā </a:t>
            </a: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tika atbalstīti 73 projekti 25 valstīs par kopējo summu 137 108 EUR.</a:t>
            </a:r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5257800" y="6356369"/>
            <a:ext cx="3505200" cy="365123"/>
          </a:xfrm>
        </p:spPr>
        <p:txBody>
          <a:bodyPr/>
          <a:lstStyle/>
          <a:p>
            <a:r>
              <a:rPr lang="pt-BR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Plāns</a:t>
            </a:r>
            <a:r>
              <a:rPr lang="pt-BR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darbam</a:t>
            </a:r>
            <a:r>
              <a:rPr lang="pt-BR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 </a:t>
            </a:r>
            <a:r>
              <a:rPr lang="pt-BR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diasporu</a:t>
            </a:r>
            <a:r>
              <a:rPr lang="pt-BR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2024.–2026. </a:t>
            </a:r>
            <a:r>
              <a:rPr lang="pt-BR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gadam</a:t>
            </a:r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|  </a:t>
            </a:r>
            <a:fld id="{B6F15528-21DE-4FAA-801E-634DDDAF4B2B}" type="slidenum">
              <a:rPr lang="en-US" sz="1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6</a:t>
            </a:fld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938870" y="359923"/>
            <a:ext cx="6637860" cy="954911"/>
          </a:xfrm>
        </p:spPr>
        <p:txBody>
          <a:bodyPr anchor="b">
            <a:noAutofit/>
          </a:bodyPr>
          <a:lstStyle/>
          <a:p>
            <a:pPr algn="just"/>
            <a:r>
              <a:rPr lang="lv-LV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2.2.2. Atbalstīt sadarbības projektus ar diasporu, diasporas ieguldījuma Latvijā veicināšanai</a:t>
            </a:r>
            <a:endParaRPr lang="en-US" sz="24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Attēls 4">
            <a:extLst>
              <a:ext uri="{FF2B5EF4-FFF2-40B4-BE49-F238E27FC236}">
                <a16:creationId xmlns:a16="http://schemas.microsoft.com/office/drawing/2014/main" id="{99CD4176-382F-4490-843A-4C9E90A608B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657" y="2452345"/>
            <a:ext cx="6870685" cy="3864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319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7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5257800" y="6356369"/>
            <a:ext cx="3505200" cy="365123"/>
          </a:xfrm>
        </p:spPr>
        <p:txBody>
          <a:bodyPr/>
          <a:lstStyle/>
          <a:p>
            <a:r>
              <a:rPr lang="pt-BR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Plāns</a:t>
            </a:r>
            <a:r>
              <a:rPr lang="pt-BR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darbam</a:t>
            </a:r>
            <a:r>
              <a:rPr lang="pt-BR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 </a:t>
            </a:r>
            <a:r>
              <a:rPr lang="pt-BR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diasporu</a:t>
            </a:r>
            <a:r>
              <a:rPr lang="pt-BR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2024.–2026. </a:t>
            </a:r>
            <a:r>
              <a:rPr lang="pt-BR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gadam</a:t>
            </a:r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|  </a:t>
            </a:r>
            <a:fld id="{B6F15528-21DE-4FAA-801E-634DDDAF4B2B}" type="slidenum">
              <a:rPr lang="en-US" sz="1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7</a:t>
            </a:fld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133600" y="381000"/>
            <a:ext cx="6477000" cy="954911"/>
          </a:xfrm>
        </p:spPr>
        <p:txBody>
          <a:bodyPr anchor="b">
            <a:noAutofit/>
          </a:bodyPr>
          <a:lstStyle/>
          <a:p>
            <a:pPr algn="just"/>
            <a:r>
              <a:rPr lang="lv-LV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2.2.4. Starptautiskajās organizācijās strādājošo Latvijas profesionāļu foruma nodrošināšana</a:t>
            </a:r>
            <a:endParaRPr lang="en-US" sz="24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33F54A7A-ED66-4EBD-8984-6026AA99AE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1828800"/>
            <a:ext cx="7848600" cy="3733786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2024. gada </a:t>
            </a: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Foruma fokuss – Latvijas ekonomiskās izaugsmes jautājumi, dezinformācija un jauno tehnoloģiju izaicinājumi (MI), diasporas loma valsts pārvaldē un ES aktuālie jautājumi.</a:t>
            </a:r>
          </a:p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Dalībnieku skaits klātienē – 77.</a:t>
            </a: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2025. gada </a:t>
            </a: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Foruma fokuss – gūt profesionāļu pieredzi un ekspertīzi valsts pārvaldes modernizācijas, drošības un aizsardzības jomās, kā arī diskutēt par Latvijas dalību ANO Drošības padomē, ES aktualitātēm un NVO starptautisko lomu. </a:t>
            </a:r>
          </a:p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Dalībnieku skaits klātienē – 108.</a:t>
            </a: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2026. </a:t>
            </a:r>
            <a:r>
              <a:rPr lang="lv-LV" sz="20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gadā </a:t>
            </a:r>
            <a:r>
              <a:rPr lang="lv-LV"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plānots </a:t>
            </a: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kā vienu no tēmām iekļaut – Mākslīgā intelekta pielietojums valsts pārvaldē.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+mj-lt"/>
              <a:buAutoNum type="arabicParenR"/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610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6629400" y="6356369"/>
            <a:ext cx="2133600" cy="365123"/>
          </a:xfrm>
        </p:spPr>
        <p:txBody>
          <a:bodyPr/>
          <a:lstStyle/>
          <a:p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prezentācijas nosaukums  |  </a:t>
            </a:r>
            <a:fld id="{B6F15528-21DE-4FAA-801E-634DDDAF4B2B}" type="slidenum">
              <a:rPr lang="en-US" sz="1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8</a:t>
            </a:fld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8" name="Title 3">
            <a:extLst>
              <a:ext uri="{FF2B5EF4-FFF2-40B4-BE49-F238E27FC236}">
                <a16:creationId xmlns:a16="http://schemas.microsoft.com/office/drawing/2014/main" id="{7DBB22C5-4355-4BEE-B38C-1AFB07B5D2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381000"/>
            <a:ext cx="6324600" cy="955675"/>
          </a:xfrm>
        </p:spPr>
        <p:txBody>
          <a:bodyPr anchor="b">
            <a:noAutofit/>
          </a:bodyPr>
          <a:lstStyle/>
          <a:p>
            <a:pPr algn="just"/>
            <a:r>
              <a:rPr lang="lv-LV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2.4.1. Atbalstīt LU Diasporas un migrācijas pētījumu centra darbību</a:t>
            </a:r>
            <a:endParaRPr lang="en-US" sz="24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EC70B0E-94E4-49D8-8606-7E57A73AFAE3}"/>
              </a:ext>
            </a:extLst>
          </p:cNvPr>
          <p:cNvSpPr txBox="1"/>
          <p:nvPr/>
        </p:nvSpPr>
        <p:spPr>
          <a:xfrm>
            <a:off x="800100" y="2011268"/>
            <a:ext cx="7543800" cy="24563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lv-LV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2024. gadā </a:t>
            </a:r>
            <a:r>
              <a:rPr lang="lv-LV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“Diasporas politiskā līdzdalība vēlēšanu kontekstā”</a:t>
            </a:r>
            <a:r>
              <a:rPr lang="lv-LV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lv-LV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lv-LV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2025. gadā </a:t>
            </a:r>
            <a:r>
              <a:rPr lang="lv-LV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“Diasporas investīcijas Latvijā”</a:t>
            </a:r>
            <a:r>
              <a:rPr lang="lv-LV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lv-LV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lv-LV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lv-LV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2026. gadā tiek plānots veikt pētījumu par</a:t>
            </a:r>
            <a:r>
              <a:rPr lang="lv-LV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“Diasporas apjoma novērtējumu”</a:t>
            </a:r>
            <a:r>
              <a:rPr lang="lv-LV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148385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6629400" y="6356369"/>
            <a:ext cx="2133600" cy="365123"/>
          </a:xfrm>
        </p:spPr>
        <p:txBody>
          <a:bodyPr/>
          <a:lstStyle/>
          <a:p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prezentācijas nosaukums  |  </a:t>
            </a:r>
            <a:fld id="{B6F15528-21DE-4FAA-801E-634DDDAF4B2B}" type="slidenum">
              <a:rPr lang="en-US" sz="1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9</a:t>
            </a:fld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8" name="Title 3">
            <a:extLst>
              <a:ext uri="{FF2B5EF4-FFF2-40B4-BE49-F238E27FC236}">
                <a16:creationId xmlns:a16="http://schemas.microsoft.com/office/drawing/2014/main" id="{7DBB22C5-4355-4BEE-B38C-1AFB07B5D2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685800"/>
            <a:ext cx="6324600" cy="955675"/>
          </a:xfrm>
        </p:spPr>
        <p:txBody>
          <a:bodyPr anchor="b">
            <a:noAutofit/>
          </a:bodyPr>
          <a:lstStyle/>
          <a:p>
            <a:pPr algn="just"/>
            <a:r>
              <a:rPr lang="lv-LV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3.1.1. Pasaules latviešu ekonomikas un inovāciju foruma pēctecības nodrošināšana</a:t>
            </a:r>
            <a:endParaRPr lang="en-US" sz="24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EC70B0E-94E4-49D8-8606-7E57A73AFAE3}"/>
              </a:ext>
            </a:extLst>
          </p:cNvPr>
          <p:cNvSpPr txBox="1"/>
          <p:nvPr/>
        </p:nvSpPr>
        <p:spPr>
          <a:xfrm>
            <a:off x="914400" y="2403194"/>
            <a:ext cx="7543800" cy="33202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lv-LV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2024. gadā “Latvija fokusā” </a:t>
            </a:r>
            <a:r>
              <a:rPr lang="lv-LV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Stokholmā, Amsterdamā, Parīzē.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lv-LV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Dalībnieku skaits klātienē </a:t>
            </a:r>
            <a:r>
              <a:rPr lang="lv-LV" sz="20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56/ 60/ 60</a:t>
            </a:r>
            <a:endParaRPr lang="lv-LV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lv-LV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lv-LV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2025. gadā  “PLEIF” </a:t>
            </a:r>
            <a:r>
              <a:rPr lang="lv-LV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Rīgā.</a:t>
            </a:r>
            <a:r>
              <a:rPr lang="lv-LV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lv-LV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Dalībnieku skaits klātienē – 618 un tiešsaistē – 874.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lv-LV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lv-LV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2026. gadā </a:t>
            </a:r>
            <a:r>
              <a:rPr lang="lv-LV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tiek plānoti divi “Latvija fokusā” – viens Eiropā un otrs ārpus Eiropas.</a:t>
            </a:r>
          </a:p>
        </p:txBody>
      </p:sp>
    </p:spTree>
    <p:extLst>
      <p:ext uri="{BB962C8B-B14F-4D97-AF65-F5344CB8AC3E}">
        <p14:creationId xmlns:p14="http://schemas.microsoft.com/office/powerpoint/2010/main" val="31800943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0C0FDE94D101494BBE2C6AAC3DC838F7" ma:contentTypeVersion="8" ma:contentTypeDescription="Izveidot jaunu dokumentu." ma:contentTypeScope="" ma:versionID="94de9e542cda3fe107ff830a9deabd61">
  <xsd:schema xmlns:xsd="http://www.w3.org/2001/XMLSchema" xmlns:xs="http://www.w3.org/2001/XMLSchema" xmlns:p="http://schemas.microsoft.com/office/2006/metadata/properties" xmlns:ns1="http://schemas.microsoft.com/sharepoint/v3" xmlns:ns2="4ee83328-4674-4c53-8897-f2842a03557b" targetNamespace="http://schemas.microsoft.com/office/2006/metadata/properties" ma:root="true" ma:fieldsID="8fb672fdad2974a1b0eff1ee39cad81d" ns1:_="" ns2:_="">
    <xsd:import namespace="http://schemas.microsoft.com/sharepoint/v3"/>
    <xsd:import namespace="4ee83328-4674-4c53-8897-f2842a03557b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1:RatedBy" minOccurs="0"/>
                <xsd:element ref="ns1:Ratings" minOccurs="0"/>
                <xsd:element ref="ns1:LikesCount" minOccurs="0"/>
                <xsd:element ref="ns1:LikedBy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ākuma datuma plānošana" ma:description="" ma:internalName="PublishingStartDate">
      <xsd:simpleType>
        <xsd:restriction base="dms:Unknown"/>
      </xsd:simpleType>
    </xsd:element>
    <xsd:element name="PublishingExpirationDate" ma:index="9" nillable="true" ma:displayName="Beigu datuma plānošana" ma:description="" ma:internalName="PublishingExpirationDate">
      <xsd:simpleType>
        <xsd:restriction base="dms:Unknown"/>
      </xsd:simpleType>
    </xsd:element>
    <xsd:element name="RatedBy" ma:index="10" nillable="true" ma:displayName="Novērtēja" ma:description="Lietotāji novērtēja šo vienumu." ma:hidden="true" ma:list="UserInfo" ma:internalName="RatedBy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Ratings" ma:index="11" nillable="true" ma:displayName="Lietotāju vērtējumi" ma:description="Lietotāju vērtējumi, kas piešķirti šim vienumam" ma:hidden="true" ma:internalName="Ratings">
      <xsd:simpleType>
        <xsd:restriction base="dms:Note"/>
      </xsd:simpleType>
    </xsd:element>
    <xsd:element name="LikesCount" ma:index="12" nillable="true" ma:displayName="To gadījumu skaits, kad izmantots vērtējums Patīk" ma:internalName="LikesCount">
      <xsd:simpleType>
        <xsd:restriction base="dms:Unknown"/>
      </xsd:simpleType>
    </xsd:element>
    <xsd:element name="LikedBy" ma:index="13" nillable="true" ma:displayName="Kam patika" ma:hidden="true" ma:list="UserInfo" ma:internalName="LikedBy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e83328-4674-4c53-8897-f2842a03557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LikesCount xmlns="http://schemas.microsoft.com/sharepoint/v3" xsi:nil="true"/>
    <Ratings xmlns="http://schemas.microsoft.com/sharepoint/v3" xsi:nil="true"/>
    <LikedBy xmlns="http://schemas.microsoft.com/sharepoint/v3">
      <UserInfo>
        <DisplayName/>
        <AccountId xsi:nil="true"/>
        <AccountType/>
      </UserInfo>
    </LikedBy>
    <RatedBy xmlns="http://schemas.microsoft.com/sharepoint/v3">
      <UserInfo>
        <DisplayName/>
        <AccountId xsi:nil="true"/>
        <AccountType/>
      </UserInfo>
    </RatedBy>
  </documentManagement>
</p:properties>
</file>

<file path=customXml/itemProps1.xml><?xml version="1.0" encoding="utf-8"?>
<ds:datastoreItem xmlns:ds="http://schemas.openxmlformats.org/officeDocument/2006/customXml" ds:itemID="{41A1A863-B3CC-4A05-B4FB-14B65D48163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388AB5B-C539-4529-849B-F62938A1AF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ee83328-4674-4c53-8897-f2842a0355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B3EF5D2-68B0-4CF9-906A-9E22352FCA1C}">
  <ds:schemaRefs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4ee83328-4674-4c53-8897-f2842a03557b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937</TotalTime>
  <Words>836</Words>
  <Application>Microsoft Office PowerPoint</Application>
  <PresentationFormat>On-screen Show (4:3)</PresentationFormat>
  <Paragraphs>117</Paragraphs>
  <Slides>13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Symbol</vt:lpstr>
      <vt:lpstr>Times New Roman</vt:lpstr>
      <vt:lpstr>Office Theme</vt:lpstr>
      <vt:lpstr>Plāna darbam ar diasporu 2024.–2026. gadam Ārlietu ministrijas uzdevumu izvērtējums</vt:lpstr>
      <vt:lpstr>2.1.1. Nodrošināt diasporas iesaisti politikas plānošanas dokumentu un normatīvo aktu izstrādē</vt:lpstr>
      <vt:lpstr>2.1.2. Nodrošināt Diasporas konsultatīvās padomes darbību</vt:lpstr>
      <vt:lpstr>Diasporas konsultatīvā padome</vt:lpstr>
      <vt:lpstr>2.2.1. Veicināt Latvijas diasporas aktīvu iesaisti Latvijas stratēģiskās komunikācijas vēstījumu izstrādē, izplatīšanā un informatīvās telpas drošības stiprināšanā</vt:lpstr>
      <vt:lpstr>2.2.2. Atbalstīt sadarbības projektus ar diasporu, diasporas ieguldījuma Latvijā veicināšanai</vt:lpstr>
      <vt:lpstr>2.2.4. Starptautiskajās organizācijās strādājošo Latvijas profesionāļu foruma nodrošināšana</vt:lpstr>
      <vt:lpstr>2.4.1. Atbalstīt LU Diasporas un migrācijas pētījumu centra darbību</vt:lpstr>
      <vt:lpstr>3.1.1. Pasaules latviešu ekonomikas un inovāciju foruma pēctecības nodrošināšana</vt:lpstr>
      <vt:lpstr>Galvenās skatītās tēmas DKP sēdēs 2024./2025.</vt:lpstr>
      <vt:lpstr>PowerPoint Presentation</vt:lpstr>
      <vt:lpstr>Diasporas apciemojums klātienē</vt:lpstr>
      <vt:lpstr>Paldies par uzmanību! Jautājumi?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Prezentācijas tēmas nosaukums</dc:title>
  <dc:creator>Dagnija</dc:creator>
  <cp:lastModifiedBy>Marija Dombrovska</cp:lastModifiedBy>
  <cp:revision>68</cp:revision>
  <dcterms:created xsi:type="dcterms:W3CDTF">2006-08-16T00:00:00Z</dcterms:created>
  <dcterms:modified xsi:type="dcterms:W3CDTF">2025-12-17T21:32:48Z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0x0101000C0FDE94D101494BBE2C6AAC3DC838F7</vt:lpwstr>
  </property>
</Properties>
</file>