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68" r:id="rId2"/>
    <p:sldId id="258" r:id="rId3"/>
    <p:sldId id="260" r:id="rId4"/>
    <p:sldId id="257" r:id="rId5"/>
    <p:sldId id="287" r:id="rId6"/>
    <p:sldId id="275" r:id="rId7"/>
    <p:sldId id="352" r:id="rId8"/>
    <p:sldId id="276" r:id="rId9"/>
    <p:sldId id="343" r:id="rId10"/>
    <p:sldId id="354" r:id="rId11"/>
    <p:sldId id="353" r:id="rId12"/>
    <p:sldId id="261" r:id="rId13"/>
    <p:sldId id="273" r:id="rId14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B87D030-FCC2-41F3-129B-9D31FAC46D5C}" name="Linda Vecbiškena" initials="LV" userId="S::linda.vecbiskena@izm.gov.lv::288aa963-dfd5-4747-85a2-afc96d8b308f" providerId="AD"/>
  <p188:author id="{7E0DB343-A5CC-92C6-2F01-0674BB22857C}" name="Laura Krūmiņa-Zvaigzne" initials="LK" userId="S::laura.krumina-zvaigzne@izm.gov.lv::2d39f96f-66b6-412d-a734-e5be6f79093f" providerId="AD"/>
  <p188:author id="{ABE34458-5CCC-E127-99B0-578596414923}" name="Anete Kārkliņa" initials="AK" userId="S::anete.karklina@izm.gov.lv::ffb6af55-ab43-4c12-bc26-d83a57a857de" providerId="AD"/>
  <p188:author id="{9519A7B1-816C-56D9-E1C5-CB31075A10D0}" name="Inta Pēdiņa" initials="IP" userId="S::inta.pedina@izm.gov.lv::5e61d88c-8dc8-4d5d-9541-d9b6cafe9ab3" providerId="AD"/>
  <p188:author id="{EBBE73C9-3B76-7C81-D453-F19D0951611A}" name="Laura Krūmiņa-Zvaigzne" initials="LKZ" userId="S::Laura.Krumina-Zvaigzne@izm.gov.lv::2d39f96f-66b6-412d-a734-e5be6f79093f" providerId="AD"/>
  <p188:author id="{080EE5D5-40F5-17D9-583D-F790CD3ABFE0}" name="Inta Pēdiņa" initials="IP" userId="S::Inta.Pedina@izm.gov.lv::5e61d88c-8dc8-4d5d-9541-d9b6cafe9ab3" providerId="AD"/>
  <p188:author id="{095386DD-DFCB-155E-6465-F12888A6BA05}" name="Brigita Zutere" initials="BZ" userId="S::brigita.zutere@izm.gov.lv::73333537-92ae-4637-a2e4-ba95791946f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B4"/>
    <a:srgbClr val="FFC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19CDEA-6B67-4E66-9E1C-36CEB2249AC6}" v="2" dt="2025-09-19T12:56:10.9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igita Zutere" userId="73333537-92ae-4637-a2e4-ba95791946ff" providerId="ADAL" clId="{DD19CDEA-6B67-4E66-9E1C-36CEB2249AC6}"/>
    <pc:docChg chg="undo custSel addSld delSld modSld">
      <pc:chgData name="Brigita Zutere" userId="73333537-92ae-4637-a2e4-ba95791946ff" providerId="ADAL" clId="{DD19CDEA-6B67-4E66-9E1C-36CEB2249AC6}" dt="2025-09-22T13:33:34.941" v="257" actId="478"/>
      <pc:docMkLst>
        <pc:docMk/>
      </pc:docMkLst>
      <pc:sldChg chg="modSp mod">
        <pc:chgData name="Brigita Zutere" userId="73333537-92ae-4637-a2e4-ba95791946ff" providerId="ADAL" clId="{DD19CDEA-6B67-4E66-9E1C-36CEB2249AC6}" dt="2025-09-19T12:39:33.552" v="255" actId="404"/>
        <pc:sldMkLst>
          <pc:docMk/>
          <pc:sldMk cId="3305898273" sldId="268"/>
        </pc:sldMkLst>
        <pc:spChg chg="mod">
          <ac:chgData name="Brigita Zutere" userId="73333537-92ae-4637-a2e4-ba95791946ff" providerId="ADAL" clId="{DD19CDEA-6B67-4E66-9E1C-36CEB2249AC6}" dt="2025-09-19T12:28:21.935" v="13" actId="20577"/>
          <ac:spMkLst>
            <pc:docMk/>
            <pc:sldMk cId="3305898273" sldId="268"/>
            <ac:spMk id="2" creationId="{356FC444-7AF1-B6A7-FF07-4C4550ECE3C9}"/>
          </ac:spMkLst>
        </pc:spChg>
        <pc:spChg chg="mod">
          <ac:chgData name="Brigita Zutere" userId="73333537-92ae-4637-a2e4-ba95791946ff" providerId="ADAL" clId="{DD19CDEA-6B67-4E66-9E1C-36CEB2249AC6}" dt="2025-09-19T12:39:33.552" v="255" actId="404"/>
          <ac:spMkLst>
            <pc:docMk/>
            <pc:sldMk cId="3305898273" sldId="268"/>
            <ac:spMk id="6" creationId="{57DDD08F-DFAF-BDC4-432F-B0874A604444}"/>
          </ac:spMkLst>
        </pc:spChg>
      </pc:sldChg>
      <pc:sldChg chg="del">
        <pc:chgData name="Brigita Zutere" userId="73333537-92ae-4637-a2e4-ba95791946ff" providerId="ADAL" clId="{DD19CDEA-6B67-4E66-9E1C-36CEB2249AC6}" dt="2025-09-19T12:32:55.906" v="58" actId="47"/>
        <pc:sldMkLst>
          <pc:docMk/>
          <pc:sldMk cId="2318715803" sldId="272"/>
        </pc:sldMkLst>
      </pc:sldChg>
      <pc:sldChg chg="addSp delSp modSp mod">
        <pc:chgData name="Brigita Zutere" userId="73333537-92ae-4637-a2e4-ba95791946ff" providerId="ADAL" clId="{DD19CDEA-6B67-4E66-9E1C-36CEB2249AC6}" dt="2025-09-19T12:34:05.915" v="66"/>
        <pc:sldMkLst>
          <pc:docMk/>
          <pc:sldMk cId="4067782487" sldId="273"/>
        </pc:sldMkLst>
        <pc:spChg chg="mod">
          <ac:chgData name="Brigita Zutere" userId="73333537-92ae-4637-a2e4-ba95791946ff" providerId="ADAL" clId="{DD19CDEA-6B67-4E66-9E1C-36CEB2249AC6}" dt="2025-09-19T12:33:43.646" v="64" actId="1076"/>
          <ac:spMkLst>
            <pc:docMk/>
            <pc:sldMk cId="4067782487" sldId="273"/>
            <ac:spMk id="2" creationId="{356FC444-7AF1-B6A7-FF07-4C4550ECE3C9}"/>
          </ac:spMkLst>
        </pc:spChg>
        <pc:spChg chg="mod">
          <ac:chgData name="Brigita Zutere" userId="73333537-92ae-4637-a2e4-ba95791946ff" providerId="ADAL" clId="{DD19CDEA-6B67-4E66-9E1C-36CEB2249AC6}" dt="2025-09-19T12:33:38.061" v="62" actId="1076"/>
          <ac:spMkLst>
            <pc:docMk/>
            <pc:sldMk cId="4067782487" sldId="273"/>
            <ac:spMk id="10" creationId="{A76A9ECF-3984-684C-8F21-8AAF8062C8F8}"/>
          </ac:spMkLst>
        </pc:spChg>
        <pc:picChg chg="del">
          <ac:chgData name="Brigita Zutere" userId="73333537-92ae-4637-a2e4-ba95791946ff" providerId="ADAL" clId="{DD19CDEA-6B67-4E66-9E1C-36CEB2249AC6}" dt="2025-09-19T12:34:04.784" v="65" actId="478"/>
          <ac:picMkLst>
            <pc:docMk/>
            <pc:sldMk cId="4067782487" sldId="273"/>
            <ac:picMk id="5" creationId="{D06A2F41-199F-05B4-B48D-AD58F22C3CBA}"/>
          </ac:picMkLst>
        </pc:picChg>
        <pc:picChg chg="add mod">
          <ac:chgData name="Brigita Zutere" userId="73333537-92ae-4637-a2e4-ba95791946ff" providerId="ADAL" clId="{DD19CDEA-6B67-4E66-9E1C-36CEB2249AC6}" dt="2025-09-19T12:34:05.915" v="66"/>
          <ac:picMkLst>
            <pc:docMk/>
            <pc:sldMk cId="4067782487" sldId="273"/>
            <ac:picMk id="6" creationId="{0ADF581C-0B56-DEB7-65A6-1F4CCEC227E0}"/>
          </ac:picMkLst>
        </pc:picChg>
      </pc:sldChg>
      <pc:sldChg chg="modSp mod">
        <pc:chgData name="Brigita Zutere" userId="73333537-92ae-4637-a2e4-ba95791946ff" providerId="ADAL" clId="{DD19CDEA-6B67-4E66-9E1C-36CEB2249AC6}" dt="2025-09-19T12:38:33.156" v="240" actId="20577"/>
        <pc:sldMkLst>
          <pc:docMk/>
          <pc:sldMk cId="830031116" sldId="287"/>
        </pc:sldMkLst>
        <pc:spChg chg="mod">
          <ac:chgData name="Brigita Zutere" userId="73333537-92ae-4637-a2e4-ba95791946ff" providerId="ADAL" clId="{DD19CDEA-6B67-4E66-9E1C-36CEB2249AC6}" dt="2025-09-19T12:38:12.543" v="226" actId="1076"/>
          <ac:spMkLst>
            <pc:docMk/>
            <pc:sldMk cId="830031116" sldId="287"/>
            <ac:spMk id="14" creationId="{4132DB0C-BB73-DB0F-6155-70459EBFF802}"/>
          </ac:spMkLst>
        </pc:spChg>
        <pc:spChg chg="mod">
          <ac:chgData name="Brigita Zutere" userId="73333537-92ae-4637-a2e4-ba95791946ff" providerId="ADAL" clId="{DD19CDEA-6B67-4E66-9E1C-36CEB2249AC6}" dt="2025-09-19T12:29:24.774" v="15" actId="20577"/>
          <ac:spMkLst>
            <pc:docMk/>
            <pc:sldMk cId="830031116" sldId="287"/>
            <ac:spMk id="28" creationId="{2D613BB9-7F96-ED2F-90A9-DBE1FBF83B08}"/>
          </ac:spMkLst>
        </pc:spChg>
        <pc:spChg chg="mod">
          <ac:chgData name="Brigita Zutere" userId="73333537-92ae-4637-a2e4-ba95791946ff" providerId="ADAL" clId="{DD19CDEA-6B67-4E66-9E1C-36CEB2249AC6}" dt="2025-09-19T12:37:45.202" v="201" actId="1076"/>
          <ac:spMkLst>
            <pc:docMk/>
            <pc:sldMk cId="830031116" sldId="287"/>
            <ac:spMk id="29" creationId="{CE03D7F6-0FD1-92EB-D049-9A2BD835865D}"/>
          </ac:spMkLst>
        </pc:spChg>
        <pc:spChg chg="mod">
          <ac:chgData name="Brigita Zutere" userId="73333537-92ae-4637-a2e4-ba95791946ff" providerId="ADAL" clId="{DD19CDEA-6B67-4E66-9E1C-36CEB2249AC6}" dt="2025-09-19T12:37:55.337" v="205" actId="14100"/>
          <ac:spMkLst>
            <pc:docMk/>
            <pc:sldMk cId="830031116" sldId="287"/>
            <ac:spMk id="44" creationId="{D8B1D4FA-E2CE-CF74-2619-3D73D5DBA72F}"/>
          </ac:spMkLst>
        </pc:spChg>
        <pc:spChg chg="mod">
          <ac:chgData name="Brigita Zutere" userId="73333537-92ae-4637-a2e4-ba95791946ff" providerId="ADAL" clId="{DD19CDEA-6B67-4E66-9E1C-36CEB2249AC6}" dt="2025-09-19T12:38:33.156" v="240" actId="20577"/>
          <ac:spMkLst>
            <pc:docMk/>
            <pc:sldMk cId="830031116" sldId="287"/>
            <ac:spMk id="59" creationId="{BA8D08F4-E65B-DF03-540A-A7AF62A2FE40}"/>
          </ac:spMkLst>
        </pc:spChg>
        <pc:spChg chg="mod">
          <ac:chgData name="Brigita Zutere" userId="73333537-92ae-4637-a2e4-ba95791946ff" providerId="ADAL" clId="{DD19CDEA-6B67-4E66-9E1C-36CEB2249AC6}" dt="2025-09-19T12:36:17.401" v="106" actId="20577"/>
          <ac:spMkLst>
            <pc:docMk/>
            <pc:sldMk cId="830031116" sldId="287"/>
            <ac:spMk id="61" creationId="{84924717-BC81-A1CF-AA5C-A1044577A731}"/>
          </ac:spMkLst>
        </pc:spChg>
      </pc:sldChg>
      <pc:sldChg chg="delSp modSp mod">
        <pc:chgData name="Brigita Zutere" userId="73333537-92ae-4637-a2e4-ba95791946ff" providerId="ADAL" clId="{DD19CDEA-6B67-4E66-9E1C-36CEB2249AC6}" dt="2025-09-19T12:32:25.871" v="57" actId="478"/>
        <pc:sldMkLst>
          <pc:docMk/>
          <pc:sldMk cId="75690610" sldId="343"/>
        </pc:sldMkLst>
        <pc:spChg chg="mod">
          <ac:chgData name="Brigita Zutere" userId="73333537-92ae-4637-a2e4-ba95791946ff" providerId="ADAL" clId="{DD19CDEA-6B67-4E66-9E1C-36CEB2249AC6}" dt="2025-09-19T12:32:20.854" v="53"/>
          <ac:spMkLst>
            <pc:docMk/>
            <pc:sldMk cId="75690610" sldId="343"/>
            <ac:spMk id="5" creationId="{C8C64110-BD23-8CE7-F34E-0F0F4918D5A4}"/>
          </ac:spMkLst>
        </pc:spChg>
        <pc:spChg chg="del mod">
          <ac:chgData name="Brigita Zutere" userId="73333537-92ae-4637-a2e4-ba95791946ff" providerId="ADAL" clId="{DD19CDEA-6B67-4E66-9E1C-36CEB2249AC6}" dt="2025-09-19T12:32:21.725" v="55"/>
          <ac:spMkLst>
            <pc:docMk/>
            <pc:sldMk cId="75690610" sldId="343"/>
            <ac:spMk id="7" creationId="{CC40EE57-8C47-13F6-29CC-B2E8213F1EFB}"/>
          </ac:spMkLst>
        </pc:spChg>
        <pc:spChg chg="del mod">
          <ac:chgData name="Brigita Zutere" userId="73333537-92ae-4637-a2e4-ba95791946ff" providerId="ADAL" clId="{DD19CDEA-6B67-4E66-9E1C-36CEB2249AC6}" dt="2025-09-19T12:32:25.871" v="57" actId="478"/>
          <ac:spMkLst>
            <pc:docMk/>
            <pc:sldMk cId="75690610" sldId="343"/>
            <ac:spMk id="8" creationId="{14FFA44B-24CB-700F-2008-65663BCB4477}"/>
          </ac:spMkLst>
        </pc:spChg>
      </pc:sldChg>
      <pc:sldChg chg="delSp add mod">
        <pc:chgData name="Brigita Zutere" userId="73333537-92ae-4637-a2e4-ba95791946ff" providerId="ADAL" clId="{DD19CDEA-6B67-4E66-9E1C-36CEB2249AC6}" dt="2025-09-22T13:33:34.941" v="257" actId="478"/>
        <pc:sldMkLst>
          <pc:docMk/>
          <pc:sldMk cId="505333463" sldId="354"/>
        </pc:sldMkLst>
        <pc:spChg chg="del">
          <ac:chgData name="Brigita Zutere" userId="73333537-92ae-4637-a2e4-ba95791946ff" providerId="ADAL" clId="{DD19CDEA-6B67-4E66-9E1C-36CEB2249AC6}" dt="2025-09-22T13:33:34.941" v="257" actId="478"/>
          <ac:spMkLst>
            <pc:docMk/>
            <pc:sldMk cId="505333463" sldId="354"/>
            <ac:spMk id="2" creationId="{0A80D64B-4551-CFDF-8545-5A4DD1B23B9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FC6D96-4DBE-48F0-B164-1FBBE2831995}" type="datetimeFigureOut">
              <a:rPr lang="lv-LV" smtClean="0"/>
              <a:t>22.09.2025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BCD642-4843-4912-AB26-FFCB088F676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013086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BCD642-4843-4912-AB26-FFCB088F6766}" type="slidenum">
              <a:rPr lang="lv-LV" smtClean="0"/>
              <a:t>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88364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lv-LV" sz="1200"/>
              <a:t>Tas izceļ Latvijas zinātnes nākotnes konkurētspējai svarīgākās tēmas un vēlami sasniedzamo situāciju — pozīciju, kuru vēlamies ieņemt esošo un potenciālo sadarbības partneru, klientu un plašākas zinātnes sabiedrības uztverē.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lv-LV" sz="1200"/>
              <a:t>Veidojas ņemot vērā (a) ekonomiskās, sociālās, politiskās, kultūra, likumdošanas un vides izmaiņas un tendences Latvijā un pasaulē; (b) iecerēto zinātnes un pētniecības stratēģisko attīstību Latvijā saistībā ar valsts ekonomiskās attīstības stratēģiju; (c) Eiropas Savienības nostādnes un atbalsta prioritātes zinātnes un pētniecības attīstībā; un (d) unikālās iespējas, ko augstākminētie faktori rada Latvijas zinātnei.</a:t>
            </a:r>
          </a:p>
          <a:p>
            <a:pPr marL="228600" indent="-228600">
              <a:buAutoNum type="arabicPeriod"/>
            </a:pPr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BCD642-4843-4912-AB26-FFCB088F6766}" type="slidenum">
              <a:rPr lang="lv-LV" smtClean="0"/>
              <a:t>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948232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BCD642-4843-4912-AB26-FFCB088F6766}" type="slidenum">
              <a:rPr lang="lv-LV" smtClean="0"/>
              <a:t>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675550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BCD642-4843-4912-AB26-FFCB088F6766}" type="slidenum">
              <a:rPr lang="lv-LV" smtClean="0"/>
              <a:t>5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5904104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BCD642-4843-4912-AB26-FFCB088F6766}" type="slidenum">
              <a:rPr lang="lv-LV" smtClean="0"/>
              <a:t>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932924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AC10E9-27C7-D6C5-F057-E2BFAB6769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490D45-26F4-2EFF-0F93-04A0F89DB5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3BA51C-B406-4096-8947-028B558F6E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F77CB6-0632-5951-2928-8159052E2E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BCD642-4843-4912-AB26-FFCB088F6766}" type="slidenum">
              <a:rPr lang="lv-LV" smtClean="0"/>
              <a:t>9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719636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BCD642-4843-4912-AB26-FFCB088F6766}" type="slidenum">
              <a:rPr lang="lv-LV" smtClean="0"/>
              <a:t>13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771994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965A7A7B-B71A-428D-833F-0F3507A6DB13}" type="datetimeFigureOut">
              <a:rPr lang="en-US" dirty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550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8F9EB-9D34-4B41-B66C-5FAF50876D2D}" type="datetimeFigureOut">
              <a:rPr lang="en-US" dirty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311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9A26-CAA1-4690-8C1F-1641B1B97745}" type="datetimeFigureOut">
              <a:rPr lang="en-US" dirty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133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5CF65307-640F-4AE7-B0BE-50C709AD86C5}" type="datetimeFigureOut">
              <a:rPr lang="en-US" dirty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670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EA1F9-1F0F-4C65-8F6E-9729B924AAAC}" type="datetimeFigureOut">
              <a:rPr lang="en-US" dirty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76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202278E8-5F4B-47D5-A617-8CCDF75D6A33}" type="datetimeFigureOut">
              <a:rPr lang="en-US" dirty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155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16AAFA52-7A21-407F-8339-40DF182D7460}" type="datetimeFigureOut">
              <a:rPr lang="en-US" dirty="0"/>
              <a:t>9/22/2025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629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70335-1C1A-4243-9BDD-9630C417D284}" type="datetimeFigureOut">
              <a:rPr lang="en-US" dirty="0"/>
              <a:t>9/22/2025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251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513F-8EBD-4612-96F4-CC3E309609AF}" type="datetimeFigureOut">
              <a:rPr lang="en-US" dirty="0"/>
              <a:t>9/22/2025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226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6E6483A1-31A8-47A2-AB0A-53A7803D5EBF}" type="datetimeFigureOut">
              <a:rPr lang="en-US" dirty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560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6D8810B9-2C7C-4CAF-99E2-617AE20BA331}" type="datetimeFigureOut">
              <a:rPr lang="en-US" dirty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806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93E0A-5177-400C-87C9-C93AF466EC49}" type="datetimeFigureOut">
              <a:rPr lang="en-US" dirty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917615-2DB4-4DAA-9DE3-B2B689A846E0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343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3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emf"/><Relationship Id="rId10" Type="http://schemas.openxmlformats.org/officeDocument/2006/relationships/hyperlink" Target="https://www.researchlatvia.gov.lv/" TargetMode="External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researchlatvia.gov.lv/lv/researchlatvia-zimols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76A9ECF-3984-684C-8F21-8AAF8062C8F8}"/>
              </a:ext>
            </a:extLst>
          </p:cNvPr>
          <p:cNvSpPr/>
          <p:nvPr/>
        </p:nvSpPr>
        <p:spPr>
          <a:xfrm>
            <a:off x="6095999" y="0"/>
            <a:ext cx="6095999" cy="6857999"/>
          </a:xfrm>
          <a:prstGeom prst="rect">
            <a:avLst/>
          </a:prstGeom>
          <a:solidFill>
            <a:srgbClr val="0000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6FC444-7AF1-B6A7-FF07-4C4550ECE3C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6337396" y="2439739"/>
            <a:ext cx="5545858" cy="1967023"/>
          </a:xfrm>
        </p:spPr>
        <p:txBody>
          <a:bodyPr>
            <a:normAutofit fontScale="90000"/>
          </a:bodyPr>
          <a:lstStyle/>
          <a:p>
            <a:pPr algn="l"/>
            <a:br>
              <a:rPr lang="lv-LV" sz="2400" i="1">
                <a:latin typeface="Verdana"/>
                <a:ea typeface="Verdana"/>
              </a:rPr>
            </a:br>
            <a:r>
              <a:rPr lang="lv-LV" sz="3100" i="1" err="1">
                <a:solidFill>
                  <a:schemeClr val="bg1"/>
                </a:solidFill>
                <a:latin typeface="Verdana"/>
                <a:ea typeface="Verdana"/>
              </a:rPr>
              <a:t>researchLatvia</a:t>
            </a:r>
            <a:r>
              <a:rPr lang="lv-LV" sz="3100" i="1">
                <a:solidFill>
                  <a:schemeClr val="bg1"/>
                </a:solidFill>
                <a:latin typeface="Verdana"/>
                <a:ea typeface="Verdana"/>
              </a:rPr>
              <a:t> z</a:t>
            </a:r>
            <a:r>
              <a:rPr lang="lv-LV" sz="3100">
                <a:solidFill>
                  <a:schemeClr val="bg1"/>
                </a:solidFill>
                <a:latin typeface="Verdana"/>
                <a:ea typeface="Verdana"/>
              </a:rPr>
              <a:t>īmols</a:t>
            </a:r>
            <a:br>
              <a:rPr lang="lv-LV" sz="3100">
                <a:latin typeface="Verdana"/>
                <a:ea typeface="Verdana"/>
                <a:cs typeface="+mj-lt"/>
              </a:rPr>
            </a:br>
            <a:r>
              <a:rPr lang="lv-LV" sz="3100">
                <a:solidFill>
                  <a:schemeClr val="bg1"/>
                </a:solidFill>
                <a:latin typeface="Verdana"/>
                <a:ea typeface="Verdana"/>
                <a:cs typeface="Calibri Light"/>
              </a:rPr>
              <a:t> </a:t>
            </a:r>
            <a:br>
              <a:rPr lang="lv-LV" sz="3100">
                <a:latin typeface="Verdana"/>
                <a:ea typeface="Verdana"/>
                <a:cs typeface="Calibri Light"/>
              </a:rPr>
            </a:br>
            <a:r>
              <a:rPr lang="lv-LV" sz="3100">
                <a:solidFill>
                  <a:schemeClr val="bg1"/>
                </a:solidFill>
                <a:latin typeface="Verdana"/>
                <a:ea typeface="Verdana"/>
              </a:rPr>
              <a:t>Latvijas zinātnes</a:t>
            </a:r>
            <a:br>
              <a:rPr lang="lv-LV" sz="3100">
                <a:latin typeface="Verdana"/>
              </a:rPr>
            </a:br>
            <a:r>
              <a:rPr lang="lv-LV" sz="3100">
                <a:solidFill>
                  <a:schemeClr val="bg1"/>
                </a:solidFill>
                <a:latin typeface="Verdana"/>
                <a:ea typeface="Verdana"/>
              </a:rPr>
              <a:t>komunikācijas  </a:t>
            </a:r>
            <a:br>
              <a:rPr lang="lv-LV" sz="3100">
                <a:solidFill>
                  <a:schemeClr val="bg1"/>
                </a:solidFill>
                <a:latin typeface="Verdana"/>
                <a:ea typeface="Verdana"/>
              </a:rPr>
            </a:br>
            <a:r>
              <a:rPr lang="lv-LV" sz="3100">
                <a:solidFill>
                  <a:schemeClr val="bg1"/>
                </a:solidFill>
                <a:latin typeface="Verdana"/>
                <a:ea typeface="Verdana"/>
              </a:rPr>
              <a:t>platforma</a:t>
            </a:r>
            <a:endParaRPr lang="lv-LV" sz="3100" b="1">
              <a:solidFill>
                <a:schemeClr val="bg1"/>
              </a:solidFill>
              <a:latin typeface="Verdana"/>
              <a:ea typeface="Verdana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3E027A7-46A8-6F14-88D5-EB28677BA204}"/>
              </a:ext>
            </a:extLst>
          </p:cNvPr>
          <p:cNvGrpSpPr/>
          <p:nvPr/>
        </p:nvGrpSpPr>
        <p:grpSpPr>
          <a:xfrm>
            <a:off x="7701124" y="5427493"/>
            <a:ext cx="2812510" cy="1077246"/>
            <a:chOff x="8065388" y="5311738"/>
            <a:chExt cx="3785769" cy="1412695"/>
          </a:xfrm>
        </p:grpSpPr>
        <p:pic>
          <p:nvPicPr>
            <p:cNvPr id="4" name="Picture 3" descr="A white outline of a coat of arms&#10;&#10;Description automatically generated">
              <a:extLst>
                <a:ext uri="{FF2B5EF4-FFF2-40B4-BE49-F238E27FC236}">
                  <a16:creationId xmlns:a16="http://schemas.microsoft.com/office/drawing/2014/main" id="{C66CD3F1-4D0E-9C06-5A6E-A579D66393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00289" y="5445303"/>
              <a:ext cx="1050868" cy="973858"/>
            </a:xfrm>
            <a:prstGeom prst="rect">
              <a:avLst/>
            </a:prstGeom>
          </p:spPr>
        </p:pic>
        <p:pic>
          <p:nvPicPr>
            <p:cNvPr id="9" name="Picture 8" descr="A black and white flag with white text&#10;&#10;Description automatically generated">
              <a:extLst>
                <a:ext uri="{FF2B5EF4-FFF2-40B4-BE49-F238E27FC236}">
                  <a16:creationId xmlns:a16="http://schemas.microsoft.com/office/drawing/2014/main" id="{4F22A9AE-578B-407B-B51B-5D6315CDF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5388" y="5311738"/>
              <a:ext cx="2464003" cy="1412695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1586D113-0BC9-8212-66FB-1978986A87F0}"/>
              </a:ext>
            </a:extLst>
          </p:cNvPr>
          <p:cNvSpPr/>
          <p:nvPr/>
        </p:nvSpPr>
        <p:spPr>
          <a:xfrm>
            <a:off x="6471969" y="3110502"/>
            <a:ext cx="921249" cy="123289"/>
          </a:xfrm>
          <a:prstGeom prst="rect">
            <a:avLst/>
          </a:prstGeom>
          <a:solidFill>
            <a:srgbClr val="FFCB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>
              <a:highlight>
                <a:srgbClr val="FFCB00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DDD08F-DFAF-BDC4-432F-B0874A604444}"/>
              </a:ext>
            </a:extLst>
          </p:cNvPr>
          <p:cNvSpPr txBox="1"/>
          <p:nvPr/>
        </p:nvSpPr>
        <p:spPr>
          <a:xfrm>
            <a:off x="657224" y="5172075"/>
            <a:ext cx="4695825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 i="1" err="1">
                <a:latin typeface="Verdana" panose="020B0604030504040204" pitchFamily="34" charset="0"/>
                <a:ea typeface="Verdana" panose="020B0604030504040204" pitchFamily="34" charset="0"/>
              </a:rPr>
              <a:t>Mg.sc.comm</a:t>
            </a:r>
            <a:r>
              <a:rPr lang="lv-LV" sz="1400" i="1">
                <a:latin typeface="Verdana" panose="020B0604030504040204" pitchFamily="34" charset="0"/>
                <a:ea typeface="Verdana" panose="020B0604030504040204" pitchFamily="34" charset="0"/>
              </a:rPr>
              <a:t>., </a:t>
            </a:r>
            <a:r>
              <a:rPr lang="lv-LV" sz="1400" i="1" err="1">
                <a:latin typeface="Verdana" panose="020B0604030504040204" pitchFamily="34" charset="0"/>
                <a:ea typeface="Verdana" panose="020B0604030504040204" pitchFamily="34" charset="0"/>
              </a:rPr>
              <a:t>Mg.sc.biol</a:t>
            </a:r>
            <a:r>
              <a:rPr lang="lv-LV" sz="1400" i="1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lv-LV" sz="1400" b="1">
                <a:latin typeface="Verdana" panose="020B0604030504040204" pitchFamily="34" charset="0"/>
                <a:ea typeface="Verdana" panose="020B0604030504040204" pitchFamily="34" charset="0"/>
              </a:rPr>
              <a:t>Brigita Zutere</a:t>
            </a:r>
          </a:p>
          <a:p>
            <a:r>
              <a:rPr lang="lv-LV" sz="1400">
                <a:latin typeface="Verdana" panose="020B0604030504040204" pitchFamily="34" charset="0"/>
                <a:ea typeface="Verdana" panose="020B0604030504040204" pitchFamily="34" charset="0"/>
              </a:rPr>
              <a:t>vecākā eksperte komunikācijas jautājumos</a:t>
            </a:r>
          </a:p>
          <a:p>
            <a:endParaRPr lang="lv-LV" sz="50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lv-LV" sz="1400">
                <a:latin typeface="Verdana" panose="020B0604030504040204" pitchFamily="34" charset="0"/>
                <a:ea typeface="Verdana" panose="020B0604030504040204" pitchFamily="34" charset="0"/>
              </a:rPr>
              <a:t>Izglītības un zinātnes ministrija </a:t>
            </a:r>
          </a:p>
          <a:p>
            <a:r>
              <a:rPr lang="lv-LV" sz="1400">
                <a:latin typeface="Verdana" panose="020B0604030504040204" pitchFamily="34" charset="0"/>
                <a:ea typeface="Verdana" panose="020B0604030504040204" pitchFamily="34" charset="0"/>
              </a:rPr>
              <a:t>Augstākās izglītības, zinātnes un inovāciju departaments</a:t>
            </a:r>
          </a:p>
        </p:txBody>
      </p:sp>
      <p:pic>
        <p:nvPicPr>
          <p:cNvPr id="7" name="Picture 6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05D40E74-9B0E-75AA-9243-0E9C9F4C57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6" y="2259228"/>
            <a:ext cx="5505035" cy="182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898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WhatsApp video 2025-09-19 plkst. 15.46.11_99faa7ba">
            <a:hlinkClick r:id="" action="ppaction://media"/>
            <a:extLst>
              <a:ext uri="{FF2B5EF4-FFF2-40B4-BE49-F238E27FC236}">
                <a16:creationId xmlns:a16="http://schemas.microsoft.com/office/drawing/2014/main" id="{9EE4D000-C275-93DF-CC3F-F7F5A3D4095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14590" y="0"/>
            <a:ext cx="3164593" cy="685661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82F728-719A-3923-0EC4-2A42D5137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774F2-D394-471E-BCDD-9D78835BAE51}" type="datetime1">
              <a:rPr lang="en-US" smtClean="0"/>
              <a:t>9/22/2025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43D3D4-B989-47B6-1BB8-6125EF428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33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51180DF-DB6B-4C29-4D38-DC01999A31F5}"/>
              </a:ext>
            </a:extLst>
          </p:cNvPr>
          <p:cNvSpPr/>
          <p:nvPr/>
        </p:nvSpPr>
        <p:spPr>
          <a:xfrm>
            <a:off x="0" y="1270687"/>
            <a:ext cx="10661241" cy="645559"/>
          </a:xfrm>
          <a:prstGeom prst="rect">
            <a:avLst/>
          </a:prstGeom>
          <a:solidFill>
            <a:srgbClr val="FFCB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>
              <a:highlight>
                <a:srgbClr val="FFCB00"/>
              </a:highlight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D6C0F1B-B2C4-15C4-DD52-D6858ACE155F}"/>
              </a:ext>
            </a:extLst>
          </p:cNvPr>
          <p:cNvSpPr txBox="1">
            <a:spLocks/>
          </p:cNvSpPr>
          <p:nvPr/>
        </p:nvSpPr>
        <p:spPr>
          <a:xfrm>
            <a:off x="696936" y="9638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3200" i="1" err="1">
                <a:solidFill>
                  <a:srgbClr val="0000B4"/>
                </a:solidFill>
                <a:latin typeface="Verdana"/>
                <a:ea typeface="Verdana"/>
              </a:rPr>
              <a:t>researchLatvia</a:t>
            </a:r>
            <a:r>
              <a:rPr lang="lv-LV" sz="3200" i="1">
                <a:solidFill>
                  <a:srgbClr val="0000B4"/>
                </a:solidFill>
                <a:latin typeface="Verdana"/>
                <a:ea typeface="Verdana"/>
              </a:rPr>
              <a:t> </a:t>
            </a:r>
            <a:r>
              <a:rPr lang="lv-LV" sz="3200">
                <a:solidFill>
                  <a:srgbClr val="0000B4"/>
                </a:solidFill>
                <a:latin typeface="Verdana"/>
                <a:ea typeface="Verdana"/>
              </a:rPr>
              <a:t>sociālajos medijos</a:t>
            </a:r>
          </a:p>
        </p:txBody>
      </p:sp>
      <p:pic>
        <p:nvPicPr>
          <p:cNvPr id="8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4ACCF50-6FED-A0C3-17CD-43A49C967F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046" y="2594200"/>
            <a:ext cx="864131" cy="864131"/>
          </a:xfrm>
          <a:prstGeom prst="rect">
            <a:avLst/>
          </a:prstGeom>
        </p:spPr>
      </p:pic>
      <p:pic>
        <p:nvPicPr>
          <p:cNvPr id="12" name="Picture 11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776C9ED0-B549-1614-0D3D-6BFAF41848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551" y="2602416"/>
            <a:ext cx="847700" cy="847700"/>
          </a:xfrm>
          <a:prstGeom prst="rect">
            <a:avLst/>
          </a:prstGeom>
        </p:spPr>
      </p:pic>
      <p:pic>
        <p:nvPicPr>
          <p:cNvPr id="14" name="Picture 1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5C8616D-F461-EB3D-431B-8DBBF04F25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036" y="2560477"/>
            <a:ext cx="847700" cy="8477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8FCAB54-0819-967A-1E78-82F91DE09CA3}"/>
              </a:ext>
            </a:extLst>
          </p:cNvPr>
          <p:cNvSpPr txBox="1"/>
          <p:nvPr/>
        </p:nvSpPr>
        <p:spPr>
          <a:xfrm>
            <a:off x="1042790" y="3667261"/>
            <a:ext cx="21366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>
                <a:solidFill>
                  <a:srgbClr val="0000B4"/>
                </a:solidFill>
                <a:latin typeface="Verdana"/>
                <a:ea typeface="Verdana"/>
              </a:rPr>
              <a:t>/</a:t>
            </a:r>
            <a:r>
              <a:rPr lang="lv-LV" err="1">
                <a:solidFill>
                  <a:srgbClr val="0000B4"/>
                </a:solidFill>
                <a:latin typeface="Verdana"/>
                <a:ea typeface="Verdana"/>
              </a:rPr>
              <a:t>researchLatvia</a:t>
            </a:r>
            <a:endParaRPr lang="lv-LV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34649F6-617E-0E5D-0EB7-41DE471C4D6C}"/>
              </a:ext>
            </a:extLst>
          </p:cNvPr>
          <p:cNvSpPr txBox="1"/>
          <p:nvPr/>
        </p:nvSpPr>
        <p:spPr>
          <a:xfrm>
            <a:off x="6431790" y="3645455"/>
            <a:ext cx="2106447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indent="0">
              <a:buNone/>
            </a:pPr>
            <a:r>
              <a:rPr lang="lv-LV" sz="1800">
                <a:solidFill>
                  <a:srgbClr val="0000B4"/>
                </a:solidFill>
                <a:latin typeface="Verdana"/>
                <a:ea typeface="Verdana"/>
              </a:rPr>
              <a:t>/</a:t>
            </a:r>
            <a:r>
              <a:rPr lang="lv-LV">
                <a:solidFill>
                  <a:srgbClr val="0000B4"/>
                </a:solidFill>
                <a:latin typeface="Verdana"/>
                <a:ea typeface="Verdana"/>
              </a:rPr>
              <a:t>researchLatvia</a:t>
            </a:r>
            <a:endParaRPr lang="lv-LV" sz="1800">
              <a:solidFill>
                <a:srgbClr val="0000B4"/>
              </a:solidFill>
              <a:latin typeface="Verdana"/>
              <a:ea typeface="Verdana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F44E62A-F8CD-D024-48FB-88E5211C104F}"/>
              </a:ext>
            </a:extLst>
          </p:cNvPr>
          <p:cNvSpPr txBox="1"/>
          <p:nvPr/>
        </p:nvSpPr>
        <p:spPr>
          <a:xfrm>
            <a:off x="3520058" y="3656987"/>
            <a:ext cx="2673850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lv-LV" sz="1800">
                <a:solidFill>
                  <a:srgbClr val="0000B4"/>
                </a:solidFill>
                <a:latin typeface="Verdana"/>
                <a:ea typeface="Verdana"/>
              </a:rPr>
              <a:t>@</a:t>
            </a:r>
            <a:r>
              <a:rPr lang="lv-LV">
                <a:solidFill>
                  <a:srgbClr val="0000B4"/>
                </a:solidFill>
                <a:latin typeface="Verdana"/>
                <a:ea typeface="Verdana"/>
              </a:rPr>
              <a:t>zinatneLatvijai8198</a:t>
            </a:r>
            <a:endParaRPr lang="lv-LV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C3EE82A-CBC8-F171-095B-B74EE9E59B07}"/>
              </a:ext>
            </a:extLst>
          </p:cNvPr>
          <p:cNvSpPr txBox="1"/>
          <p:nvPr/>
        </p:nvSpPr>
        <p:spPr>
          <a:xfrm>
            <a:off x="922922" y="4245040"/>
            <a:ext cx="2136644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lv-LV">
                <a:solidFill>
                  <a:srgbClr val="0000B4"/>
                </a:solidFill>
                <a:latin typeface="Verdana"/>
                <a:ea typeface="Verdana"/>
              </a:rPr>
              <a:t>7.5K+ seko</a:t>
            </a:r>
            <a:endParaRPr lang="lv-LV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8FAEABB-81FB-D3C1-568D-628F64B404CA}"/>
              </a:ext>
            </a:extLst>
          </p:cNvPr>
          <p:cNvSpPr txBox="1"/>
          <p:nvPr/>
        </p:nvSpPr>
        <p:spPr>
          <a:xfrm>
            <a:off x="6260079" y="4245039"/>
            <a:ext cx="2278158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lv-LV">
                <a:solidFill>
                  <a:srgbClr val="0000B4"/>
                </a:solidFill>
                <a:latin typeface="Verdana"/>
                <a:ea typeface="Verdana"/>
              </a:rPr>
              <a:t>2.1K+ seko</a:t>
            </a:r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E1A6E45-6E61-A827-1FCD-9D996AA336E4}"/>
              </a:ext>
            </a:extLst>
          </p:cNvPr>
          <p:cNvSpPr txBox="1"/>
          <p:nvPr/>
        </p:nvSpPr>
        <p:spPr>
          <a:xfrm>
            <a:off x="3520057" y="4238510"/>
            <a:ext cx="2678658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lv-LV">
                <a:solidFill>
                  <a:srgbClr val="0000B4"/>
                </a:solidFill>
                <a:latin typeface="Verdana"/>
                <a:ea typeface="Verdana"/>
              </a:rPr>
              <a:t>330K+ skatījumu</a:t>
            </a:r>
            <a:endParaRPr lang="en-US"/>
          </a:p>
          <a:p>
            <a:pPr algn="ctr"/>
            <a:r>
              <a:rPr lang="lv-LV">
                <a:solidFill>
                  <a:srgbClr val="0000B4"/>
                </a:solidFill>
                <a:latin typeface="Verdana"/>
                <a:ea typeface="Verdana"/>
              </a:rPr>
              <a:t>630+ abonementu</a:t>
            </a:r>
            <a:endParaRPr lang="lv-LV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C20925-9654-59CE-817F-01E884BF0F7B}"/>
              </a:ext>
            </a:extLst>
          </p:cNvPr>
          <p:cNvSpPr txBox="1"/>
          <p:nvPr/>
        </p:nvSpPr>
        <p:spPr>
          <a:xfrm>
            <a:off x="3305647" y="5894150"/>
            <a:ext cx="4049946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lv-LV">
                <a:solidFill>
                  <a:srgbClr val="0000B4"/>
                </a:solidFill>
                <a:latin typeface="Verdana"/>
                <a:ea typeface="Verdana"/>
              </a:rPr>
              <a:t>#researchLatvia</a:t>
            </a:r>
            <a:endParaRPr lang="lv-LV"/>
          </a:p>
        </p:txBody>
      </p:sp>
      <p:pic>
        <p:nvPicPr>
          <p:cNvPr id="3" name="Picture 2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4C99D89C-0BFD-B628-CB10-351DA72621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502" y="230188"/>
            <a:ext cx="3137184" cy="1040499"/>
          </a:xfrm>
          <a:prstGeom prst="rect">
            <a:avLst/>
          </a:prstGeom>
        </p:spPr>
      </p:pic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41EDF799-542E-EAB3-286C-85347F6819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253" y="2516996"/>
            <a:ext cx="1040499" cy="10404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AA1C6D8-AF34-2F6E-EB9C-053A780191A4}"/>
              </a:ext>
            </a:extLst>
          </p:cNvPr>
          <p:cNvSpPr txBox="1"/>
          <p:nvPr/>
        </p:nvSpPr>
        <p:spPr>
          <a:xfrm>
            <a:off x="8646203" y="3648482"/>
            <a:ext cx="2106447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indent="0">
              <a:buNone/>
            </a:pPr>
            <a:r>
              <a:rPr lang="lv-LV" sz="1800">
                <a:solidFill>
                  <a:srgbClr val="0000B4"/>
                </a:solidFill>
                <a:latin typeface="Verdana"/>
                <a:ea typeface="Verdana"/>
              </a:rPr>
              <a:t>/</a:t>
            </a:r>
            <a:r>
              <a:rPr lang="lv-LV">
                <a:solidFill>
                  <a:srgbClr val="0000B4"/>
                </a:solidFill>
                <a:latin typeface="Verdana"/>
                <a:ea typeface="Verdana"/>
              </a:rPr>
              <a:t>researchLatvia</a:t>
            </a:r>
            <a:endParaRPr lang="lv-LV" sz="1800">
              <a:solidFill>
                <a:srgbClr val="0000B4"/>
              </a:solidFill>
              <a:latin typeface="Verdana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8314458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0A9307-D54A-6466-9743-8540C11E7D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0151" y="3922673"/>
            <a:ext cx="3179707" cy="47864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lv-LV" sz="2400">
                <a:solidFill>
                  <a:srgbClr val="0000B4"/>
                </a:solidFill>
                <a:latin typeface="Verdana"/>
                <a:ea typeface="Verdana"/>
              </a:rPr>
              <a:t>zinatne@izm.gov.lv</a:t>
            </a:r>
          </a:p>
          <a:p>
            <a:pPr marL="0" indent="0" algn="ctr">
              <a:buNone/>
            </a:pPr>
            <a:endParaRPr lang="lv-LV" sz="2400">
              <a:solidFill>
                <a:srgbClr val="0000B4"/>
              </a:solidFill>
              <a:latin typeface="Verdana"/>
              <a:ea typeface="Verdana"/>
            </a:endParaRPr>
          </a:p>
        </p:txBody>
      </p:sp>
      <p:pic>
        <p:nvPicPr>
          <p:cNvPr id="4" name="Picture 3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FBEFC761-220F-33D0-D761-CB27A237CA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502" y="230188"/>
            <a:ext cx="3137184" cy="104049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D86DFF4-F754-01F7-765C-06611AE0C844}"/>
              </a:ext>
            </a:extLst>
          </p:cNvPr>
          <p:cNvSpPr txBox="1">
            <a:spLocks/>
          </p:cNvSpPr>
          <p:nvPr/>
        </p:nvSpPr>
        <p:spPr>
          <a:xfrm>
            <a:off x="3232833" y="2314810"/>
            <a:ext cx="1654345" cy="4820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lv-LV" sz="2750" b="1">
                <a:solidFill>
                  <a:srgbClr val="0000B4"/>
                </a:solidFill>
                <a:latin typeface="Verdana"/>
                <a:ea typeface="Verdana"/>
              </a:rPr>
              <a:t>Saziņai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lv-LV" b="1">
              <a:solidFill>
                <a:srgbClr val="0000B4"/>
              </a:solidFill>
              <a:latin typeface="Verdana"/>
              <a:ea typeface="Verdana"/>
            </a:endParaRPr>
          </a:p>
          <a:p>
            <a:pPr algn="ctr"/>
            <a:endParaRPr lang="lv-LV" b="1">
              <a:solidFill>
                <a:srgbClr val="0000B4"/>
              </a:solidFill>
              <a:latin typeface="Verdana"/>
              <a:ea typeface="Verdana"/>
            </a:endParaRPr>
          </a:p>
        </p:txBody>
      </p:sp>
      <p:pic>
        <p:nvPicPr>
          <p:cNvPr id="24" name="Graphic 23" descr="Email outline">
            <a:extLst>
              <a:ext uri="{FF2B5EF4-FFF2-40B4-BE49-F238E27FC236}">
                <a16:creationId xmlns:a16="http://schemas.microsoft.com/office/drawing/2014/main" id="{4D58405D-4539-727D-83A1-67184C9E76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71376" y="2856315"/>
            <a:ext cx="914400" cy="9144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5E13AA1-7FB9-8E15-3F12-F0A75365E862}"/>
              </a:ext>
            </a:extLst>
          </p:cNvPr>
          <p:cNvSpPr txBox="1">
            <a:spLocks/>
          </p:cNvSpPr>
          <p:nvPr/>
        </p:nvSpPr>
        <p:spPr>
          <a:xfrm>
            <a:off x="6503152" y="3935086"/>
            <a:ext cx="3247636" cy="4655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lv-LV" sz="2400">
                <a:solidFill>
                  <a:srgbClr val="0000B4"/>
                </a:solidFill>
                <a:latin typeface="Verdana"/>
                <a:ea typeface="Verdana"/>
                <a:cs typeface="Calibri"/>
              </a:rPr>
              <a:t>researchlatvia</a:t>
            </a:r>
            <a:r>
              <a:rPr lang="lv-LV" sz="2750">
                <a:solidFill>
                  <a:srgbClr val="0000B4"/>
                </a:solidFill>
                <a:latin typeface="Calibri"/>
                <a:ea typeface="Verdana"/>
                <a:cs typeface="Calibri"/>
              </a:rPr>
              <a:t>.gov.lv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7D4284C-C81F-161F-F25C-4A2D9D94E344}"/>
              </a:ext>
            </a:extLst>
          </p:cNvPr>
          <p:cNvSpPr txBox="1">
            <a:spLocks/>
          </p:cNvSpPr>
          <p:nvPr/>
        </p:nvSpPr>
        <p:spPr>
          <a:xfrm>
            <a:off x="6718228" y="2269667"/>
            <a:ext cx="2812547" cy="5477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lv-LV" sz="2750" b="1">
                <a:solidFill>
                  <a:srgbClr val="0000B4"/>
                </a:solidFill>
                <a:latin typeface="Verdana"/>
                <a:ea typeface="Verdana"/>
              </a:rPr>
              <a:t>Aktuālais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lv-LV" b="1">
              <a:solidFill>
                <a:srgbClr val="0000B4"/>
              </a:solidFill>
              <a:latin typeface="Verdana"/>
              <a:ea typeface="Verdana"/>
            </a:endParaRPr>
          </a:p>
          <a:p>
            <a:pPr algn="ctr"/>
            <a:endParaRPr lang="lv-LV" b="1">
              <a:solidFill>
                <a:srgbClr val="0000B4"/>
              </a:solidFill>
              <a:latin typeface="Verdana"/>
              <a:ea typeface="Verdana"/>
            </a:endParaRPr>
          </a:p>
        </p:txBody>
      </p:sp>
      <p:pic>
        <p:nvPicPr>
          <p:cNvPr id="14" name="Graphic 13" descr="World outline">
            <a:extLst>
              <a:ext uri="{FF2B5EF4-FFF2-40B4-BE49-F238E27FC236}">
                <a16:creationId xmlns:a16="http://schemas.microsoft.com/office/drawing/2014/main" id="{3CC69A23-388D-94F3-E440-2C83E13026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12078" y="2856315"/>
            <a:ext cx="1003772" cy="100377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78CC835-9892-4B32-A5A6-94A93516FA08}"/>
              </a:ext>
            </a:extLst>
          </p:cNvPr>
          <p:cNvSpPr/>
          <p:nvPr/>
        </p:nvSpPr>
        <p:spPr>
          <a:xfrm>
            <a:off x="-1" y="1270687"/>
            <a:ext cx="7643973" cy="645559"/>
          </a:xfrm>
          <a:prstGeom prst="rect">
            <a:avLst/>
          </a:prstGeom>
          <a:solidFill>
            <a:srgbClr val="FFCB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>
              <a:highlight>
                <a:srgbClr val="FFCB00"/>
              </a:highlight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8E25FDC9-00B2-3DD6-B794-318F9DEBF804}"/>
              </a:ext>
            </a:extLst>
          </p:cNvPr>
          <p:cNvSpPr txBox="1">
            <a:spLocks/>
          </p:cNvSpPr>
          <p:nvPr/>
        </p:nvSpPr>
        <p:spPr>
          <a:xfrm>
            <a:off x="717048" y="940536"/>
            <a:ext cx="841667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3200">
                <a:solidFill>
                  <a:srgbClr val="0000B4"/>
                </a:solidFill>
                <a:latin typeface="Verdana"/>
                <a:ea typeface="Verdana"/>
              </a:rPr>
              <a:t>Kontaktinformācija</a:t>
            </a:r>
          </a:p>
        </p:txBody>
      </p:sp>
    </p:spTree>
    <p:extLst>
      <p:ext uri="{BB962C8B-B14F-4D97-AF65-F5344CB8AC3E}">
        <p14:creationId xmlns:p14="http://schemas.microsoft.com/office/powerpoint/2010/main" val="34412255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76A9ECF-3984-684C-8F21-8AAF8062C8F8}"/>
              </a:ext>
            </a:extLst>
          </p:cNvPr>
          <p:cNvSpPr/>
          <p:nvPr/>
        </p:nvSpPr>
        <p:spPr>
          <a:xfrm>
            <a:off x="6095999" y="0"/>
            <a:ext cx="6095999" cy="6857999"/>
          </a:xfrm>
          <a:prstGeom prst="rect">
            <a:avLst/>
          </a:prstGeom>
          <a:solidFill>
            <a:srgbClr val="0000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6FC444-7AF1-B6A7-FF07-4C4550ECE3C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6646140" y="1680820"/>
            <a:ext cx="5545858" cy="2642072"/>
          </a:xfrm>
        </p:spPr>
        <p:txBody>
          <a:bodyPr>
            <a:normAutofit/>
          </a:bodyPr>
          <a:lstStyle/>
          <a:p>
            <a:br>
              <a:rPr lang="lv-LV" sz="2400" i="1">
                <a:latin typeface="Verdana"/>
                <a:ea typeface="Verdana"/>
              </a:rPr>
            </a:br>
            <a:r>
              <a:rPr lang="lv-LV" sz="3100">
                <a:solidFill>
                  <a:schemeClr val="bg1"/>
                </a:solidFill>
                <a:latin typeface="Verdana"/>
                <a:ea typeface="Verdana"/>
              </a:rPr>
              <a:t>Zīmols </a:t>
            </a:r>
            <a:r>
              <a:rPr lang="lv-LV" sz="3100" i="1" err="1">
                <a:solidFill>
                  <a:schemeClr val="bg1"/>
                </a:solidFill>
                <a:latin typeface="Verdana"/>
                <a:ea typeface="Verdana"/>
              </a:rPr>
              <a:t>researchLatvia</a:t>
            </a:r>
            <a:br>
              <a:rPr lang="lv-LV" sz="3100">
                <a:latin typeface="Verdana"/>
                <a:ea typeface="Verdana"/>
                <a:cs typeface="+mj-lt"/>
              </a:rPr>
            </a:br>
            <a:r>
              <a:rPr lang="lv-LV" sz="3100">
                <a:solidFill>
                  <a:schemeClr val="bg1"/>
                </a:solidFill>
                <a:latin typeface="Verdana"/>
                <a:ea typeface="Verdana"/>
                <a:cs typeface="Calibri Light"/>
              </a:rPr>
              <a:t> </a:t>
            </a:r>
            <a:br>
              <a:rPr lang="lv-LV" sz="3100">
                <a:latin typeface="Verdana"/>
                <a:ea typeface="Verdana"/>
                <a:cs typeface="Calibri Light"/>
              </a:rPr>
            </a:br>
            <a:br>
              <a:rPr lang="lv-LV" sz="3100">
                <a:latin typeface="Verdana"/>
                <a:ea typeface="Verdana"/>
                <a:cs typeface="Calibri Light"/>
              </a:rPr>
            </a:br>
            <a:r>
              <a:rPr lang="lv-LV" sz="3100">
                <a:solidFill>
                  <a:schemeClr val="bg1"/>
                </a:solidFill>
                <a:latin typeface="Verdana"/>
                <a:ea typeface="Verdana"/>
                <a:cs typeface="Calibri Light"/>
              </a:rPr>
              <a:t>Paldies par veltīto laiku!</a:t>
            </a:r>
            <a:endParaRPr lang="lv-LV" sz="3100">
              <a:solidFill>
                <a:schemeClr val="bg1"/>
              </a:solidFill>
              <a:latin typeface="Verdana"/>
              <a:ea typeface="Verdana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3E027A7-46A8-6F14-88D5-EB28677BA204}"/>
              </a:ext>
            </a:extLst>
          </p:cNvPr>
          <p:cNvGrpSpPr/>
          <p:nvPr/>
        </p:nvGrpSpPr>
        <p:grpSpPr>
          <a:xfrm>
            <a:off x="7701124" y="5427493"/>
            <a:ext cx="2812510" cy="1077246"/>
            <a:chOff x="8065388" y="5311738"/>
            <a:chExt cx="3785769" cy="1412695"/>
          </a:xfrm>
        </p:grpSpPr>
        <p:pic>
          <p:nvPicPr>
            <p:cNvPr id="4" name="Picture 3" descr="A white outline of a coat of arms&#10;&#10;Description automatically generated">
              <a:extLst>
                <a:ext uri="{FF2B5EF4-FFF2-40B4-BE49-F238E27FC236}">
                  <a16:creationId xmlns:a16="http://schemas.microsoft.com/office/drawing/2014/main" id="{C66CD3F1-4D0E-9C06-5A6E-A579D66393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00289" y="5445303"/>
              <a:ext cx="1050868" cy="973858"/>
            </a:xfrm>
            <a:prstGeom prst="rect">
              <a:avLst/>
            </a:prstGeom>
          </p:spPr>
        </p:pic>
        <p:pic>
          <p:nvPicPr>
            <p:cNvPr id="9" name="Picture 8" descr="A black and white flag with white text&#10;&#10;Description automatically generated">
              <a:extLst>
                <a:ext uri="{FF2B5EF4-FFF2-40B4-BE49-F238E27FC236}">
                  <a16:creationId xmlns:a16="http://schemas.microsoft.com/office/drawing/2014/main" id="{4F22A9AE-578B-407B-B51B-5D6315CDF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5388" y="5311738"/>
              <a:ext cx="2464003" cy="1412695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1586D113-0BC9-8212-66FB-1978986A87F0}"/>
              </a:ext>
            </a:extLst>
          </p:cNvPr>
          <p:cNvSpPr/>
          <p:nvPr/>
        </p:nvSpPr>
        <p:spPr>
          <a:xfrm>
            <a:off x="6779647" y="3095002"/>
            <a:ext cx="921249" cy="123289"/>
          </a:xfrm>
          <a:prstGeom prst="rect">
            <a:avLst/>
          </a:prstGeom>
          <a:solidFill>
            <a:srgbClr val="FFCB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>
              <a:highlight>
                <a:srgbClr val="FFCB00"/>
              </a:highlight>
            </a:endParaRPr>
          </a:p>
        </p:txBody>
      </p:sp>
      <p:pic>
        <p:nvPicPr>
          <p:cNvPr id="6" name="Picture 5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0ADF581C-0B56-DEB7-65A6-1F4CCEC227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6" y="2259228"/>
            <a:ext cx="5505035" cy="182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782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6A484CD-BB5A-8318-AF07-B8B252196457}"/>
              </a:ext>
            </a:extLst>
          </p:cNvPr>
          <p:cNvSpPr/>
          <p:nvPr/>
        </p:nvSpPr>
        <p:spPr>
          <a:xfrm>
            <a:off x="-10203" y="-1"/>
            <a:ext cx="6096000" cy="6858000"/>
          </a:xfrm>
          <a:prstGeom prst="rect">
            <a:avLst/>
          </a:prstGeom>
          <a:solidFill>
            <a:srgbClr val="FFCB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330562-5F80-24FF-B646-1C3E730EF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0821" y="1146525"/>
            <a:ext cx="3125170" cy="1325563"/>
          </a:xfrm>
        </p:spPr>
        <p:txBody>
          <a:bodyPr/>
          <a:lstStyle/>
          <a:p>
            <a:r>
              <a:rPr lang="lv-LV" b="1" i="0">
                <a:solidFill>
                  <a:srgbClr val="0000B4"/>
                </a:solidFill>
                <a:effectLst/>
                <a:latin typeface="Verdana"/>
                <a:ea typeface="Verdana"/>
              </a:rPr>
              <a:t>Mērķis</a:t>
            </a:r>
            <a:endParaRPr lang="lv-LV" b="1">
              <a:solidFill>
                <a:srgbClr val="0000B4"/>
              </a:solidFill>
              <a:latin typeface="Verdana"/>
              <a:ea typeface="Verdan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843319-6311-490E-6D6D-E2BCE2BD6C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0821" y="2271036"/>
            <a:ext cx="4581690" cy="3673272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lv-LV" sz="2750">
                <a:solidFill>
                  <a:srgbClr val="0000B4"/>
                </a:solidFill>
                <a:latin typeface="Verdana"/>
                <a:ea typeface="Verdana"/>
                <a:cs typeface="Calibri Light"/>
              </a:rPr>
              <a:t>V</a:t>
            </a:r>
            <a:r>
              <a:rPr lang="lv-LV" sz="2750" b="0" i="0">
                <a:solidFill>
                  <a:srgbClr val="0000B4"/>
                </a:solidFill>
                <a:effectLst/>
                <a:latin typeface="Verdana"/>
                <a:ea typeface="Verdana"/>
                <a:cs typeface="Calibri Light"/>
              </a:rPr>
              <a:t>eicināt Latvijas zinātnes </a:t>
            </a:r>
            <a:r>
              <a:rPr lang="lv-LV" sz="2750" b="1" i="0">
                <a:solidFill>
                  <a:srgbClr val="0000B4"/>
                </a:solidFill>
                <a:effectLst/>
                <a:latin typeface="Verdana"/>
                <a:ea typeface="Verdana"/>
                <a:cs typeface="Calibri Light"/>
              </a:rPr>
              <a:t>tēla atpazīstamību</a:t>
            </a:r>
            <a:r>
              <a:rPr lang="lv-LV" sz="2750" b="0" i="0">
                <a:solidFill>
                  <a:srgbClr val="0000B4"/>
                </a:solidFill>
                <a:effectLst/>
                <a:latin typeface="Verdana"/>
                <a:ea typeface="Verdana"/>
                <a:cs typeface="Calibri Light"/>
              </a:rPr>
              <a:t>, vienlaikus stiprinot Latvijas </a:t>
            </a:r>
            <a:r>
              <a:rPr lang="lv-LV" sz="2750" b="1" i="0">
                <a:solidFill>
                  <a:srgbClr val="0000B4"/>
                </a:solidFill>
                <a:effectLst/>
                <a:latin typeface="Verdana"/>
                <a:ea typeface="Verdana"/>
                <a:cs typeface="Calibri Light"/>
              </a:rPr>
              <a:t>pētnieku un zinātnisko institūciju prestižu</a:t>
            </a:r>
            <a:r>
              <a:rPr lang="lv-LV" sz="2750" b="0" i="0">
                <a:solidFill>
                  <a:srgbClr val="0000B4"/>
                </a:solidFill>
                <a:effectLst/>
                <a:latin typeface="Verdana"/>
                <a:ea typeface="Verdana"/>
                <a:cs typeface="Calibri Light"/>
              </a:rPr>
              <a:t> un veidojot sabiedrības </a:t>
            </a:r>
            <a:r>
              <a:rPr lang="lv-LV" sz="2750" b="1" i="0">
                <a:solidFill>
                  <a:srgbClr val="0000B4"/>
                </a:solidFill>
                <a:effectLst/>
                <a:latin typeface="Verdana"/>
                <a:ea typeface="Verdana"/>
                <a:cs typeface="Calibri Light"/>
              </a:rPr>
              <a:t>atbalstu zinātnei</a:t>
            </a:r>
            <a:r>
              <a:rPr lang="lv-LV" sz="2750" b="0" i="0">
                <a:solidFill>
                  <a:srgbClr val="0000B4"/>
                </a:solidFill>
                <a:effectLst/>
                <a:latin typeface="Verdana"/>
                <a:ea typeface="Verdana"/>
                <a:cs typeface="Calibri Light"/>
              </a:rPr>
              <a:t>, kā arī</a:t>
            </a:r>
            <a:r>
              <a:rPr lang="lv-LV" sz="2750">
                <a:solidFill>
                  <a:srgbClr val="000000"/>
                </a:solidFill>
                <a:latin typeface="Calibri" panose="020F0502020204030204"/>
                <a:ea typeface="Verdana"/>
                <a:cs typeface="Calibri"/>
              </a:rPr>
              <a:t>  </a:t>
            </a:r>
            <a:r>
              <a:rPr lang="lv-LV" sz="2750" b="0" i="0">
                <a:solidFill>
                  <a:srgbClr val="0000B4"/>
                </a:solidFill>
                <a:effectLst/>
                <a:latin typeface="Verdana"/>
                <a:ea typeface="Verdana"/>
                <a:cs typeface="Calibri Light"/>
              </a:rPr>
              <a:t>sekmējot vietējo un ārvalstīs dzīvojošo latviešu izcelsmes </a:t>
            </a:r>
            <a:r>
              <a:rPr lang="lv-LV" sz="2750" b="1" i="0">
                <a:solidFill>
                  <a:srgbClr val="0000B4"/>
                </a:solidFill>
                <a:effectLst/>
                <a:latin typeface="Verdana"/>
                <a:ea typeface="Verdana"/>
                <a:cs typeface="Calibri Light"/>
              </a:rPr>
              <a:t>zinātnieku sadarbību</a:t>
            </a:r>
            <a:endParaRPr lang="en-US" sz="2750" b="1">
              <a:solidFill>
                <a:srgbClr val="000000"/>
              </a:solidFill>
              <a:latin typeface="Calibri" panose="020F0502020204030204"/>
              <a:ea typeface="Verdana"/>
              <a:cs typeface="Calibri"/>
            </a:endParaRPr>
          </a:p>
        </p:txBody>
      </p:sp>
      <p:pic>
        <p:nvPicPr>
          <p:cNvPr id="9" name="Picture 8" descr="A black background with blue and white text&#10;&#10;Description automatically generated">
            <a:extLst>
              <a:ext uri="{FF2B5EF4-FFF2-40B4-BE49-F238E27FC236}">
                <a16:creationId xmlns:a16="http://schemas.microsoft.com/office/drawing/2014/main" id="{B38F6B64-2150-26E8-73D7-9C02BB070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21" y="2671812"/>
            <a:ext cx="4565952" cy="151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338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83B010C-5AAC-9CE7-2B8A-C528F17282A0}"/>
              </a:ext>
            </a:extLst>
          </p:cNvPr>
          <p:cNvSpPr/>
          <p:nvPr/>
        </p:nvSpPr>
        <p:spPr>
          <a:xfrm>
            <a:off x="1" y="1270687"/>
            <a:ext cx="7705618" cy="645559"/>
          </a:xfrm>
          <a:prstGeom prst="rect">
            <a:avLst/>
          </a:prstGeom>
          <a:solidFill>
            <a:srgbClr val="FFCB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>
              <a:highlight>
                <a:srgbClr val="FFCB00"/>
              </a:highligh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DE335C-E7CF-C600-450F-768E50CDE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936" y="963850"/>
            <a:ext cx="10515600" cy="1325563"/>
          </a:xfrm>
        </p:spPr>
        <p:txBody>
          <a:bodyPr>
            <a:normAutofit/>
          </a:bodyPr>
          <a:lstStyle/>
          <a:p>
            <a:r>
              <a:rPr lang="lv-LV" sz="3200">
                <a:solidFill>
                  <a:srgbClr val="0000B4"/>
                </a:solidFill>
                <a:latin typeface="Verdana"/>
                <a:ea typeface="Verdana"/>
              </a:rPr>
              <a:t>Stratēģiskais pozicionējums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61883E-F57B-DF00-2CFF-D886DFC7D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5293" y="2596250"/>
            <a:ext cx="2507245" cy="364022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lv-LV" sz="2000">
                <a:solidFill>
                  <a:srgbClr val="0000B4"/>
                </a:solidFill>
                <a:latin typeface="Verdana"/>
                <a:ea typeface="Verdana"/>
              </a:rPr>
              <a:t>Pamats Latvijas zinātnes nākotnes vērtības piedāvājuma veidošanai un stratēģiskajai attīstībai Latvijā un pasaulē</a:t>
            </a:r>
            <a:endParaRPr lang="en-US">
              <a:cs typeface="Calibri" panose="020F0502020204030204"/>
            </a:endParaRPr>
          </a:p>
        </p:txBody>
      </p:sp>
      <p:pic>
        <p:nvPicPr>
          <p:cNvPr id="4" name="Picture 3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51B79AEE-D98D-BBA9-EB98-0F995625DB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502" y="230188"/>
            <a:ext cx="3137184" cy="104049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939E62E-68B4-F970-78AD-6EE38614255A}"/>
              </a:ext>
            </a:extLst>
          </p:cNvPr>
          <p:cNvSpPr txBox="1">
            <a:spLocks/>
          </p:cNvSpPr>
          <p:nvPr/>
        </p:nvSpPr>
        <p:spPr>
          <a:xfrm>
            <a:off x="4678166" y="2596250"/>
            <a:ext cx="2507805" cy="36402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v-LV" sz="2000">
                <a:solidFill>
                  <a:srgbClr val="0000B4"/>
                </a:solidFill>
                <a:latin typeface="Verdana"/>
                <a:ea typeface="Verdana"/>
              </a:rPr>
              <a:t>Veidojas ciešā sadarbībā ar visu zinātnes nozaru pārstāvjiem - pētniekiem, zinātniskajām institūcijām,      kā arī ar valsts pārvaldi, uzņēmējiem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4BBDF6A-560D-40F3-F7D9-5381939C4524}"/>
              </a:ext>
            </a:extLst>
          </p:cNvPr>
          <p:cNvSpPr txBox="1">
            <a:spLocks/>
          </p:cNvSpPr>
          <p:nvPr/>
        </p:nvSpPr>
        <p:spPr>
          <a:xfrm>
            <a:off x="7705619" y="2596250"/>
            <a:ext cx="2994061" cy="36402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lv-LV" sz="2000">
                <a:solidFill>
                  <a:srgbClr val="0000B4"/>
                </a:solidFill>
                <a:latin typeface="Verdana"/>
                <a:ea typeface="Verdana"/>
              </a:rPr>
              <a:t>Zinātnes kopējie </a:t>
            </a:r>
            <a:r>
              <a:rPr lang="lv-LV" sz="2000" err="1">
                <a:solidFill>
                  <a:srgbClr val="0000B4"/>
                </a:solidFill>
                <a:latin typeface="Verdana"/>
                <a:ea typeface="Verdana"/>
              </a:rPr>
              <a:t>naratīvi</a:t>
            </a:r>
            <a:r>
              <a:rPr lang="lv-LV" sz="2000">
                <a:solidFill>
                  <a:srgbClr val="0000B4"/>
                </a:solidFill>
                <a:latin typeface="Verdana"/>
                <a:ea typeface="Verdana"/>
              </a:rPr>
              <a:t> vienlīdz attiecas uz visām Latvijas zinātnes nozarēm un pārstāvjiem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B08F5F-7B0E-099B-A0CF-B9529AAB9CA5}"/>
              </a:ext>
            </a:extLst>
          </p:cNvPr>
          <p:cNvSpPr/>
          <p:nvPr/>
        </p:nvSpPr>
        <p:spPr>
          <a:xfrm>
            <a:off x="995734" y="2352841"/>
            <a:ext cx="921249" cy="123289"/>
          </a:xfrm>
          <a:prstGeom prst="rect">
            <a:avLst/>
          </a:prstGeom>
          <a:solidFill>
            <a:srgbClr val="FFCB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>
              <a:highlight>
                <a:srgbClr val="FFCB00"/>
              </a:highligh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BCB5A4-7DFC-2FD7-B093-030E70712A7F}"/>
              </a:ext>
            </a:extLst>
          </p:cNvPr>
          <p:cNvSpPr/>
          <p:nvPr/>
        </p:nvSpPr>
        <p:spPr>
          <a:xfrm>
            <a:off x="4500072" y="2352841"/>
            <a:ext cx="921249" cy="123289"/>
          </a:xfrm>
          <a:prstGeom prst="rect">
            <a:avLst/>
          </a:prstGeom>
          <a:solidFill>
            <a:srgbClr val="FFCB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DC23FF-4F3B-8A9D-F1C2-99200D33FC55}"/>
              </a:ext>
            </a:extLst>
          </p:cNvPr>
          <p:cNvSpPr/>
          <p:nvPr/>
        </p:nvSpPr>
        <p:spPr>
          <a:xfrm>
            <a:off x="7486430" y="2352841"/>
            <a:ext cx="921249" cy="123289"/>
          </a:xfrm>
          <a:prstGeom prst="rect">
            <a:avLst/>
          </a:prstGeom>
          <a:solidFill>
            <a:srgbClr val="FFCB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097110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hexagon with white text&#10;&#10;Description automatically generated">
            <a:extLst>
              <a:ext uri="{FF2B5EF4-FFF2-40B4-BE49-F238E27FC236}">
                <a16:creationId xmlns:a16="http://schemas.microsoft.com/office/drawing/2014/main" id="{9C23214E-F6BC-80D3-99A7-71A34E5FA4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80" y="0"/>
            <a:ext cx="11877040" cy="66497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70BD6B1-4784-1E1A-3973-251C84EB9FF6}"/>
              </a:ext>
            </a:extLst>
          </p:cNvPr>
          <p:cNvSpPr/>
          <p:nvPr/>
        </p:nvSpPr>
        <p:spPr>
          <a:xfrm>
            <a:off x="3402419" y="244549"/>
            <a:ext cx="5316279" cy="61243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3" name="Picture 2" descr="A hexagon with different colors&#10;&#10;Description automatically generated">
            <a:extLst>
              <a:ext uri="{FF2B5EF4-FFF2-40B4-BE49-F238E27FC236}">
                <a16:creationId xmlns:a16="http://schemas.microsoft.com/office/drawing/2014/main" id="{9D3B6299-BBA7-966E-96E5-7FFBE68988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946" y="553986"/>
            <a:ext cx="5184567" cy="588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467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4C28D76-88C3-4D16-7F6E-311248792C2A}"/>
              </a:ext>
            </a:extLst>
          </p:cNvPr>
          <p:cNvSpPr/>
          <p:nvPr/>
        </p:nvSpPr>
        <p:spPr>
          <a:xfrm>
            <a:off x="1" y="1270687"/>
            <a:ext cx="7705618" cy="645559"/>
          </a:xfrm>
          <a:prstGeom prst="rect">
            <a:avLst/>
          </a:prstGeom>
          <a:solidFill>
            <a:srgbClr val="FFCB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>
              <a:highlight>
                <a:srgbClr val="FFCB00"/>
              </a:highlight>
            </a:endParaRPr>
          </a:p>
        </p:txBody>
      </p:sp>
      <p:pic>
        <p:nvPicPr>
          <p:cNvPr id="6" name="Picture 5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59491575-5845-348C-F431-0A935ACF76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502" y="230188"/>
            <a:ext cx="3137184" cy="104049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EA714CC-4873-54AE-48D0-7958D33E5C52}"/>
              </a:ext>
            </a:extLst>
          </p:cNvPr>
          <p:cNvSpPr txBox="1">
            <a:spLocks/>
          </p:cNvSpPr>
          <p:nvPr/>
        </p:nvSpPr>
        <p:spPr>
          <a:xfrm>
            <a:off x="696936" y="9638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solidFill>
                  <a:srgbClr val="0000B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</a:t>
            </a:r>
            <a:r>
              <a:rPr lang="lv-LV" sz="3200" err="1">
                <a:solidFill>
                  <a:srgbClr val="0000B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īdz</a:t>
            </a:r>
            <a:r>
              <a:rPr lang="lv-LV" sz="3200">
                <a:solidFill>
                  <a:srgbClr val="0000B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šim p</a:t>
            </a:r>
            <a:r>
              <a:rPr lang="en-US" sz="3200" err="1">
                <a:solidFill>
                  <a:srgbClr val="0000B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aveiktais</a:t>
            </a:r>
            <a:endParaRPr lang="lv-LV" sz="3200">
              <a:solidFill>
                <a:srgbClr val="0000B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F03CF0C-EA94-9311-61CB-CBE423C0BD55}"/>
              </a:ext>
            </a:extLst>
          </p:cNvPr>
          <p:cNvGrpSpPr/>
          <p:nvPr/>
        </p:nvGrpSpPr>
        <p:grpSpPr>
          <a:xfrm>
            <a:off x="237034" y="2010049"/>
            <a:ext cx="10430860" cy="4693236"/>
            <a:chOff x="315862" y="2010049"/>
            <a:chExt cx="10430860" cy="4693236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A2CAB999-9EAA-AC61-B14D-02CA377BD957}"/>
                </a:ext>
              </a:extLst>
            </p:cNvPr>
            <p:cNvGrpSpPr/>
            <p:nvPr/>
          </p:nvGrpSpPr>
          <p:grpSpPr>
            <a:xfrm>
              <a:off x="315862" y="2010049"/>
              <a:ext cx="10430860" cy="4693236"/>
              <a:chOff x="495112" y="1600840"/>
              <a:chExt cx="9694781" cy="4362045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BC2DFBCE-5107-0FD3-8496-8C5112A5A742}"/>
                  </a:ext>
                </a:extLst>
              </p:cNvPr>
              <p:cNvGrpSpPr/>
              <p:nvPr/>
            </p:nvGrpSpPr>
            <p:grpSpPr>
              <a:xfrm>
                <a:off x="495112" y="1714888"/>
                <a:ext cx="8307483" cy="3533798"/>
                <a:chOff x="2041191" y="2237706"/>
                <a:chExt cx="7352648" cy="3127634"/>
              </a:xfrm>
            </p:grpSpPr>
            <p:grpSp>
              <p:nvGrpSpPr>
                <p:cNvPr id="3" name="Group 2">
                  <a:extLst>
                    <a:ext uri="{FF2B5EF4-FFF2-40B4-BE49-F238E27FC236}">
                      <a16:creationId xmlns:a16="http://schemas.microsoft.com/office/drawing/2014/main" id="{D0E95DF7-DAC8-B97D-0BE8-F559DC0603B7}"/>
                    </a:ext>
                  </a:extLst>
                </p:cNvPr>
                <p:cNvGrpSpPr/>
                <p:nvPr/>
              </p:nvGrpSpPr>
              <p:grpSpPr>
                <a:xfrm>
                  <a:off x="2157593" y="3042783"/>
                  <a:ext cx="7236246" cy="2252378"/>
                  <a:chOff x="2157593" y="3042783"/>
                  <a:chExt cx="7236246" cy="2252378"/>
                </a:xfrm>
              </p:grpSpPr>
              <p:grpSp>
                <p:nvGrpSpPr>
                  <p:cNvPr id="10" name="Group 9">
                    <a:extLst>
                      <a:ext uri="{FF2B5EF4-FFF2-40B4-BE49-F238E27FC236}">
                        <a16:creationId xmlns:a16="http://schemas.microsoft.com/office/drawing/2014/main" id="{975E2125-6440-BA01-0214-DECC3D4022F8}"/>
                      </a:ext>
                    </a:extLst>
                  </p:cNvPr>
                  <p:cNvGrpSpPr/>
                  <p:nvPr/>
                </p:nvGrpSpPr>
                <p:grpSpPr>
                  <a:xfrm>
                    <a:off x="2157593" y="3083731"/>
                    <a:ext cx="1246076" cy="572637"/>
                    <a:chOff x="737537" y="2574925"/>
                    <a:chExt cx="1844675" cy="847725"/>
                  </a:xfrm>
                </p:grpSpPr>
                <p:sp>
                  <p:nvSpPr>
                    <p:cNvPr id="41" name="Freeform 5">
                      <a:extLst>
                        <a:ext uri="{FF2B5EF4-FFF2-40B4-BE49-F238E27FC236}">
                          <a16:creationId xmlns:a16="http://schemas.microsoft.com/office/drawing/2014/main" id="{8B544528-6051-015B-08CA-B0372F7FB8C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737537" y="2574925"/>
                      <a:ext cx="1069975" cy="820738"/>
                    </a:xfrm>
                    <a:custGeom>
                      <a:avLst/>
                      <a:gdLst>
                        <a:gd name="T0" fmla="*/ 62 w 83"/>
                        <a:gd name="T1" fmla="*/ 0 h 63"/>
                        <a:gd name="T2" fmla="*/ 46 w 83"/>
                        <a:gd name="T3" fmla="*/ 8 h 63"/>
                        <a:gd name="T4" fmla="*/ 6 w 83"/>
                        <a:gd name="T5" fmla="*/ 52 h 63"/>
                        <a:gd name="T6" fmla="*/ 10 w 83"/>
                        <a:gd name="T7" fmla="*/ 63 h 63"/>
                        <a:gd name="T8" fmla="*/ 53 w 83"/>
                        <a:gd name="T9" fmla="*/ 23 h 63"/>
                        <a:gd name="T10" fmla="*/ 83 w 83"/>
                        <a:gd name="T11" fmla="*/ 0 h 63"/>
                        <a:gd name="T12" fmla="*/ 62 w 83"/>
                        <a:gd name="T13" fmla="*/ 0 h 6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83" h="63">
                          <a:moveTo>
                            <a:pt x="62" y="0"/>
                          </a:moveTo>
                          <a:cubicBezTo>
                            <a:pt x="59" y="0"/>
                            <a:pt x="54" y="0"/>
                            <a:pt x="46" y="8"/>
                          </a:cubicBezTo>
                          <a:cubicBezTo>
                            <a:pt x="31" y="22"/>
                            <a:pt x="20" y="38"/>
                            <a:pt x="6" y="52"/>
                          </a:cubicBezTo>
                          <a:cubicBezTo>
                            <a:pt x="0" y="58"/>
                            <a:pt x="4" y="63"/>
                            <a:pt x="10" y="63"/>
                          </a:cubicBezTo>
                          <a:cubicBezTo>
                            <a:pt x="19" y="63"/>
                            <a:pt x="42" y="37"/>
                            <a:pt x="53" y="23"/>
                          </a:cubicBezTo>
                          <a:cubicBezTo>
                            <a:pt x="63" y="11"/>
                            <a:pt x="72" y="0"/>
                            <a:pt x="83" y="0"/>
                          </a:cubicBezTo>
                          <a:cubicBezTo>
                            <a:pt x="62" y="0"/>
                            <a:pt x="62" y="0"/>
                            <a:pt x="62" y="0"/>
                          </a:cubicBezTo>
                        </a:path>
                      </a:pathLst>
                    </a:custGeom>
                    <a:solidFill>
                      <a:srgbClr val="0000B4">
                        <a:alpha val="65000"/>
                      </a:srgbClr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Source Sans Pro" charset="0"/>
                      </a:endParaRPr>
                    </a:p>
                  </p:txBody>
                </p:sp>
                <p:sp>
                  <p:nvSpPr>
                    <p:cNvPr id="42" name="Freeform 6">
                      <a:extLst>
                        <a:ext uri="{FF2B5EF4-FFF2-40B4-BE49-F238E27FC236}">
                          <a16:creationId xmlns:a16="http://schemas.microsoft.com/office/drawing/2014/main" id="{6E6C98DC-E785-923B-1A98-FD9C192F4CC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537637" y="2574925"/>
                      <a:ext cx="1044575" cy="847725"/>
                    </a:xfrm>
                    <a:custGeom>
                      <a:avLst/>
                      <a:gdLst>
                        <a:gd name="T0" fmla="*/ 35 w 81"/>
                        <a:gd name="T1" fmla="*/ 53 h 65"/>
                        <a:gd name="T2" fmla="*/ 46 w 81"/>
                        <a:gd name="T3" fmla="*/ 42 h 65"/>
                        <a:gd name="T4" fmla="*/ 0 w 81"/>
                        <a:gd name="T5" fmla="*/ 0 h 65"/>
                        <a:gd name="T6" fmla="*/ 21 w 81"/>
                        <a:gd name="T7" fmla="*/ 0 h 65"/>
                        <a:gd name="T8" fmla="*/ 57 w 81"/>
                        <a:gd name="T9" fmla="*/ 31 h 65"/>
                        <a:gd name="T10" fmla="*/ 70 w 81"/>
                        <a:gd name="T11" fmla="*/ 21 h 65"/>
                        <a:gd name="T12" fmla="*/ 81 w 81"/>
                        <a:gd name="T13" fmla="*/ 65 h 65"/>
                        <a:gd name="T14" fmla="*/ 35 w 81"/>
                        <a:gd name="T15" fmla="*/ 53 h 6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81" h="65">
                          <a:moveTo>
                            <a:pt x="35" y="53"/>
                          </a:moveTo>
                          <a:cubicBezTo>
                            <a:pt x="40" y="48"/>
                            <a:pt x="41" y="47"/>
                            <a:pt x="46" y="42"/>
                          </a:cubicBezTo>
                          <a:cubicBezTo>
                            <a:pt x="8" y="0"/>
                            <a:pt x="8" y="0"/>
                            <a:pt x="0" y="0"/>
                          </a:cubicBezTo>
                          <a:cubicBezTo>
                            <a:pt x="21" y="0"/>
                            <a:pt x="21" y="0"/>
                            <a:pt x="21" y="0"/>
                          </a:cubicBezTo>
                          <a:cubicBezTo>
                            <a:pt x="31" y="1"/>
                            <a:pt x="36" y="7"/>
                            <a:pt x="57" y="31"/>
                          </a:cubicBezTo>
                          <a:cubicBezTo>
                            <a:pt x="63" y="27"/>
                            <a:pt x="64" y="26"/>
                            <a:pt x="70" y="21"/>
                          </a:cubicBezTo>
                          <a:cubicBezTo>
                            <a:pt x="72" y="40"/>
                            <a:pt x="76" y="55"/>
                            <a:pt x="81" y="65"/>
                          </a:cubicBezTo>
                          <a:cubicBezTo>
                            <a:pt x="61" y="61"/>
                            <a:pt x="52" y="58"/>
                            <a:pt x="35" y="53"/>
                          </a:cubicBezTo>
                        </a:path>
                      </a:pathLst>
                    </a:custGeom>
                    <a:solidFill>
                      <a:srgbClr val="0000B4">
                        <a:alpha val="55000"/>
                      </a:srgbClr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Source Sans Pro" charset="0"/>
                      </a:endParaRPr>
                    </a:p>
                  </p:txBody>
                </p:sp>
              </p:grpSp>
              <p:grpSp>
                <p:nvGrpSpPr>
                  <p:cNvPr id="11" name="Group 10">
                    <a:extLst>
                      <a:ext uri="{FF2B5EF4-FFF2-40B4-BE49-F238E27FC236}">
                        <a16:creationId xmlns:a16="http://schemas.microsoft.com/office/drawing/2014/main" id="{5E743195-817E-7685-7EF4-84197236EA4A}"/>
                      </a:ext>
                    </a:extLst>
                  </p:cNvPr>
                  <p:cNvGrpSpPr/>
                  <p:nvPr/>
                </p:nvGrpSpPr>
                <p:grpSpPr>
                  <a:xfrm>
                    <a:off x="3333965" y="3638138"/>
                    <a:ext cx="1245003" cy="609097"/>
                    <a:chOff x="2479024" y="3395663"/>
                    <a:chExt cx="1843087" cy="901700"/>
                  </a:xfrm>
                </p:grpSpPr>
                <p:sp>
                  <p:nvSpPr>
                    <p:cNvPr id="39" name="Freeform 7">
                      <a:extLst>
                        <a:ext uri="{FF2B5EF4-FFF2-40B4-BE49-F238E27FC236}">
                          <a16:creationId xmlns:a16="http://schemas.microsoft.com/office/drawing/2014/main" id="{95DAB179-00B1-8F40-890E-16A89A7E74E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479024" y="3500438"/>
                      <a:ext cx="1108075" cy="796925"/>
                    </a:xfrm>
                    <a:custGeom>
                      <a:avLst/>
                      <a:gdLst>
                        <a:gd name="T0" fmla="*/ 65 w 86"/>
                        <a:gd name="T1" fmla="*/ 61 h 61"/>
                        <a:gd name="T2" fmla="*/ 48 w 86"/>
                        <a:gd name="T3" fmla="*/ 54 h 61"/>
                        <a:gd name="T4" fmla="*/ 6 w 86"/>
                        <a:gd name="T5" fmla="*/ 11 h 61"/>
                        <a:gd name="T6" fmla="*/ 10 w 86"/>
                        <a:gd name="T7" fmla="*/ 0 h 61"/>
                        <a:gd name="T8" fmla="*/ 54 w 86"/>
                        <a:gd name="T9" fmla="*/ 38 h 61"/>
                        <a:gd name="T10" fmla="*/ 86 w 86"/>
                        <a:gd name="T11" fmla="*/ 60 h 61"/>
                        <a:gd name="T12" fmla="*/ 65 w 86"/>
                        <a:gd name="T13" fmla="*/ 61 h 6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86" h="61">
                          <a:moveTo>
                            <a:pt x="65" y="61"/>
                          </a:moveTo>
                          <a:cubicBezTo>
                            <a:pt x="62" y="61"/>
                            <a:pt x="56" y="61"/>
                            <a:pt x="48" y="54"/>
                          </a:cubicBezTo>
                          <a:cubicBezTo>
                            <a:pt x="33" y="41"/>
                            <a:pt x="21" y="24"/>
                            <a:pt x="6" y="11"/>
                          </a:cubicBezTo>
                          <a:cubicBezTo>
                            <a:pt x="0" y="5"/>
                            <a:pt x="4" y="0"/>
                            <a:pt x="10" y="0"/>
                          </a:cubicBezTo>
                          <a:cubicBezTo>
                            <a:pt x="19" y="0"/>
                            <a:pt x="43" y="25"/>
                            <a:pt x="54" y="38"/>
                          </a:cubicBezTo>
                          <a:cubicBezTo>
                            <a:pt x="65" y="50"/>
                            <a:pt x="75" y="60"/>
                            <a:pt x="86" y="60"/>
                          </a:cubicBezTo>
                          <a:cubicBezTo>
                            <a:pt x="65" y="61"/>
                            <a:pt x="65" y="61"/>
                            <a:pt x="65" y="61"/>
                          </a:cubicBezTo>
                        </a:path>
                      </a:pathLst>
                    </a:custGeom>
                    <a:solidFill>
                      <a:srgbClr val="0000B4">
                        <a:alpha val="65000"/>
                      </a:srgbClr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Source Sans Pro" charset="0"/>
                      </a:endParaRPr>
                    </a:p>
                  </p:txBody>
                </p:sp>
                <p:sp>
                  <p:nvSpPr>
                    <p:cNvPr id="40" name="Freeform 8">
                      <a:extLst>
                        <a:ext uri="{FF2B5EF4-FFF2-40B4-BE49-F238E27FC236}">
                          <a16:creationId xmlns:a16="http://schemas.microsoft.com/office/drawing/2014/main" id="{2AC60AC5-C470-41EC-B8B6-E32F0D69B9A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317224" y="3395663"/>
                      <a:ext cx="1004887" cy="901700"/>
                    </a:xfrm>
                    <a:custGeom>
                      <a:avLst/>
                      <a:gdLst>
                        <a:gd name="T0" fmla="*/ 32 w 78"/>
                        <a:gd name="T1" fmla="*/ 15 h 69"/>
                        <a:gd name="T2" fmla="*/ 44 w 78"/>
                        <a:gd name="T3" fmla="*/ 25 h 69"/>
                        <a:gd name="T4" fmla="*/ 0 w 78"/>
                        <a:gd name="T5" fmla="*/ 69 h 69"/>
                        <a:gd name="T6" fmla="*/ 21 w 78"/>
                        <a:gd name="T7" fmla="*/ 68 h 69"/>
                        <a:gd name="T8" fmla="*/ 56 w 78"/>
                        <a:gd name="T9" fmla="*/ 35 h 69"/>
                        <a:gd name="T10" fmla="*/ 68 w 78"/>
                        <a:gd name="T11" fmla="*/ 45 h 69"/>
                        <a:gd name="T12" fmla="*/ 78 w 78"/>
                        <a:gd name="T13" fmla="*/ 0 h 69"/>
                        <a:gd name="T14" fmla="*/ 32 w 78"/>
                        <a:gd name="T15" fmla="*/ 15 h 6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78" h="69">
                          <a:moveTo>
                            <a:pt x="32" y="15"/>
                          </a:moveTo>
                          <a:cubicBezTo>
                            <a:pt x="37" y="19"/>
                            <a:pt x="39" y="21"/>
                            <a:pt x="44" y="25"/>
                          </a:cubicBezTo>
                          <a:cubicBezTo>
                            <a:pt x="7" y="69"/>
                            <a:pt x="7" y="69"/>
                            <a:pt x="0" y="69"/>
                          </a:cubicBezTo>
                          <a:cubicBezTo>
                            <a:pt x="21" y="68"/>
                            <a:pt x="21" y="68"/>
                            <a:pt x="21" y="68"/>
                          </a:cubicBezTo>
                          <a:cubicBezTo>
                            <a:pt x="30" y="67"/>
                            <a:pt x="36" y="60"/>
                            <a:pt x="56" y="35"/>
                          </a:cubicBezTo>
                          <a:cubicBezTo>
                            <a:pt x="61" y="40"/>
                            <a:pt x="63" y="41"/>
                            <a:pt x="68" y="45"/>
                          </a:cubicBezTo>
                          <a:cubicBezTo>
                            <a:pt x="69" y="26"/>
                            <a:pt x="73" y="11"/>
                            <a:pt x="78" y="0"/>
                          </a:cubicBezTo>
                          <a:cubicBezTo>
                            <a:pt x="58" y="6"/>
                            <a:pt x="49" y="9"/>
                            <a:pt x="32" y="15"/>
                          </a:cubicBezTo>
                        </a:path>
                      </a:pathLst>
                    </a:custGeom>
                    <a:solidFill>
                      <a:srgbClr val="0000B4">
                        <a:alpha val="55000"/>
                      </a:srgbClr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Source Sans Pro" charset="0"/>
                      </a:endParaRPr>
                    </a:p>
                  </p:txBody>
                </p:sp>
              </p:grpSp>
              <p:grpSp>
                <p:nvGrpSpPr>
                  <p:cNvPr id="13" name="Group 12">
                    <a:extLst>
                      <a:ext uri="{FF2B5EF4-FFF2-40B4-BE49-F238E27FC236}">
                        <a16:creationId xmlns:a16="http://schemas.microsoft.com/office/drawing/2014/main" id="{B7190A76-2436-968F-5924-4E72675D990A}"/>
                      </a:ext>
                    </a:extLst>
                  </p:cNvPr>
                  <p:cNvGrpSpPr/>
                  <p:nvPr/>
                </p:nvGrpSpPr>
                <p:grpSpPr>
                  <a:xfrm>
                    <a:off x="4578968" y="3083731"/>
                    <a:ext cx="1246076" cy="572637"/>
                    <a:chOff x="4322111" y="2574925"/>
                    <a:chExt cx="1844675" cy="847725"/>
                  </a:xfrm>
                </p:grpSpPr>
                <p:sp>
                  <p:nvSpPr>
                    <p:cNvPr id="37" name="Freeform 5">
                      <a:extLst>
                        <a:ext uri="{FF2B5EF4-FFF2-40B4-BE49-F238E27FC236}">
                          <a16:creationId xmlns:a16="http://schemas.microsoft.com/office/drawing/2014/main" id="{3BDACAB5-75C6-0801-3A7A-E485096D3D3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322111" y="2574925"/>
                      <a:ext cx="1069975" cy="820738"/>
                    </a:xfrm>
                    <a:custGeom>
                      <a:avLst/>
                      <a:gdLst>
                        <a:gd name="T0" fmla="*/ 62 w 83"/>
                        <a:gd name="T1" fmla="*/ 0 h 63"/>
                        <a:gd name="T2" fmla="*/ 46 w 83"/>
                        <a:gd name="T3" fmla="*/ 8 h 63"/>
                        <a:gd name="T4" fmla="*/ 6 w 83"/>
                        <a:gd name="T5" fmla="*/ 52 h 63"/>
                        <a:gd name="T6" fmla="*/ 10 w 83"/>
                        <a:gd name="T7" fmla="*/ 63 h 63"/>
                        <a:gd name="T8" fmla="*/ 53 w 83"/>
                        <a:gd name="T9" fmla="*/ 23 h 63"/>
                        <a:gd name="T10" fmla="*/ 83 w 83"/>
                        <a:gd name="T11" fmla="*/ 0 h 63"/>
                        <a:gd name="T12" fmla="*/ 62 w 83"/>
                        <a:gd name="T13" fmla="*/ 0 h 6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83" h="63">
                          <a:moveTo>
                            <a:pt x="62" y="0"/>
                          </a:moveTo>
                          <a:cubicBezTo>
                            <a:pt x="59" y="0"/>
                            <a:pt x="54" y="0"/>
                            <a:pt x="46" y="8"/>
                          </a:cubicBezTo>
                          <a:cubicBezTo>
                            <a:pt x="31" y="22"/>
                            <a:pt x="20" y="38"/>
                            <a:pt x="6" y="52"/>
                          </a:cubicBezTo>
                          <a:cubicBezTo>
                            <a:pt x="0" y="58"/>
                            <a:pt x="4" y="63"/>
                            <a:pt x="10" y="63"/>
                          </a:cubicBezTo>
                          <a:cubicBezTo>
                            <a:pt x="19" y="63"/>
                            <a:pt x="42" y="37"/>
                            <a:pt x="53" y="23"/>
                          </a:cubicBezTo>
                          <a:cubicBezTo>
                            <a:pt x="63" y="11"/>
                            <a:pt x="72" y="0"/>
                            <a:pt x="83" y="0"/>
                          </a:cubicBezTo>
                          <a:cubicBezTo>
                            <a:pt x="62" y="0"/>
                            <a:pt x="62" y="0"/>
                            <a:pt x="62" y="0"/>
                          </a:cubicBezTo>
                        </a:path>
                      </a:pathLst>
                    </a:custGeom>
                    <a:solidFill>
                      <a:srgbClr val="0000B4">
                        <a:alpha val="65000"/>
                      </a:srgbClr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Source Sans Pro" charset="0"/>
                      </a:endParaRPr>
                    </a:p>
                  </p:txBody>
                </p:sp>
                <p:sp>
                  <p:nvSpPr>
                    <p:cNvPr id="38" name="Freeform 6">
                      <a:extLst>
                        <a:ext uri="{FF2B5EF4-FFF2-40B4-BE49-F238E27FC236}">
                          <a16:creationId xmlns:a16="http://schemas.microsoft.com/office/drawing/2014/main" id="{777BF56E-1E40-F091-0EE1-E7BC42E5766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122211" y="2574925"/>
                      <a:ext cx="1044575" cy="847725"/>
                    </a:xfrm>
                    <a:custGeom>
                      <a:avLst/>
                      <a:gdLst>
                        <a:gd name="T0" fmla="*/ 35 w 81"/>
                        <a:gd name="T1" fmla="*/ 53 h 65"/>
                        <a:gd name="T2" fmla="*/ 46 w 81"/>
                        <a:gd name="T3" fmla="*/ 42 h 65"/>
                        <a:gd name="T4" fmla="*/ 0 w 81"/>
                        <a:gd name="T5" fmla="*/ 0 h 65"/>
                        <a:gd name="T6" fmla="*/ 21 w 81"/>
                        <a:gd name="T7" fmla="*/ 0 h 65"/>
                        <a:gd name="T8" fmla="*/ 57 w 81"/>
                        <a:gd name="T9" fmla="*/ 31 h 65"/>
                        <a:gd name="T10" fmla="*/ 70 w 81"/>
                        <a:gd name="T11" fmla="*/ 21 h 65"/>
                        <a:gd name="T12" fmla="*/ 81 w 81"/>
                        <a:gd name="T13" fmla="*/ 65 h 65"/>
                        <a:gd name="T14" fmla="*/ 35 w 81"/>
                        <a:gd name="T15" fmla="*/ 53 h 6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81" h="65">
                          <a:moveTo>
                            <a:pt x="35" y="53"/>
                          </a:moveTo>
                          <a:cubicBezTo>
                            <a:pt x="40" y="48"/>
                            <a:pt x="41" y="47"/>
                            <a:pt x="46" y="42"/>
                          </a:cubicBezTo>
                          <a:cubicBezTo>
                            <a:pt x="8" y="0"/>
                            <a:pt x="8" y="0"/>
                            <a:pt x="0" y="0"/>
                          </a:cubicBezTo>
                          <a:cubicBezTo>
                            <a:pt x="21" y="0"/>
                            <a:pt x="21" y="0"/>
                            <a:pt x="21" y="0"/>
                          </a:cubicBezTo>
                          <a:cubicBezTo>
                            <a:pt x="31" y="1"/>
                            <a:pt x="36" y="7"/>
                            <a:pt x="57" y="31"/>
                          </a:cubicBezTo>
                          <a:cubicBezTo>
                            <a:pt x="63" y="27"/>
                            <a:pt x="64" y="26"/>
                            <a:pt x="70" y="21"/>
                          </a:cubicBezTo>
                          <a:cubicBezTo>
                            <a:pt x="72" y="40"/>
                            <a:pt x="76" y="55"/>
                            <a:pt x="81" y="65"/>
                          </a:cubicBezTo>
                          <a:cubicBezTo>
                            <a:pt x="61" y="61"/>
                            <a:pt x="52" y="58"/>
                            <a:pt x="35" y="53"/>
                          </a:cubicBezTo>
                        </a:path>
                      </a:pathLst>
                    </a:custGeom>
                    <a:solidFill>
                      <a:srgbClr val="0000B4">
                        <a:alpha val="55000"/>
                      </a:srgbClr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Source Sans Pro" charset="0"/>
                      </a:endParaRPr>
                    </a:p>
                  </p:txBody>
                </p:sp>
              </p:grpSp>
              <p:grpSp>
                <p:nvGrpSpPr>
                  <p:cNvPr id="15" name="Group 14">
                    <a:extLst>
                      <a:ext uri="{FF2B5EF4-FFF2-40B4-BE49-F238E27FC236}">
                        <a16:creationId xmlns:a16="http://schemas.microsoft.com/office/drawing/2014/main" id="{B5DEAB2C-3B04-EB4C-2766-792ED8003E58}"/>
                      </a:ext>
                    </a:extLst>
                  </p:cNvPr>
                  <p:cNvGrpSpPr/>
                  <p:nvPr/>
                </p:nvGrpSpPr>
                <p:grpSpPr>
                  <a:xfrm>
                    <a:off x="5755340" y="3638138"/>
                    <a:ext cx="1245003" cy="609097"/>
                    <a:chOff x="6063598" y="3395663"/>
                    <a:chExt cx="1843087" cy="901700"/>
                  </a:xfrm>
                </p:grpSpPr>
                <p:sp>
                  <p:nvSpPr>
                    <p:cNvPr id="35" name="Freeform 7">
                      <a:extLst>
                        <a:ext uri="{FF2B5EF4-FFF2-40B4-BE49-F238E27FC236}">
                          <a16:creationId xmlns:a16="http://schemas.microsoft.com/office/drawing/2014/main" id="{0E4FCEB3-C1D5-CE14-687B-5F8A86EE5EA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063598" y="3500438"/>
                      <a:ext cx="1108075" cy="796925"/>
                    </a:xfrm>
                    <a:custGeom>
                      <a:avLst/>
                      <a:gdLst>
                        <a:gd name="T0" fmla="*/ 65 w 86"/>
                        <a:gd name="T1" fmla="*/ 61 h 61"/>
                        <a:gd name="T2" fmla="*/ 48 w 86"/>
                        <a:gd name="T3" fmla="*/ 54 h 61"/>
                        <a:gd name="T4" fmla="*/ 6 w 86"/>
                        <a:gd name="T5" fmla="*/ 11 h 61"/>
                        <a:gd name="T6" fmla="*/ 10 w 86"/>
                        <a:gd name="T7" fmla="*/ 0 h 61"/>
                        <a:gd name="T8" fmla="*/ 54 w 86"/>
                        <a:gd name="T9" fmla="*/ 38 h 61"/>
                        <a:gd name="T10" fmla="*/ 86 w 86"/>
                        <a:gd name="T11" fmla="*/ 60 h 61"/>
                        <a:gd name="T12" fmla="*/ 65 w 86"/>
                        <a:gd name="T13" fmla="*/ 61 h 6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86" h="61">
                          <a:moveTo>
                            <a:pt x="65" y="61"/>
                          </a:moveTo>
                          <a:cubicBezTo>
                            <a:pt x="62" y="61"/>
                            <a:pt x="56" y="61"/>
                            <a:pt x="48" y="54"/>
                          </a:cubicBezTo>
                          <a:cubicBezTo>
                            <a:pt x="33" y="41"/>
                            <a:pt x="21" y="24"/>
                            <a:pt x="6" y="11"/>
                          </a:cubicBezTo>
                          <a:cubicBezTo>
                            <a:pt x="0" y="5"/>
                            <a:pt x="4" y="0"/>
                            <a:pt x="10" y="0"/>
                          </a:cubicBezTo>
                          <a:cubicBezTo>
                            <a:pt x="19" y="0"/>
                            <a:pt x="43" y="25"/>
                            <a:pt x="54" y="38"/>
                          </a:cubicBezTo>
                          <a:cubicBezTo>
                            <a:pt x="65" y="50"/>
                            <a:pt x="75" y="60"/>
                            <a:pt x="86" y="60"/>
                          </a:cubicBezTo>
                          <a:cubicBezTo>
                            <a:pt x="65" y="61"/>
                            <a:pt x="65" y="61"/>
                            <a:pt x="65" y="61"/>
                          </a:cubicBezTo>
                        </a:path>
                      </a:pathLst>
                    </a:custGeom>
                    <a:solidFill>
                      <a:srgbClr val="0000B4">
                        <a:alpha val="65000"/>
                      </a:srgbClr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Source Sans Pro" charset="0"/>
                      </a:endParaRPr>
                    </a:p>
                  </p:txBody>
                </p:sp>
                <p:sp>
                  <p:nvSpPr>
                    <p:cNvPr id="36" name="Freeform 8">
                      <a:extLst>
                        <a:ext uri="{FF2B5EF4-FFF2-40B4-BE49-F238E27FC236}">
                          <a16:creationId xmlns:a16="http://schemas.microsoft.com/office/drawing/2014/main" id="{591500A2-8B62-4E48-CACD-5C6955FEF7B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901798" y="3395663"/>
                      <a:ext cx="1004887" cy="901700"/>
                    </a:xfrm>
                    <a:custGeom>
                      <a:avLst/>
                      <a:gdLst>
                        <a:gd name="T0" fmla="*/ 32 w 78"/>
                        <a:gd name="T1" fmla="*/ 15 h 69"/>
                        <a:gd name="T2" fmla="*/ 44 w 78"/>
                        <a:gd name="T3" fmla="*/ 25 h 69"/>
                        <a:gd name="T4" fmla="*/ 0 w 78"/>
                        <a:gd name="T5" fmla="*/ 69 h 69"/>
                        <a:gd name="T6" fmla="*/ 21 w 78"/>
                        <a:gd name="T7" fmla="*/ 68 h 69"/>
                        <a:gd name="T8" fmla="*/ 56 w 78"/>
                        <a:gd name="T9" fmla="*/ 35 h 69"/>
                        <a:gd name="T10" fmla="*/ 68 w 78"/>
                        <a:gd name="T11" fmla="*/ 45 h 69"/>
                        <a:gd name="T12" fmla="*/ 78 w 78"/>
                        <a:gd name="T13" fmla="*/ 0 h 69"/>
                        <a:gd name="T14" fmla="*/ 32 w 78"/>
                        <a:gd name="T15" fmla="*/ 15 h 6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78" h="69">
                          <a:moveTo>
                            <a:pt x="32" y="15"/>
                          </a:moveTo>
                          <a:cubicBezTo>
                            <a:pt x="37" y="19"/>
                            <a:pt x="39" y="21"/>
                            <a:pt x="44" y="25"/>
                          </a:cubicBezTo>
                          <a:cubicBezTo>
                            <a:pt x="7" y="69"/>
                            <a:pt x="7" y="69"/>
                            <a:pt x="0" y="69"/>
                          </a:cubicBezTo>
                          <a:cubicBezTo>
                            <a:pt x="21" y="68"/>
                            <a:pt x="21" y="68"/>
                            <a:pt x="21" y="68"/>
                          </a:cubicBezTo>
                          <a:cubicBezTo>
                            <a:pt x="30" y="67"/>
                            <a:pt x="36" y="60"/>
                            <a:pt x="56" y="35"/>
                          </a:cubicBezTo>
                          <a:cubicBezTo>
                            <a:pt x="61" y="40"/>
                            <a:pt x="63" y="41"/>
                            <a:pt x="68" y="45"/>
                          </a:cubicBezTo>
                          <a:cubicBezTo>
                            <a:pt x="69" y="26"/>
                            <a:pt x="73" y="11"/>
                            <a:pt x="78" y="0"/>
                          </a:cubicBezTo>
                          <a:cubicBezTo>
                            <a:pt x="58" y="6"/>
                            <a:pt x="49" y="9"/>
                            <a:pt x="32" y="15"/>
                          </a:cubicBezTo>
                        </a:path>
                      </a:pathLst>
                    </a:custGeom>
                    <a:solidFill>
                      <a:srgbClr val="0000B4">
                        <a:alpha val="55000"/>
                      </a:srgbClr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Source Sans Pro" charset="0"/>
                      </a:endParaRPr>
                    </a:p>
                  </p:txBody>
                </p:sp>
              </p:grpSp>
              <p:grpSp>
                <p:nvGrpSpPr>
                  <p:cNvPr id="16" name="Group 15">
                    <a:extLst>
                      <a:ext uri="{FF2B5EF4-FFF2-40B4-BE49-F238E27FC236}">
                        <a16:creationId xmlns:a16="http://schemas.microsoft.com/office/drawing/2014/main" id="{5744646F-FD97-CF17-550B-6A0A20249CC9}"/>
                      </a:ext>
                    </a:extLst>
                  </p:cNvPr>
                  <p:cNvGrpSpPr/>
                  <p:nvPr/>
                </p:nvGrpSpPr>
                <p:grpSpPr>
                  <a:xfrm>
                    <a:off x="6972464" y="3083731"/>
                    <a:ext cx="1246076" cy="572637"/>
                    <a:chOff x="7865413" y="2574925"/>
                    <a:chExt cx="1844675" cy="847725"/>
                  </a:xfrm>
                </p:grpSpPr>
                <p:sp>
                  <p:nvSpPr>
                    <p:cNvPr id="33" name="Freeform 5">
                      <a:extLst>
                        <a:ext uri="{FF2B5EF4-FFF2-40B4-BE49-F238E27FC236}">
                          <a16:creationId xmlns:a16="http://schemas.microsoft.com/office/drawing/2014/main" id="{0B81D678-0B18-1E8A-A7B5-8D44C881C18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7865413" y="2574925"/>
                      <a:ext cx="1069975" cy="820738"/>
                    </a:xfrm>
                    <a:custGeom>
                      <a:avLst/>
                      <a:gdLst>
                        <a:gd name="T0" fmla="*/ 62 w 83"/>
                        <a:gd name="T1" fmla="*/ 0 h 63"/>
                        <a:gd name="T2" fmla="*/ 46 w 83"/>
                        <a:gd name="T3" fmla="*/ 8 h 63"/>
                        <a:gd name="T4" fmla="*/ 6 w 83"/>
                        <a:gd name="T5" fmla="*/ 52 h 63"/>
                        <a:gd name="T6" fmla="*/ 10 w 83"/>
                        <a:gd name="T7" fmla="*/ 63 h 63"/>
                        <a:gd name="T8" fmla="*/ 53 w 83"/>
                        <a:gd name="T9" fmla="*/ 23 h 63"/>
                        <a:gd name="T10" fmla="*/ 83 w 83"/>
                        <a:gd name="T11" fmla="*/ 0 h 63"/>
                        <a:gd name="T12" fmla="*/ 62 w 83"/>
                        <a:gd name="T13" fmla="*/ 0 h 6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83" h="63">
                          <a:moveTo>
                            <a:pt x="62" y="0"/>
                          </a:moveTo>
                          <a:cubicBezTo>
                            <a:pt x="59" y="0"/>
                            <a:pt x="54" y="0"/>
                            <a:pt x="46" y="8"/>
                          </a:cubicBezTo>
                          <a:cubicBezTo>
                            <a:pt x="31" y="22"/>
                            <a:pt x="20" y="38"/>
                            <a:pt x="6" y="52"/>
                          </a:cubicBezTo>
                          <a:cubicBezTo>
                            <a:pt x="0" y="58"/>
                            <a:pt x="4" y="63"/>
                            <a:pt x="10" y="63"/>
                          </a:cubicBezTo>
                          <a:cubicBezTo>
                            <a:pt x="19" y="63"/>
                            <a:pt x="42" y="37"/>
                            <a:pt x="53" y="23"/>
                          </a:cubicBezTo>
                          <a:cubicBezTo>
                            <a:pt x="63" y="11"/>
                            <a:pt x="72" y="0"/>
                            <a:pt x="83" y="0"/>
                          </a:cubicBezTo>
                          <a:cubicBezTo>
                            <a:pt x="62" y="0"/>
                            <a:pt x="62" y="0"/>
                            <a:pt x="62" y="0"/>
                          </a:cubicBezTo>
                        </a:path>
                      </a:pathLst>
                    </a:custGeom>
                    <a:solidFill>
                      <a:srgbClr val="0000B4">
                        <a:alpha val="65000"/>
                      </a:srgbClr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Source Sans Pro" charset="0"/>
                      </a:endParaRPr>
                    </a:p>
                  </p:txBody>
                </p:sp>
                <p:sp>
                  <p:nvSpPr>
                    <p:cNvPr id="34" name="Freeform 6">
                      <a:extLst>
                        <a:ext uri="{FF2B5EF4-FFF2-40B4-BE49-F238E27FC236}">
                          <a16:creationId xmlns:a16="http://schemas.microsoft.com/office/drawing/2014/main" id="{37443243-AF0A-9108-8106-FE6C9E45B38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8665513" y="2574925"/>
                      <a:ext cx="1044575" cy="847725"/>
                    </a:xfrm>
                    <a:custGeom>
                      <a:avLst/>
                      <a:gdLst>
                        <a:gd name="T0" fmla="*/ 35 w 81"/>
                        <a:gd name="T1" fmla="*/ 53 h 65"/>
                        <a:gd name="T2" fmla="*/ 46 w 81"/>
                        <a:gd name="T3" fmla="*/ 42 h 65"/>
                        <a:gd name="T4" fmla="*/ 0 w 81"/>
                        <a:gd name="T5" fmla="*/ 0 h 65"/>
                        <a:gd name="T6" fmla="*/ 21 w 81"/>
                        <a:gd name="T7" fmla="*/ 0 h 65"/>
                        <a:gd name="T8" fmla="*/ 57 w 81"/>
                        <a:gd name="T9" fmla="*/ 31 h 65"/>
                        <a:gd name="T10" fmla="*/ 70 w 81"/>
                        <a:gd name="T11" fmla="*/ 21 h 65"/>
                        <a:gd name="T12" fmla="*/ 81 w 81"/>
                        <a:gd name="T13" fmla="*/ 65 h 65"/>
                        <a:gd name="T14" fmla="*/ 35 w 81"/>
                        <a:gd name="T15" fmla="*/ 53 h 6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81" h="65">
                          <a:moveTo>
                            <a:pt x="35" y="53"/>
                          </a:moveTo>
                          <a:cubicBezTo>
                            <a:pt x="40" y="48"/>
                            <a:pt x="41" y="47"/>
                            <a:pt x="46" y="42"/>
                          </a:cubicBezTo>
                          <a:cubicBezTo>
                            <a:pt x="8" y="0"/>
                            <a:pt x="8" y="0"/>
                            <a:pt x="0" y="0"/>
                          </a:cubicBezTo>
                          <a:cubicBezTo>
                            <a:pt x="21" y="0"/>
                            <a:pt x="21" y="0"/>
                            <a:pt x="21" y="0"/>
                          </a:cubicBezTo>
                          <a:cubicBezTo>
                            <a:pt x="31" y="1"/>
                            <a:pt x="36" y="7"/>
                            <a:pt x="57" y="31"/>
                          </a:cubicBezTo>
                          <a:cubicBezTo>
                            <a:pt x="63" y="27"/>
                            <a:pt x="64" y="26"/>
                            <a:pt x="70" y="21"/>
                          </a:cubicBezTo>
                          <a:cubicBezTo>
                            <a:pt x="72" y="40"/>
                            <a:pt x="76" y="55"/>
                            <a:pt x="81" y="65"/>
                          </a:cubicBezTo>
                          <a:cubicBezTo>
                            <a:pt x="61" y="61"/>
                            <a:pt x="52" y="58"/>
                            <a:pt x="35" y="53"/>
                          </a:cubicBezTo>
                        </a:path>
                      </a:pathLst>
                    </a:custGeom>
                    <a:solidFill>
                      <a:srgbClr val="0000B4">
                        <a:alpha val="55000"/>
                      </a:srgbClr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Source Sans Pro" charset="0"/>
                      </a:endParaRPr>
                    </a:p>
                  </p:txBody>
                </p:sp>
              </p:grpSp>
              <p:grpSp>
                <p:nvGrpSpPr>
                  <p:cNvPr id="17" name="Group 16">
                    <a:extLst>
                      <a:ext uri="{FF2B5EF4-FFF2-40B4-BE49-F238E27FC236}">
                        <a16:creationId xmlns:a16="http://schemas.microsoft.com/office/drawing/2014/main" id="{FA777F5E-764D-CC33-42CC-BF1CDABE3704}"/>
                      </a:ext>
                    </a:extLst>
                  </p:cNvPr>
                  <p:cNvGrpSpPr/>
                  <p:nvPr/>
                </p:nvGrpSpPr>
                <p:grpSpPr>
                  <a:xfrm>
                    <a:off x="8148836" y="3638138"/>
                    <a:ext cx="1245003" cy="609097"/>
                    <a:chOff x="9606900" y="3395663"/>
                    <a:chExt cx="1843087" cy="901700"/>
                  </a:xfrm>
                </p:grpSpPr>
                <p:sp>
                  <p:nvSpPr>
                    <p:cNvPr id="31" name="Freeform 7">
                      <a:extLst>
                        <a:ext uri="{FF2B5EF4-FFF2-40B4-BE49-F238E27FC236}">
                          <a16:creationId xmlns:a16="http://schemas.microsoft.com/office/drawing/2014/main" id="{C19ADF81-EB34-486A-B02A-849712729A4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9606900" y="3500438"/>
                      <a:ext cx="1108075" cy="796925"/>
                    </a:xfrm>
                    <a:custGeom>
                      <a:avLst/>
                      <a:gdLst>
                        <a:gd name="T0" fmla="*/ 65 w 86"/>
                        <a:gd name="T1" fmla="*/ 61 h 61"/>
                        <a:gd name="T2" fmla="*/ 48 w 86"/>
                        <a:gd name="T3" fmla="*/ 54 h 61"/>
                        <a:gd name="T4" fmla="*/ 6 w 86"/>
                        <a:gd name="T5" fmla="*/ 11 h 61"/>
                        <a:gd name="T6" fmla="*/ 10 w 86"/>
                        <a:gd name="T7" fmla="*/ 0 h 61"/>
                        <a:gd name="T8" fmla="*/ 54 w 86"/>
                        <a:gd name="T9" fmla="*/ 38 h 61"/>
                        <a:gd name="T10" fmla="*/ 86 w 86"/>
                        <a:gd name="T11" fmla="*/ 60 h 61"/>
                        <a:gd name="T12" fmla="*/ 65 w 86"/>
                        <a:gd name="T13" fmla="*/ 61 h 6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86" h="61">
                          <a:moveTo>
                            <a:pt x="65" y="61"/>
                          </a:moveTo>
                          <a:cubicBezTo>
                            <a:pt x="62" y="61"/>
                            <a:pt x="56" y="61"/>
                            <a:pt x="48" y="54"/>
                          </a:cubicBezTo>
                          <a:cubicBezTo>
                            <a:pt x="33" y="41"/>
                            <a:pt x="21" y="24"/>
                            <a:pt x="6" y="11"/>
                          </a:cubicBezTo>
                          <a:cubicBezTo>
                            <a:pt x="0" y="5"/>
                            <a:pt x="4" y="0"/>
                            <a:pt x="10" y="0"/>
                          </a:cubicBezTo>
                          <a:cubicBezTo>
                            <a:pt x="19" y="0"/>
                            <a:pt x="43" y="25"/>
                            <a:pt x="54" y="38"/>
                          </a:cubicBezTo>
                          <a:cubicBezTo>
                            <a:pt x="65" y="50"/>
                            <a:pt x="75" y="60"/>
                            <a:pt x="86" y="60"/>
                          </a:cubicBezTo>
                          <a:cubicBezTo>
                            <a:pt x="65" y="61"/>
                            <a:pt x="65" y="61"/>
                            <a:pt x="65" y="61"/>
                          </a:cubicBezTo>
                        </a:path>
                      </a:pathLst>
                    </a:custGeom>
                    <a:solidFill>
                      <a:srgbClr val="0000B4">
                        <a:alpha val="65000"/>
                      </a:srgbClr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Source Sans Pro" charset="0"/>
                      </a:endParaRPr>
                    </a:p>
                  </p:txBody>
                </p:sp>
                <p:sp>
                  <p:nvSpPr>
                    <p:cNvPr id="32" name="Freeform 8">
                      <a:extLst>
                        <a:ext uri="{FF2B5EF4-FFF2-40B4-BE49-F238E27FC236}">
                          <a16:creationId xmlns:a16="http://schemas.microsoft.com/office/drawing/2014/main" id="{13D64ADA-9EBB-9D6E-8E09-63DBCADF10B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0445100" y="3395663"/>
                      <a:ext cx="1004887" cy="901700"/>
                    </a:xfrm>
                    <a:custGeom>
                      <a:avLst/>
                      <a:gdLst>
                        <a:gd name="T0" fmla="*/ 32 w 78"/>
                        <a:gd name="T1" fmla="*/ 15 h 69"/>
                        <a:gd name="T2" fmla="*/ 44 w 78"/>
                        <a:gd name="T3" fmla="*/ 25 h 69"/>
                        <a:gd name="T4" fmla="*/ 0 w 78"/>
                        <a:gd name="T5" fmla="*/ 69 h 69"/>
                        <a:gd name="T6" fmla="*/ 21 w 78"/>
                        <a:gd name="T7" fmla="*/ 68 h 69"/>
                        <a:gd name="T8" fmla="*/ 56 w 78"/>
                        <a:gd name="T9" fmla="*/ 35 h 69"/>
                        <a:gd name="T10" fmla="*/ 68 w 78"/>
                        <a:gd name="T11" fmla="*/ 45 h 69"/>
                        <a:gd name="T12" fmla="*/ 78 w 78"/>
                        <a:gd name="T13" fmla="*/ 0 h 69"/>
                        <a:gd name="T14" fmla="*/ 32 w 78"/>
                        <a:gd name="T15" fmla="*/ 15 h 6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78" h="69">
                          <a:moveTo>
                            <a:pt x="32" y="15"/>
                          </a:moveTo>
                          <a:cubicBezTo>
                            <a:pt x="37" y="19"/>
                            <a:pt x="39" y="21"/>
                            <a:pt x="44" y="25"/>
                          </a:cubicBezTo>
                          <a:cubicBezTo>
                            <a:pt x="7" y="69"/>
                            <a:pt x="7" y="69"/>
                            <a:pt x="0" y="69"/>
                          </a:cubicBezTo>
                          <a:cubicBezTo>
                            <a:pt x="21" y="68"/>
                            <a:pt x="21" y="68"/>
                            <a:pt x="21" y="68"/>
                          </a:cubicBezTo>
                          <a:cubicBezTo>
                            <a:pt x="30" y="67"/>
                            <a:pt x="36" y="60"/>
                            <a:pt x="56" y="35"/>
                          </a:cubicBezTo>
                          <a:cubicBezTo>
                            <a:pt x="61" y="40"/>
                            <a:pt x="63" y="41"/>
                            <a:pt x="68" y="45"/>
                          </a:cubicBezTo>
                          <a:cubicBezTo>
                            <a:pt x="69" y="26"/>
                            <a:pt x="73" y="11"/>
                            <a:pt x="78" y="0"/>
                          </a:cubicBezTo>
                          <a:cubicBezTo>
                            <a:pt x="58" y="6"/>
                            <a:pt x="49" y="9"/>
                            <a:pt x="32" y="15"/>
                          </a:cubicBezTo>
                        </a:path>
                      </a:pathLst>
                    </a:custGeom>
                    <a:solidFill>
                      <a:srgbClr val="0000B4">
                        <a:alpha val="60000"/>
                      </a:srgbClr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Source Sans Pro" charset="0"/>
                      </a:endParaRPr>
                    </a:p>
                  </p:txBody>
                </p:sp>
              </p:grpSp>
              <p:sp>
                <p:nvSpPr>
                  <p:cNvPr id="18" name="Freeform 20">
                    <a:extLst>
                      <a:ext uri="{FF2B5EF4-FFF2-40B4-BE49-F238E27FC236}">
                        <a16:creationId xmlns:a16="http://schemas.microsoft.com/office/drawing/2014/main" id="{7C7EDF51-DB83-AAA7-E588-B0F2261C943A}"/>
                      </a:ext>
                    </a:extLst>
                  </p:cNvPr>
                  <p:cNvSpPr/>
                  <p:nvPr/>
                </p:nvSpPr>
                <p:spPr>
                  <a:xfrm>
                    <a:off x="2388679" y="3507306"/>
                    <a:ext cx="778172" cy="778172"/>
                  </a:xfrm>
                  <a:custGeom>
                    <a:avLst/>
                    <a:gdLst>
                      <a:gd name="connsiteX0" fmla="*/ 1399387 w 3529838"/>
                      <a:gd name="connsiteY0" fmla="*/ 1474949 h 3656018"/>
                      <a:gd name="connsiteX1" fmla="*/ 3529838 w 3529838"/>
                      <a:gd name="connsiteY1" fmla="*/ 1474949 h 3656018"/>
                      <a:gd name="connsiteX2" fmla="*/ 3529838 w 3529838"/>
                      <a:gd name="connsiteY2" fmla="*/ 3656018 h 3656018"/>
                      <a:gd name="connsiteX3" fmla="*/ 1399387 w 3529838"/>
                      <a:gd name="connsiteY3" fmla="*/ 3656018 h 3656018"/>
                      <a:gd name="connsiteX4" fmla="*/ 575998 w 3529838"/>
                      <a:gd name="connsiteY4" fmla="*/ 0 h 3656018"/>
                      <a:gd name="connsiteX5" fmla="*/ 682386 w 3529838"/>
                      <a:gd name="connsiteY5" fmla="*/ 44068 h 3656018"/>
                      <a:gd name="connsiteX6" fmla="*/ 1107929 w 3529838"/>
                      <a:gd name="connsiteY6" fmla="*/ 469610 h 3656018"/>
                      <a:gd name="connsiteX7" fmla="*/ 1107929 w 3529838"/>
                      <a:gd name="connsiteY7" fmla="*/ 682387 h 3656018"/>
                      <a:gd name="connsiteX8" fmla="*/ 682386 w 3529838"/>
                      <a:gd name="connsiteY8" fmla="*/ 1107930 h 3656018"/>
                      <a:gd name="connsiteX9" fmla="*/ 469610 w 3529838"/>
                      <a:gd name="connsiteY9" fmla="*/ 1107930 h 3656018"/>
                      <a:gd name="connsiteX10" fmla="*/ 44067 w 3529838"/>
                      <a:gd name="connsiteY10" fmla="*/ 682387 h 3656018"/>
                      <a:gd name="connsiteX11" fmla="*/ 44067 w 3529838"/>
                      <a:gd name="connsiteY11" fmla="*/ 469610 h 3656018"/>
                      <a:gd name="connsiteX12" fmla="*/ 469610 w 3529838"/>
                      <a:gd name="connsiteY12" fmla="*/ 44068 h 3656018"/>
                      <a:gd name="connsiteX13" fmla="*/ 575998 w 3529838"/>
                      <a:gd name="connsiteY13" fmla="*/ 0 h 3656018"/>
                      <a:gd name="connsiteX0" fmla="*/ 1399387 w 3529838"/>
                      <a:gd name="connsiteY0" fmla="*/ 1474949 h 3656018"/>
                      <a:gd name="connsiteX1" fmla="*/ 3529838 w 3529838"/>
                      <a:gd name="connsiteY1" fmla="*/ 1474949 h 3656018"/>
                      <a:gd name="connsiteX2" fmla="*/ 1399387 w 3529838"/>
                      <a:gd name="connsiteY2" fmla="*/ 3656018 h 3656018"/>
                      <a:gd name="connsiteX3" fmla="*/ 1399387 w 3529838"/>
                      <a:gd name="connsiteY3" fmla="*/ 1474949 h 3656018"/>
                      <a:gd name="connsiteX4" fmla="*/ 575998 w 3529838"/>
                      <a:gd name="connsiteY4" fmla="*/ 0 h 3656018"/>
                      <a:gd name="connsiteX5" fmla="*/ 682386 w 3529838"/>
                      <a:gd name="connsiteY5" fmla="*/ 44068 h 3656018"/>
                      <a:gd name="connsiteX6" fmla="*/ 1107929 w 3529838"/>
                      <a:gd name="connsiteY6" fmla="*/ 469610 h 3656018"/>
                      <a:gd name="connsiteX7" fmla="*/ 1107929 w 3529838"/>
                      <a:gd name="connsiteY7" fmla="*/ 682387 h 3656018"/>
                      <a:gd name="connsiteX8" fmla="*/ 682386 w 3529838"/>
                      <a:gd name="connsiteY8" fmla="*/ 1107930 h 3656018"/>
                      <a:gd name="connsiteX9" fmla="*/ 469610 w 3529838"/>
                      <a:gd name="connsiteY9" fmla="*/ 1107930 h 3656018"/>
                      <a:gd name="connsiteX10" fmla="*/ 44067 w 3529838"/>
                      <a:gd name="connsiteY10" fmla="*/ 682387 h 3656018"/>
                      <a:gd name="connsiteX11" fmla="*/ 44067 w 3529838"/>
                      <a:gd name="connsiteY11" fmla="*/ 469610 h 3656018"/>
                      <a:gd name="connsiteX12" fmla="*/ 469610 w 3529838"/>
                      <a:gd name="connsiteY12" fmla="*/ 44068 h 3656018"/>
                      <a:gd name="connsiteX13" fmla="*/ 575998 w 3529838"/>
                      <a:gd name="connsiteY13" fmla="*/ 0 h 3656018"/>
                      <a:gd name="connsiteX0" fmla="*/ 1399387 w 1399387"/>
                      <a:gd name="connsiteY0" fmla="*/ 1474949 h 3656018"/>
                      <a:gd name="connsiteX1" fmla="*/ 1399387 w 1399387"/>
                      <a:gd name="connsiteY1" fmla="*/ 3656018 h 3656018"/>
                      <a:gd name="connsiteX2" fmla="*/ 1399387 w 1399387"/>
                      <a:gd name="connsiteY2" fmla="*/ 1474949 h 3656018"/>
                      <a:gd name="connsiteX3" fmla="*/ 575998 w 1399387"/>
                      <a:gd name="connsiteY3" fmla="*/ 0 h 3656018"/>
                      <a:gd name="connsiteX4" fmla="*/ 682386 w 1399387"/>
                      <a:gd name="connsiteY4" fmla="*/ 44068 h 3656018"/>
                      <a:gd name="connsiteX5" fmla="*/ 1107929 w 1399387"/>
                      <a:gd name="connsiteY5" fmla="*/ 469610 h 3656018"/>
                      <a:gd name="connsiteX6" fmla="*/ 1107929 w 1399387"/>
                      <a:gd name="connsiteY6" fmla="*/ 682387 h 3656018"/>
                      <a:gd name="connsiteX7" fmla="*/ 682386 w 1399387"/>
                      <a:gd name="connsiteY7" fmla="*/ 1107930 h 3656018"/>
                      <a:gd name="connsiteX8" fmla="*/ 469610 w 1399387"/>
                      <a:gd name="connsiteY8" fmla="*/ 1107930 h 3656018"/>
                      <a:gd name="connsiteX9" fmla="*/ 44067 w 1399387"/>
                      <a:gd name="connsiteY9" fmla="*/ 682387 h 3656018"/>
                      <a:gd name="connsiteX10" fmla="*/ 44067 w 1399387"/>
                      <a:gd name="connsiteY10" fmla="*/ 469610 h 3656018"/>
                      <a:gd name="connsiteX11" fmla="*/ 469610 w 1399387"/>
                      <a:gd name="connsiteY11" fmla="*/ 44068 h 3656018"/>
                      <a:gd name="connsiteX12" fmla="*/ 575998 w 1399387"/>
                      <a:gd name="connsiteY12" fmla="*/ 0 h 3656018"/>
                      <a:gd name="connsiteX0" fmla="*/ 575998 w 1151996"/>
                      <a:gd name="connsiteY0" fmla="*/ 0 h 1151997"/>
                      <a:gd name="connsiteX1" fmla="*/ 682386 w 1151996"/>
                      <a:gd name="connsiteY1" fmla="*/ 44068 h 1151997"/>
                      <a:gd name="connsiteX2" fmla="*/ 1107929 w 1151996"/>
                      <a:gd name="connsiteY2" fmla="*/ 469610 h 1151997"/>
                      <a:gd name="connsiteX3" fmla="*/ 1107929 w 1151996"/>
                      <a:gd name="connsiteY3" fmla="*/ 682387 h 1151997"/>
                      <a:gd name="connsiteX4" fmla="*/ 682386 w 1151996"/>
                      <a:gd name="connsiteY4" fmla="*/ 1107930 h 1151997"/>
                      <a:gd name="connsiteX5" fmla="*/ 469610 w 1151996"/>
                      <a:gd name="connsiteY5" fmla="*/ 1107930 h 1151997"/>
                      <a:gd name="connsiteX6" fmla="*/ 44067 w 1151996"/>
                      <a:gd name="connsiteY6" fmla="*/ 682387 h 1151997"/>
                      <a:gd name="connsiteX7" fmla="*/ 44067 w 1151996"/>
                      <a:gd name="connsiteY7" fmla="*/ 469610 h 1151997"/>
                      <a:gd name="connsiteX8" fmla="*/ 469610 w 1151996"/>
                      <a:gd name="connsiteY8" fmla="*/ 44068 h 1151997"/>
                      <a:gd name="connsiteX9" fmla="*/ 575998 w 1151996"/>
                      <a:gd name="connsiteY9" fmla="*/ 0 h 11519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151996" h="1151997">
                        <a:moveTo>
                          <a:pt x="575998" y="0"/>
                        </a:moveTo>
                        <a:cubicBezTo>
                          <a:pt x="614503" y="0"/>
                          <a:pt x="653008" y="14689"/>
                          <a:pt x="682386" y="44068"/>
                        </a:cubicBezTo>
                        <a:lnTo>
                          <a:pt x="1107929" y="469610"/>
                        </a:lnTo>
                        <a:cubicBezTo>
                          <a:pt x="1166686" y="528367"/>
                          <a:pt x="1166686" y="623630"/>
                          <a:pt x="1107929" y="682387"/>
                        </a:cubicBezTo>
                        <a:lnTo>
                          <a:pt x="682386" y="1107930"/>
                        </a:lnTo>
                        <a:cubicBezTo>
                          <a:pt x="623629" y="1166687"/>
                          <a:pt x="528367" y="1166687"/>
                          <a:pt x="469610" y="1107930"/>
                        </a:cubicBezTo>
                        <a:lnTo>
                          <a:pt x="44067" y="682387"/>
                        </a:lnTo>
                        <a:cubicBezTo>
                          <a:pt x="-14690" y="623630"/>
                          <a:pt x="-14690" y="528367"/>
                          <a:pt x="44067" y="469610"/>
                        </a:cubicBezTo>
                        <a:lnTo>
                          <a:pt x="469610" y="44068"/>
                        </a:lnTo>
                        <a:cubicBezTo>
                          <a:pt x="498988" y="14689"/>
                          <a:pt x="537493" y="0"/>
                          <a:pt x="575998" y="0"/>
                        </a:cubicBezTo>
                        <a:close/>
                      </a:path>
                    </a:pathLst>
                  </a:custGeom>
                  <a:solidFill>
                    <a:srgbClr val="0000B4">
                      <a:alpha val="4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lv-LV" sz="2000">
                        <a:solidFill>
                          <a:schemeClr val="bg1"/>
                        </a:solidFill>
                        <a:latin typeface="linea-basic-10" panose="02000509000000000000" pitchFamily="49" charset="0"/>
                      </a:rPr>
                      <a:t>2018</a:t>
                    </a:r>
                    <a:endParaRPr lang="en-US" sz="2000">
                      <a:solidFill>
                        <a:schemeClr val="bg1"/>
                      </a:solidFill>
                      <a:latin typeface="linea-basic-10" panose="02000509000000000000" pitchFamily="49" charset="0"/>
                    </a:endParaRPr>
                  </a:p>
                </p:txBody>
              </p:sp>
              <p:sp>
                <p:nvSpPr>
                  <p:cNvPr id="19" name="Freeform 21">
                    <a:extLst>
                      <a:ext uri="{FF2B5EF4-FFF2-40B4-BE49-F238E27FC236}">
                        <a16:creationId xmlns:a16="http://schemas.microsoft.com/office/drawing/2014/main" id="{AD99F256-BCDA-E8E7-6504-BA5E5AF6A9F1}"/>
                      </a:ext>
                    </a:extLst>
                  </p:cNvPr>
                  <p:cNvSpPr/>
                  <p:nvPr/>
                </p:nvSpPr>
                <p:spPr>
                  <a:xfrm>
                    <a:off x="3565951" y="3042783"/>
                    <a:ext cx="778172" cy="778172"/>
                  </a:xfrm>
                  <a:custGeom>
                    <a:avLst/>
                    <a:gdLst>
                      <a:gd name="connsiteX0" fmla="*/ 1399387 w 3529838"/>
                      <a:gd name="connsiteY0" fmla="*/ 1474949 h 3656018"/>
                      <a:gd name="connsiteX1" fmla="*/ 3529838 w 3529838"/>
                      <a:gd name="connsiteY1" fmla="*/ 1474949 h 3656018"/>
                      <a:gd name="connsiteX2" fmla="*/ 3529838 w 3529838"/>
                      <a:gd name="connsiteY2" fmla="*/ 3656018 h 3656018"/>
                      <a:gd name="connsiteX3" fmla="*/ 1399387 w 3529838"/>
                      <a:gd name="connsiteY3" fmla="*/ 3656018 h 3656018"/>
                      <a:gd name="connsiteX4" fmla="*/ 575998 w 3529838"/>
                      <a:gd name="connsiteY4" fmla="*/ 0 h 3656018"/>
                      <a:gd name="connsiteX5" fmla="*/ 682386 w 3529838"/>
                      <a:gd name="connsiteY5" fmla="*/ 44068 h 3656018"/>
                      <a:gd name="connsiteX6" fmla="*/ 1107929 w 3529838"/>
                      <a:gd name="connsiteY6" fmla="*/ 469610 h 3656018"/>
                      <a:gd name="connsiteX7" fmla="*/ 1107929 w 3529838"/>
                      <a:gd name="connsiteY7" fmla="*/ 682387 h 3656018"/>
                      <a:gd name="connsiteX8" fmla="*/ 682386 w 3529838"/>
                      <a:gd name="connsiteY8" fmla="*/ 1107930 h 3656018"/>
                      <a:gd name="connsiteX9" fmla="*/ 469610 w 3529838"/>
                      <a:gd name="connsiteY9" fmla="*/ 1107930 h 3656018"/>
                      <a:gd name="connsiteX10" fmla="*/ 44067 w 3529838"/>
                      <a:gd name="connsiteY10" fmla="*/ 682387 h 3656018"/>
                      <a:gd name="connsiteX11" fmla="*/ 44067 w 3529838"/>
                      <a:gd name="connsiteY11" fmla="*/ 469610 h 3656018"/>
                      <a:gd name="connsiteX12" fmla="*/ 469610 w 3529838"/>
                      <a:gd name="connsiteY12" fmla="*/ 44068 h 3656018"/>
                      <a:gd name="connsiteX13" fmla="*/ 575998 w 3529838"/>
                      <a:gd name="connsiteY13" fmla="*/ 0 h 3656018"/>
                      <a:gd name="connsiteX0" fmla="*/ 1399387 w 3529838"/>
                      <a:gd name="connsiteY0" fmla="*/ 1474949 h 3656018"/>
                      <a:gd name="connsiteX1" fmla="*/ 3529838 w 3529838"/>
                      <a:gd name="connsiteY1" fmla="*/ 1474949 h 3656018"/>
                      <a:gd name="connsiteX2" fmla="*/ 1399387 w 3529838"/>
                      <a:gd name="connsiteY2" fmla="*/ 3656018 h 3656018"/>
                      <a:gd name="connsiteX3" fmla="*/ 1399387 w 3529838"/>
                      <a:gd name="connsiteY3" fmla="*/ 1474949 h 3656018"/>
                      <a:gd name="connsiteX4" fmla="*/ 575998 w 3529838"/>
                      <a:gd name="connsiteY4" fmla="*/ 0 h 3656018"/>
                      <a:gd name="connsiteX5" fmla="*/ 682386 w 3529838"/>
                      <a:gd name="connsiteY5" fmla="*/ 44068 h 3656018"/>
                      <a:gd name="connsiteX6" fmla="*/ 1107929 w 3529838"/>
                      <a:gd name="connsiteY6" fmla="*/ 469610 h 3656018"/>
                      <a:gd name="connsiteX7" fmla="*/ 1107929 w 3529838"/>
                      <a:gd name="connsiteY7" fmla="*/ 682387 h 3656018"/>
                      <a:gd name="connsiteX8" fmla="*/ 682386 w 3529838"/>
                      <a:gd name="connsiteY8" fmla="*/ 1107930 h 3656018"/>
                      <a:gd name="connsiteX9" fmla="*/ 469610 w 3529838"/>
                      <a:gd name="connsiteY9" fmla="*/ 1107930 h 3656018"/>
                      <a:gd name="connsiteX10" fmla="*/ 44067 w 3529838"/>
                      <a:gd name="connsiteY10" fmla="*/ 682387 h 3656018"/>
                      <a:gd name="connsiteX11" fmla="*/ 44067 w 3529838"/>
                      <a:gd name="connsiteY11" fmla="*/ 469610 h 3656018"/>
                      <a:gd name="connsiteX12" fmla="*/ 469610 w 3529838"/>
                      <a:gd name="connsiteY12" fmla="*/ 44068 h 3656018"/>
                      <a:gd name="connsiteX13" fmla="*/ 575998 w 3529838"/>
                      <a:gd name="connsiteY13" fmla="*/ 0 h 3656018"/>
                      <a:gd name="connsiteX0" fmla="*/ 1399387 w 1399387"/>
                      <a:gd name="connsiteY0" fmla="*/ 1474949 h 3656018"/>
                      <a:gd name="connsiteX1" fmla="*/ 1399387 w 1399387"/>
                      <a:gd name="connsiteY1" fmla="*/ 3656018 h 3656018"/>
                      <a:gd name="connsiteX2" fmla="*/ 1399387 w 1399387"/>
                      <a:gd name="connsiteY2" fmla="*/ 1474949 h 3656018"/>
                      <a:gd name="connsiteX3" fmla="*/ 575998 w 1399387"/>
                      <a:gd name="connsiteY3" fmla="*/ 0 h 3656018"/>
                      <a:gd name="connsiteX4" fmla="*/ 682386 w 1399387"/>
                      <a:gd name="connsiteY4" fmla="*/ 44068 h 3656018"/>
                      <a:gd name="connsiteX5" fmla="*/ 1107929 w 1399387"/>
                      <a:gd name="connsiteY5" fmla="*/ 469610 h 3656018"/>
                      <a:gd name="connsiteX6" fmla="*/ 1107929 w 1399387"/>
                      <a:gd name="connsiteY6" fmla="*/ 682387 h 3656018"/>
                      <a:gd name="connsiteX7" fmla="*/ 682386 w 1399387"/>
                      <a:gd name="connsiteY7" fmla="*/ 1107930 h 3656018"/>
                      <a:gd name="connsiteX8" fmla="*/ 469610 w 1399387"/>
                      <a:gd name="connsiteY8" fmla="*/ 1107930 h 3656018"/>
                      <a:gd name="connsiteX9" fmla="*/ 44067 w 1399387"/>
                      <a:gd name="connsiteY9" fmla="*/ 682387 h 3656018"/>
                      <a:gd name="connsiteX10" fmla="*/ 44067 w 1399387"/>
                      <a:gd name="connsiteY10" fmla="*/ 469610 h 3656018"/>
                      <a:gd name="connsiteX11" fmla="*/ 469610 w 1399387"/>
                      <a:gd name="connsiteY11" fmla="*/ 44068 h 3656018"/>
                      <a:gd name="connsiteX12" fmla="*/ 575998 w 1399387"/>
                      <a:gd name="connsiteY12" fmla="*/ 0 h 3656018"/>
                      <a:gd name="connsiteX0" fmla="*/ 575998 w 1151996"/>
                      <a:gd name="connsiteY0" fmla="*/ 0 h 1151997"/>
                      <a:gd name="connsiteX1" fmla="*/ 682386 w 1151996"/>
                      <a:gd name="connsiteY1" fmla="*/ 44068 h 1151997"/>
                      <a:gd name="connsiteX2" fmla="*/ 1107929 w 1151996"/>
                      <a:gd name="connsiteY2" fmla="*/ 469610 h 1151997"/>
                      <a:gd name="connsiteX3" fmla="*/ 1107929 w 1151996"/>
                      <a:gd name="connsiteY3" fmla="*/ 682387 h 1151997"/>
                      <a:gd name="connsiteX4" fmla="*/ 682386 w 1151996"/>
                      <a:gd name="connsiteY4" fmla="*/ 1107930 h 1151997"/>
                      <a:gd name="connsiteX5" fmla="*/ 469610 w 1151996"/>
                      <a:gd name="connsiteY5" fmla="*/ 1107930 h 1151997"/>
                      <a:gd name="connsiteX6" fmla="*/ 44067 w 1151996"/>
                      <a:gd name="connsiteY6" fmla="*/ 682387 h 1151997"/>
                      <a:gd name="connsiteX7" fmla="*/ 44067 w 1151996"/>
                      <a:gd name="connsiteY7" fmla="*/ 469610 h 1151997"/>
                      <a:gd name="connsiteX8" fmla="*/ 469610 w 1151996"/>
                      <a:gd name="connsiteY8" fmla="*/ 44068 h 1151997"/>
                      <a:gd name="connsiteX9" fmla="*/ 575998 w 1151996"/>
                      <a:gd name="connsiteY9" fmla="*/ 0 h 11519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151996" h="1151997">
                        <a:moveTo>
                          <a:pt x="575998" y="0"/>
                        </a:moveTo>
                        <a:cubicBezTo>
                          <a:pt x="614503" y="0"/>
                          <a:pt x="653008" y="14689"/>
                          <a:pt x="682386" y="44068"/>
                        </a:cubicBezTo>
                        <a:lnTo>
                          <a:pt x="1107929" y="469610"/>
                        </a:lnTo>
                        <a:cubicBezTo>
                          <a:pt x="1166686" y="528367"/>
                          <a:pt x="1166686" y="623630"/>
                          <a:pt x="1107929" y="682387"/>
                        </a:cubicBezTo>
                        <a:lnTo>
                          <a:pt x="682386" y="1107930"/>
                        </a:lnTo>
                        <a:cubicBezTo>
                          <a:pt x="623629" y="1166687"/>
                          <a:pt x="528367" y="1166687"/>
                          <a:pt x="469610" y="1107930"/>
                        </a:cubicBezTo>
                        <a:lnTo>
                          <a:pt x="44067" y="682387"/>
                        </a:lnTo>
                        <a:cubicBezTo>
                          <a:pt x="-14690" y="623630"/>
                          <a:pt x="-14690" y="528367"/>
                          <a:pt x="44067" y="469610"/>
                        </a:cubicBezTo>
                        <a:lnTo>
                          <a:pt x="469610" y="44068"/>
                        </a:lnTo>
                        <a:cubicBezTo>
                          <a:pt x="498988" y="14689"/>
                          <a:pt x="537493" y="0"/>
                          <a:pt x="575998" y="0"/>
                        </a:cubicBezTo>
                        <a:close/>
                      </a:path>
                    </a:pathLst>
                  </a:custGeom>
                  <a:solidFill>
                    <a:srgbClr val="0000B4">
                      <a:alpha val="55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lv-LV" sz="2000">
                        <a:solidFill>
                          <a:schemeClr val="bg1"/>
                        </a:solidFill>
                        <a:latin typeface="linea-basic-10" panose="02000509000000000000" pitchFamily="49" charset="0"/>
                      </a:rPr>
                      <a:t>2019</a:t>
                    </a:r>
                    <a:endParaRPr lang="en-US" sz="2000">
                      <a:solidFill>
                        <a:schemeClr val="bg1"/>
                      </a:solidFill>
                      <a:latin typeface="linea-basic-10" panose="02000509000000000000" pitchFamily="49" charset="0"/>
                    </a:endParaRPr>
                  </a:p>
                </p:txBody>
              </p:sp>
              <p:sp>
                <p:nvSpPr>
                  <p:cNvPr id="20" name="Freeform 22">
                    <a:extLst>
                      <a:ext uri="{FF2B5EF4-FFF2-40B4-BE49-F238E27FC236}">
                        <a16:creationId xmlns:a16="http://schemas.microsoft.com/office/drawing/2014/main" id="{6281B079-64A1-2EEB-21BE-C12F67D2D241}"/>
                      </a:ext>
                    </a:extLst>
                  </p:cNvPr>
                  <p:cNvSpPr/>
                  <p:nvPr/>
                </p:nvSpPr>
                <p:spPr>
                  <a:xfrm>
                    <a:off x="4813813" y="3507306"/>
                    <a:ext cx="778172" cy="778172"/>
                  </a:xfrm>
                  <a:custGeom>
                    <a:avLst/>
                    <a:gdLst>
                      <a:gd name="connsiteX0" fmla="*/ 1399387 w 3529838"/>
                      <a:gd name="connsiteY0" fmla="*/ 1474949 h 3656018"/>
                      <a:gd name="connsiteX1" fmla="*/ 3529838 w 3529838"/>
                      <a:gd name="connsiteY1" fmla="*/ 1474949 h 3656018"/>
                      <a:gd name="connsiteX2" fmla="*/ 3529838 w 3529838"/>
                      <a:gd name="connsiteY2" fmla="*/ 3656018 h 3656018"/>
                      <a:gd name="connsiteX3" fmla="*/ 1399387 w 3529838"/>
                      <a:gd name="connsiteY3" fmla="*/ 3656018 h 3656018"/>
                      <a:gd name="connsiteX4" fmla="*/ 575998 w 3529838"/>
                      <a:gd name="connsiteY4" fmla="*/ 0 h 3656018"/>
                      <a:gd name="connsiteX5" fmla="*/ 682386 w 3529838"/>
                      <a:gd name="connsiteY5" fmla="*/ 44068 h 3656018"/>
                      <a:gd name="connsiteX6" fmla="*/ 1107929 w 3529838"/>
                      <a:gd name="connsiteY6" fmla="*/ 469610 h 3656018"/>
                      <a:gd name="connsiteX7" fmla="*/ 1107929 w 3529838"/>
                      <a:gd name="connsiteY7" fmla="*/ 682387 h 3656018"/>
                      <a:gd name="connsiteX8" fmla="*/ 682386 w 3529838"/>
                      <a:gd name="connsiteY8" fmla="*/ 1107930 h 3656018"/>
                      <a:gd name="connsiteX9" fmla="*/ 469610 w 3529838"/>
                      <a:gd name="connsiteY9" fmla="*/ 1107930 h 3656018"/>
                      <a:gd name="connsiteX10" fmla="*/ 44067 w 3529838"/>
                      <a:gd name="connsiteY10" fmla="*/ 682387 h 3656018"/>
                      <a:gd name="connsiteX11" fmla="*/ 44067 w 3529838"/>
                      <a:gd name="connsiteY11" fmla="*/ 469610 h 3656018"/>
                      <a:gd name="connsiteX12" fmla="*/ 469610 w 3529838"/>
                      <a:gd name="connsiteY12" fmla="*/ 44068 h 3656018"/>
                      <a:gd name="connsiteX13" fmla="*/ 575998 w 3529838"/>
                      <a:gd name="connsiteY13" fmla="*/ 0 h 3656018"/>
                      <a:gd name="connsiteX0" fmla="*/ 1399387 w 3529838"/>
                      <a:gd name="connsiteY0" fmla="*/ 1474949 h 3656018"/>
                      <a:gd name="connsiteX1" fmla="*/ 3529838 w 3529838"/>
                      <a:gd name="connsiteY1" fmla="*/ 1474949 h 3656018"/>
                      <a:gd name="connsiteX2" fmla="*/ 1399387 w 3529838"/>
                      <a:gd name="connsiteY2" fmla="*/ 3656018 h 3656018"/>
                      <a:gd name="connsiteX3" fmla="*/ 1399387 w 3529838"/>
                      <a:gd name="connsiteY3" fmla="*/ 1474949 h 3656018"/>
                      <a:gd name="connsiteX4" fmla="*/ 575998 w 3529838"/>
                      <a:gd name="connsiteY4" fmla="*/ 0 h 3656018"/>
                      <a:gd name="connsiteX5" fmla="*/ 682386 w 3529838"/>
                      <a:gd name="connsiteY5" fmla="*/ 44068 h 3656018"/>
                      <a:gd name="connsiteX6" fmla="*/ 1107929 w 3529838"/>
                      <a:gd name="connsiteY6" fmla="*/ 469610 h 3656018"/>
                      <a:gd name="connsiteX7" fmla="*/ 1107929 w 3529838"/>
                      <a:gd name="connsiteY7" fmla="*/ 682387 h 3656018"/>
                      <a:gd name="connsiteX8" fmla="*/ 682386 w 3529838"/>
                      <a:gd name="connsiteY8" fmla="*/ 1107930 h 3656018"/>
                      <a:gd name="connsiteX9" fmla="*/ 469610 w 3529838"/>
                      <a:gd name="connsiteY9" fmla="*/ 1107930 h 3656018"/>
                      <a:gd name="connsiteX10" fmla="*/ 44067 w 3529838"/>
                      <a:gd name="connsiteY10" fmla="*/ 682387 h 3656018"/>
                      <a:gd name="connsiteX11" fmla="*/ 44067 w 3529838"/>
                      <a:gd name="connsiteY11" fmla="*/ 469610 h 3656018"/>
                      <a:gd name="connsiteX12" fmla="*/ 469610 w 3529838"/>
                      <a:gd name="connsiteY12" fmla="*/ 44068 h 3656018"/>
                      <a:gd name="connsiteX13" fmla="*/ 575998 w 3529838"/>
                      <a:gd name="connsiteY13" fmla="*/ 0 h 3656018"/>
                      <a:gd name="connsiteX0" fmla="*/ 1399387 w 1399387"/>
                      <a:gd name="connsiteY0" fmla="*/ 1474949 h 3656018"/>
                      <a:gd name="connsiteX1" fmla="*/ 1399387 w 1399387"/>
                      <a:gd name="connsiteY1" fmla="*/ 3656018 h 3656018"/>
                      <a:gd name="connsiteX2" fmla="*/ 1399387 w 1399387"/>
                      <a:gd name="connsiteY2" fmla="*/ 1474949 h 3656018"/>
                      <a:gd name="connsiteX3" fmla="*/ 575998 w 1399387"/>
                      <a:gd name="connsiteY3" fmla="*/ 0 h 3656018"/>
                      <a:gd name="connsiteX4" fmla="*/ 682386 w 1399387"/>
                      <a:gd name="connsiteY4" fmla="*/ 44068 h 3656018"/>
                      <a:gd name="connsiteX5" fmla="*/ 1107929 w 1399387"/>
                      <a:gd name="connsiteY5" fmla="*/ 469610 h 3656018"/>
                      <a:gd name="connsiteX6" fmla="*/ 1107929 w 1399387"/>
                      <a:gd name="connsiteY6" fmla="*/ 682387 h 3656018"/>
                      <a:gd name="connsiteX7" fmla="*/ 682386 w 1399387"/>
                      <a:gd name="connsiteY7" fmla="*/ 1107930 h 3656018"/>
                      <a:gd name="connsiteX8" fmla="*/ 469610 w 1399387"/>
                      <a:gd name="connsiteY8" fmla="*/ 1107930 h 3656018"/>
                      <a:gd name="connsiteX9" fmla="*/ 44067 w 1399387"/>
                      <a:gd name="connsiteY9" fmla="*/ 682387 h 3656018"/>
                      <a:gd name="connsiteX10" fmla="*/ 44067 w 1399387"/>
                      <a:gd name="connsiteY10" fmla="*/ 469610 h 3656018"/>
                      <a:gd name="connsiteX11" fmla="*/ 469610 w 1399387"/>
                      <a:gd name="connsiteY11" fmla="*/ 44068 h 3656018"/>
                      <a:gd name="connsiteX12" fmla="*/ 575998 w 1399387"/>
                      <a:gd name="connsiteY12" fmla="*/ 0 h 3656018"/>
                      <a:gd name="connsiteX0" fmla="*/ 575998 w 1151996"/>
                      <a:gd name="connsiteY0" fmla="*/ 0 h 1151997"/>
                      <a:gd name="connsiteX1" fmla="*/ 682386 w 1151996"/>
                      <a:gd name="connsiteY1" fmla="*/ 44068 h 1151997"/>
                      <a:gd name="connsiteX2" fmla="*/ 1107929 w 1151996"/>
                      <a:gd name="connsiteY2" fmla="*/ 469610 h 1151997"/>
                      <a:gd name="connsiteX3" fmla="*/ 1107929 w 1151996"/>
                      <a:gd name="connsiteY3" fmla="*/ 682387 h 1151997"/>
                      <a:gd name="connsiteX4" fmla="*/ 682386 w 1151996"/>
                      <a:gd name="connsiteY4" fmla="*/ 1107930 h 1151997"/>
                      <a:gd name="connsiteX5" fmla="*/ 469610 w 1151996"/>
                      <a:gd name="connsiteY5" fmla="*/ 1107930 h 1151997"/>
                      <a:gd name="connsiteX6" fmla="*/ 44067 w 1151996"/>
                      <a:gd name="connsiteY6" fmla="*/ 682387 h 1151997"/>
                      <a:gd name="connsiteX7" fmla="*/ 44067 w 1151996"/>
                      <a:gd name="connsiteY7" fmla="*/ 469610 h 1151997"/>
                      <a:gd name="connsiteX8" fmla="*/ 469610 w 1151996"/>
                      <a:gd name="connsiteY8" fmla="*/ 44068 h 1151997"/>
                      <a:gd name="connsiteX9" fmla="*/ 575998 w 1151996"/>
                      <a:gd name="connsiteY9" fmla="*/ 0 h 11519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151996" h="1151997">
                        <a:moveTo>
                          <a:pt x="575998" y="0"/>
                        </a:moveTo>
                        <a:cubicBezTo>
                          <a:pt x="614503" y="0"/>
                          <a:pt x="653008" y="14689"/>
                          <a:pt x="682386" y="44068"/>
                        </a:cubicBezTo>
                        <a:lnTo>
                          <a:pt x="1107929" y="469610"/>
                        </a:lnTo>
                        <a:cubicBezTo>
                          <a:pt x="1166686" y="528367"/>
                          <a:pt x="1166686" y="623630"/>
                          <a:pt x="1107929" y="682387"/>
                        </a:cubicBezTo>
                        <a:lnTo>
                          <a:pt x="682386" y="1107930"/>
                        </a:lnTo>
                        <a:cubicBezTo>
                          <a:pt x="623629" y="1166687"/>
                          <a:pt x="528367" y="1166687"/>
                          <a:pt x="469610" y="1107930"/>
                        </a:cubicBezTo>
                        <a:lnTo>
                          <a:pt x="44067" y="682387"/>
                        </a:lnTo>
                        <a:cubicBezTo>
                          <a:pt x="-14690" y="623630"/>
                          <a:pt x="-14690" y="528367"/>
                          <a:pt x="44067" y="469610"/>
                        </a:cubicBezTo>
                        <a:lnTo>
                          <a:pt x="469610" y="44068"/>
                        </a:lnTo>
                        <a:cubicBezTo>
                          <a:pt x="498988" y="14689"/>
                          <a:pt x="537493" y="0"/>
                          <a:pt x="575998" y="0"/>
                        </a:cubicBezTo>
                        <a:close/>
                      </a:path>
                    </a:pathLst>
                  </a:custGeom>
                  <a:solidFill>
                    <a:srgbClr val="0000B4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lv-LV" sz="2000">
                        <a:solidFill>
                          <a:schemeClr val="bg1"/>
                        </a:solidFill>
                        <a:latin typeface="linea-basic-10" panose="02000509000000000000" pitchFamily="49" charset="0"/>
                      </a:rPr>
                      <a:t>2020</a:t>
                    </a:r>
                    <a:endParaRPr lang="en-US" sz="2000">
                      <a:solidFill>
                        <a:schemeClr val="bg1"/>
                      </a:solidFill>
                      <a:latin typeface="linea-basic-10" panose="02000509000000000000" pitchFamily="49" charset="0"/>
                    </a:endParaRPr>
                  </a:p>
                </p:txBody>
              </p:sp>
              <p:sp>
                <p:nvSpPr>
                  <p:cNvPr id="21" name="Freeform 23">
                    <a:extLst>
                      <a:ext uri="{FF2B5EF4-FFF2-40B4-BE49-F238E27FC236}">
                        <a16:creationId xmlns:a16="http://schemas.microsoft.com/office/drawing/2014/main" id="{1FC035E3-DF26-10B4-150C-A13C57CC62B2}"/>
                      </a:ext>
                    </a:extLst>
                  </p:cNvPr>
                  <p:cNvSpPr/>
                  <p:nvPr/>
                </p:nvSpPr>
                <p:spPr>
                  <a:xfrm>
                    <a:off x="5991084" y="3042783"/>
                    <a:ext cx="778172" cy="778172"/>
                  </a:xfrm>
                  <a:custGeom>
                    <a:avLst/>
                    <a:gdLst>
                      <a:gd name="connsiteX0" fmla="*/ 1399387 w 3529838"/>
                      <a:gd name="connsiteY0" fmla="*/ 1474949 h 3656018"/>
                      <a:gd name="connsiteX1" fmla="*/ 3529838 w 3529838"/>
                      <a:gd name="connsiteY1" fmla="*/ 1474949 h 3656018"/>
                      <a:gd name="connsiteX2" fmla="*/ 3529838 w 3529838"/>
                      <a:gd name="connsiteY2" fmla="*/ 3656018 h 3656018"/>
                      <a:gd name="connsiteX3" fmla="*/ 1399387 w 3529838"/>
                      <a:gd name="connsiteY3" fmla="*/ 3656018 h 3656018"/>
                      <a:gd name="connsiteX4" fmla="*/ 575998 w 3529838"/>
                      <a:gd name="connsiteY4" fmla="*/ 0 h 3656018"/>
                      <a:gd name="connsiteX5" fmla="*/ 682386 w 3529838"/>
                      <a:gd name="connsiteY5" fmla="*/ 44068 h 3656018"/>
                      <a:gd name="connsiteX6" fmla="*/ 1107929 w 3529838"/>
                      <a:gd name="connsiteY6" fmla="*/ 469610 h 3656018"/>
                      <a:gd name="connsiteX7" fmla="*/ 1107929 w 3529838"/>
                      <a:gd name="connsiteY7" fmla="*/ 682387 h 3656018"/>
                      <a:gd name="connsiteX8" fmla="*/ 682386 w 3529838"/>
                      <a:gd name="connsiteY8" fmla="*/ 1107930 h 3656018"/>
                      <a:gd name="connsiteX9" fmla="*/ 469610 w 3529838"/>
                      <a:gd name="connsiteY9" fmla="*/ 1107930 h 3656018"/>
                      <a:gd name="connsiteX10" fmla="*/ 44067 w 3529838"/>
                      <a:gd name="connsiteY10" fmla="*/ 682387 h 3656018"/>
                      <a:gd name="connsiteX11" fmla="*/ 44067 w 3529838"/>
                      <a:gd name="connsiteY11" fmla="*/ 469610 h 3656018"/>
                      <a:gd name="connsiteX12" fmla="*/ 469610 w 3529838"/>
                      <a:gd name="connsiteY12" fmla="*/ 44068 h 3656018"/>
                      <a:gd name="connsiteX13" fmla="*/ 575998 w 3529838"/>
                      <a:gd name="connsiteY13" fmla="*/ 0 h 3656018"/>
                      <a:gd name="connsiteX0" fmla="*/ 1399387 w 3529838"/>
                      <a:gd name="connsiteY0" fmla="*/ 1474949 h 3656018"/>
                      <a:gd name="connsiteX1" fmla="*/ 3529838 w 3529838"/>
                      <a:gd name="connsiteY1" fmla="*/ 1474949 h 3656018"/>
                      <a:gd name="connsiteX2" fmla="*/ 1399387 w 3529838"/>
                      <a:gd name="connsiteY2" fmla="*/ 3656018 h 3656018"/>
                      <a:gd name="connsiteX3" fmla="*/ 1399387 w 3529838"/>
                      <a:gd name="connsiteY3" fmla="*/ 1474949 h 3656018"/>
                      <a:gd name="connsiteX4" fmla="*/ 575998 w 3529838"/>
                      <a:gd name="connsiteY4" fmla="*/ 0 h 3656018"/>
                      <a:gd name="connsiteX5" fmla="*/ 682386 w 3529838"/>
                      <a:gd name="connsiteY5" fmla="*/ 44068 h 3656018"/>
                      <a:gd name="connsiteX6" fmla="*/ 1107929 w 3529838"/>
                      <a:gd name="connsiteY6" fmla="*/ 469610 h 3656018"/>
                      <a:gd name="connsiteX7" fmla="*/ 1107929 w 3529838"/>
                      <a:gd name="connsiteY7" fmla="*/ 682387 h 3656018"/>
                      <a:gd name="connsiteX8" fmla="*/ 682386 w 3529838"/>
                      <a:gd name="connsiteY8" fmla="*/ 1107930 h 3656018"/>
                      <a:gd name="connsiteX9" fmla="*/ 469610 w 3529838"/>
                      <a:gd name="connsiteY9" fmla="*/ 1107930 h 3656018"/>
                      <a:gd name="connsiteX10" fmla="*/ 44067 w 3529838"/>
                      <a:gd name="connsiteY10" fmla="*/ 682387 h 3656018"/>
                      <a:gd name="connsiteX11" fmla="*/ 44067 w 3529838"/>
                      <a:gd name="connsiteY11" fmla="*/ 469610 h 3656018"/>
                      <a:gd name="connsiteX12" fmla="*/ 469610 w 3529838"/>
                      <a:gd name="connsiteY12" fmla="*/ 44068 h 3656018"/>
                      <a:gd name="connsiteX13" fmla="*/ 575998 w 3529838"/>
                      <a:gd name="connsiteY13" fmla="*/ 0 h 3656018"/>
                      <a:gd name="connsiteX0" fmla="*/ 1399387 w 1399387"/>
                      <a:gd name="connsiteY0" fmla="*/ 1474949 h 3656018"/>
                      <a:gd name="connsiteX1" fmla="*/ 1399387 w 1399387"/>
                      <a:gd name="connsiteY1" fmla="*/ 3656018 h 3656018"/>
                      <a:gd name="connsiteX2" fmla="*/ 1399387 w 1399387"/>
                      <a:gd name="connsiteY2" fmla="*/ 1474949 h 3656018"/>
                      <a:gd name="connsiteX3" fmla="*/ 575998 w 1399387"/>
                      <a:gd name="connsiteY3" fmla="*/ 0 h 3656018"/>
                      <a:gd name="connsiteX4" fmla="*/ 682386 w 1399387"/>
                      <a:gd name="connsiteY4" fmla="*/ 44068 h 3656018"/>
                      <a:gd name="connsiteX5" fmla="*/ 1107929 w 1399387"/>
                      <a:gd name="connsiteY5" fmla="*/ 469610 h 3656018"/>
                      <a:gd name="connsiteX6" fmla="*/ 1107929 w 1399387"/>
                      <a:gd name="connsiteY6" fmla="*/ 682387 h 3656018"/>
                      <a:gd name="connsiteX7" fmla="*/ 682386 w 1399387"/>
                      <a:gd name="connsiteY7" fmla="*/ 1107930 h 3656018"/>
                      <a:gd name="connsiteX8" fmla="*/ 469610 w 1399387"/>
                      <a:gd name="connsiteY8" fmla="*/ 1107930 h 3656018"/>
                      <a:gd name="connsiteX9" fmla="*/ 44067 w 1399387"/>
                      <a:gd name="connsiteY9" fmla="*/ 682387 h 3656018"/>
                      <a:gd name="connsiteX10" fmla="*/ 44067 w 1399387"/>
                      <a:gd name="connsiteY10" fmla="*/ 469610 h 3656018"/>
                      <a:gd name="connsiteX11" fmla="*/ 469610 w 1399387"/>
                      <a:gd name="connsiteY11" fmla="*/ 44068 h 3656018"/>
                      <a:gd name="connsiteX12" fmla="*/ 575998 w 1399387"/>
                      <a:gd name="connsiteY12" fmla="*/ 0 h 3656018"/>
                      <a:gd name="connsiteX0" fmla="*/ 575998 w 1151996"/>
                      <a:gd name="connsiteY0" fmla="*/ 0 h 1151997"/>
                      <a:gd name="connsiteX1" fmla="*/ 682386 w 1151996"/>
                      <a:gd name="connsiteY1" fmla="*/ 44068 h 1151997"/>
                      <a:gd name="connsiteX2" fmla="*/ 1107929 w 1151996"/>
                      <a:gd name="connsiteY2" fmla="*/ 469610 h 1151997"/>
                      <a:gd name="connsiteX3" fmla="*/ 1107929 w 1151996"/>
                      <a:gd name="connsiteY3" fmla="*/ 682387 h 1151997"/>
                      <a:gd name="connsiteX4" fmla="*/ 682386 w 1151996"/>
                      <a:gd name="connsiteY4" fmla="*/ 1107930 h 1151997"/>
                      <a:gd name="connsiteX5" fmla="*/ 469610 w 1151996"/>
                      <a:gd name="connsiteY5" fmla="*/ 1107930 h 1151997"/>
                      <a:gd name="connsiteX6" fmla="*/ 44067 w 1151996"/>
                      <a:gd name="connsiteY6" fmla="*/ 682387 h 1151997"/>
                      <a:gd name="connsiteX7" fmla="*/ 44067 w 1151996"/>
                      <a:gd name="connsiteY7" fmla="*/ 469610 h 1151997"/>
                      <a:gd name="connsiteX8" fmla="*/ 469610 w 1151996"/>
                      <a:gd name="connsiteY8" fmla="*/ 44068 h 1151997"/>
                      <a:gd name="connsiteX9" fmla="*/ 575998 w 1151996"/>
                      <a:gd name="connsiteY9" fmla="*/ 0 h 11519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151996" h="1151997">
                        <a:moveTo>
                          <a:pt x="575998" y="0"/>
                        </a:moveTo>
                        <a:cubicBezTo>
                          <a:pt x="614503" y="0"/>
                          <a:pt x="653008" y="14689"/>
                          <a:pt x="682386" y="44068"/>
                        </a:cubicBezTo>
                        <a:lnTo>
                          <a:pt x="1107929" y="469610"/>
                        </a:lnTo>
                        <a:cubicBezTo>
                          <a:pt x="1166686" y="528367"/>
                          <a:pt x="1166686" y="623630"/>
                          <a:pt x="1107929" y="682387"/>
                        </a:cubicBezTo>
                        <a:lnTo>
                          <a:pt x="682386" y="1107930"/>
                        </a:lnTo>
                        <a:cubicBezTo>
                          <a:pt x="623629" y="1166687"/>
                          <a:pt x="528367" y="1166687"/>
                          <a:pt x="469610" y="1107930"/>
                        </a:cubicBezTo>
                        <a:lnTo>
                          <a:pt x="44067" y="682387"/>
                        </a:lnTo>
                        <a:cubicBezTo>
                          <a:pt x="-14690" y="623630"/>
                          <a:pt x="-14690" y="528367"/>
                          <a:pt x="44067" y="469610"/>
                        </a:cubicBezTo>
                        <a:lnTo>
                          <a:pt x="469610" y="44068"/>
                        </a:lnTo>
                        <a:cubicBezTo>
                          <a:pt x="498988" y="14689"/>
                          <a:pt x="537493" y="0"/>
                          <a:pt x="575998" y="0"/>
                        </a:cubicBezTo>
                        <a:close/>
                      </a:path>
                    </a:pathLst>
                  </a:custGeom>
                  <a:solidFill>
                    <a:srgbClr val="0000B4">
                      <a:alpha val="75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lv-LV" sz="2000">
                        <a:solidFill>
                          <a:schemeClr val="bg1"/>
                        </a:solidFill>
                        <a:latin typeface="linea-basic-10" panose="02000509000000000000" pitchFamily="49" charset="0"/>
                      </a:rPr>
                      <a:t>2021</a:t>
                    </a:r>
                    <a:endParaRPr lang="en-US" sz="2000">
                      <a:solidFill>
                        <a:schemeClr val="bg1"/>
                      </a:solidFill>
                      <a:latin typeface="linea-basic-10" panose="02000509000000000000" pitchFamily="49" charset="0"/>
                    </a:endParaRPr>
                  </a:p>
                </p:txBody>
              </p:sp>
              <p:sp>
                <p:nvSpPr>
                  <p:cNvPr id="22" name="Freeform 24">
                    <a:extLst>
                      <a:ext uri="{FF2B5EF4-FFF2-40B4-BE49-F238E27FC236}">
                        <a16:creationId xmlns:a16="http://schemas.microsoft.com/office/drawing/2014/main" id="{3B2F5217-A93B-DD80-9D3D-2B5E16BFBA45}"/>
                      </a:ext>
                    </a:extLst>
                  </p:cNvPr>
                  <p:cNvSpPr/>
                  <p:nvPr/>
                </p:nvSpPr>
                <p:spPr>
                  <a:xfrm>
                    <a:off x="7189206" y="3507306"/>
                    <a:ext cx="778172" cy="778172"/>
                  </a:xfrm>
                  <a:custGeom>
                    <a:avLst/>
                    <a:gdLst>
                      <a:gd name="connsiteX0" fmla="*/ 1399387 w 3529838"/>
                      <a:gd name="connsiteY0" fmla="*/ 1474949 h 3656018"/>
                      <a:gd name="connsiteX1" fmla="*/ 3529838 w 3529838"/>
                      <a:gd name="connsiteY1" fmla="*/ 1474949 h 3656018"/>
                      <a:gd name="connsiteX2" fmla="*/ 3529838 w 3529838"/>
                      <a:gd name="connsiteY2" fmla="*/ 3656018 h 3656018"/>
                      <a:gd name="connsiteX3" fmla="*/ 1399387 w 3529838"/>
                      <a:gd name="connsiteY3" fmla="*/ 3656018 h 3656018"/>
                      <a:gd name="connsiteX4" fmla="*/ 575998 w 3529838"/>
                      <a:gd name="connsiteY4" fmla="*/ 0 h 3656018"/>
                      <a:gd name="connsiteX5" fmla="*/ 682386 w 3529838"/>
                      <a:gd name="connsiteY5" fmla="*/ 44068 h 3656018"/>
                      <a:gd name="connsiteX6" fmla="*/ 1107929 w 3529838"/>
                      <a:gd name="connsiteY6" fmla="*/ 469610 h 3656018"/>
                      <a:gd name="connsiteX7" fmla="*/ 1107929 w 3529838"/>
                      <a:gd name="connsiteY7" fmla="*/ 682387 h 3656018"/>
                      <a:gd name="connsiteX8" fmla="*/ 682386 w 3529838"/>
                      <a:gd name="connsiteY8" fmla="*/ 1107930 h 3656018"/>
                      <a:gd name="connsiteX9" fmla="*/ 469610 w 3529838"/>
                      <a:gd name="connsiteY9" fmla="*/ 1107930 h 3656018"/>
                      <a:gd name="connsiteX10" fmla="*/ 44067 w 3529838"/>
                      <a:gd name="connsiteY10" fmla="*/ 682387 h 3656018"/>
                      <a:gd name="connsiteX11" fmla="*/ 44067 w 3529838"/>
                      <a:gd name="connsiteY11" fmla="*/ 469610 h 3656018"/>
                      <a:gd name="connsiteX12" fmla="*/ 469610 w 3529838"/>
                      <a:gd name="connsiteY12" fmla="*/ 44068 h 3656018"/>
                      <a:gd name="connsiteX13" fmla="*/ 575998 w 3529838"/>
                      <a:gd name="connsiteY13" fmla="*/ 0 h 3656018"/>
                      <a:gd name="connsiteX0" fmla="*/ 1399387 w 3529838"/>
                      <a:gd name="connsiteY0" fmla="*/ 1474949 h 3656018"/>
                      <a:gd name="connsiteX1" fmla="*/ 3529838 w 3529838"/>
                      <a:gd name="connsiteY1" fmla="*/ 1474949 h 3656018"/>
                      <a:gd name="connsiteX2" fmla="*/ 1399387 w 3529838"/>
                      <a:gd name="connsiteY2" fmla="*/ 3656018 h 3656018"/>
                      <a:gd name="connsiteX3" fmla="*/ 1399387 w 3529838"/>
                      <a:gd name="connsiteY3" fmla="*/ 1474949 h 3656018"/>
                      <a:gd name="connsiteX4" fmla="*/ 575998 w 3529838"/>
                      <a:gd name="connsiteY4" fmla="*/ 0 h 3656018"/>
                      <a:gd name="connsiteX5" fmla="*/ 682386 w 3529838"/>
                      <a:gd name="connsiteY5" fmla="*/ 44068 h 3656018"/>
                      <a:gd name="connsiteX6" fmla="*/ 1107929 w 3529838"/>
                      <a:gd name="connsiteY6" fmla="*/ 469610 h 3656018"/>
                      <a:gd name="connsiteX7" fmla="*/ 1107929 w 3529838"/>
                      <a:gd name="connsiteY7" fmla="*/ 682387 h 3656018"/>
                      <a:gd name="connsiteX8" fmla="*/ 682386 w 3529838"/>
                      <a:gd name="connsiteY8" fmla="*/ 1107930 h 3656018"/>
                      <a:gd name="connsiteX9" fmla="*/ 469610 w 3529838"/>
                      <a:gd name="connsiteY9" fmla="*/ 1107930 h 3656018"/>
                      <a:gd name="connsiteX10" fmla="*/ 44067 w 3529838"/>
                      <a:gd name="connsiteY10" fmla="*/ 682387 h 3656018"/>
                      <a:gd name="connsiteX11" fmla="*/ 44067 w 3529838"/>
                      <a:gd name="connsiteY11" fmla="*/ 469610 h 3656018"/>
                      <a:gd name="connsiteX12" fmla="*/ 469610 w 3529838"/>
                      <a:gd name="connsiteY12" fmla="*/ 44068 h 3656018"/>
                      <a:gd name="connsiteX13" fmla="*/ 575998 w 3529838"/>
                      <a:gd name="connsiteY13" fmla="*/ 0 h 3656018"/>
                      <a:gd name="connsiteX0" fmla="*/ 1399387 w 1399387"/>
                      <a:gd name="connsiteY0" fmla="*/ 1474949 h 3656018"/>
                      <a:gd name="connsiteX1" fmla="*/ 1399387 w 1399387"/>
                      <a:gd name="connsiteY1" fmla="*/ 3656018 h 3656018"/>
                      <a:gd name="connsiteX2" fmla="*/ 1399387 w 1399387"/>
                      <a:gd name="connsiteY2" fmla="*/ 1474949 h 3656018"/>
                      <a:gd name="connsiteX3" fmla="*/ 575998 w 1399387"/>
                      <a:gd name="connsiteY3" fmla="*/ 0 h 3656018"/>
                      <a:gd name="connsiteX4" fmla="*/ 682386 w 1399387"/>
                      <a:gd name="connsiteY4" fmla="*/ 44068 h 3656018"/>
                      <a:gd name="connsiteX5" fmla="*/ 1107929 w 1399387"/>
                      <a:gd name="connsiteY5" fmla="*/ 469610 h 3656018"/>
                      <a:gd name="connsiteX6" fmla="*/ 1107929 w 1399387"/>
                      <a:gd name="connsiteY6" fmla="*/ 682387 h 3656018"/>
                      <a:gd name="connsiteX7" fmla="*/ 682386 w 1399387"/>
                      <a:gd name="connsiteY7" fmla="*/ 1107930 h 3656018"/>
                      <a:gd name="connsiteX8" fmla="*/ 469610 w 1399387"/>
                      <a:gd name="connsiteY8" fmla="*/ 1107930 h 3656018"/>
                      <a:gd name="connsiteX9" fmla="*/ 44067 w 1399387"/>
                      <a:gd name="connsiteY9" fmla="*/ 682387 h 3656018"/>
                      <a:gd name="connsiteX10" fmla="*/ 44067 w 1399387"/>
                      <a:gd name="connsiteY10" fmla="*/ 469610 h 3656018"/>
                      <a:gd name="connsiteX11" fmla="*/ 469610 w 1399387"/>
                      <a:gd name="connsiteY11" fmla="*/ 44068 h 3656018"/>
                      <a:gd name="connsiteX12" fmla="*/ 575998 w 1399387"/>
                      <a:gd name="connsiteY12" fmla="*/ 0 h 3656018"/>
                      <a:gd name="connsiteX0" fmla="*/ 575998 w 1151996"/>
                      <a:gd name="connsiteY0" fmla="*/ 0 h 1151997"/>
                      <a:gd name="connsiteX1" fmla="*/ 682386 w 1151996"/>
                      <a:gd name="connsiteY1" fmla="*/ 44068 h 1151997"/>
                      <a:gd name="connsiteX2" fmla="*/ 1107929 w 1151996"/>
                      <a:gd name="connsiteY2" fmla="*/ 469610 h 1151997"/>
                      <a:gd name="connsiteX3" fmla="*/ 1107929 w 1151996"/>
                      <a:gd name="connsiteY3" fmla="*/ 682387 h 1151997"/>
                      <a:gd name="connsiteX4" fmla="*/ 682386 w 1151996"/>
                      <a:gd name="connsiteY4" fmla="*/ 1107930 h 1151997"/>
                      <a:gd name="connsiteX5" fmla="*/ 469610 w 1151996"/>
                      <a:gd name="connsiteY5" fmla="*/ 1107930 h 1151997"/>
                      <a:gd name="connsiteX6" fmla="*/ 44067 w 1151996"/>
                      <a:gd name="connsiteY6" fmla="*/ 682387 h 1151997"/>
                      <a:gd name="connsiteX7" fmla="*/ 44067 w 1151996"/>
                      <a:gd name="connsiteY7" fmla="*/ 469610 h 1151997"/>
                      <a:gd name="connsiteX8" fmla="*/ 469610 w 1151996"/>
                      <a:gd name="connsiteY8" fmla="*/ 44068 h 1151997"/>
                      <a:gd name="connsiteX9" fmla="*/ 575998 w 1151996"/>
                      <a:gd name="connsiteY9" fmla="*/ 0 h 11519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151996" h="1151997">
                        <a:moveTo>
                          <a:pt x="575998" y="0"/>
                        </a:moveTo>
                        <a:cubicBezTo>
                          <a:pt x="614503" y="0"/>
                          <a:pt x="653008" y="14689"/>
                          <a:pt x="682386" y="44068"/>
                        </a:cubicBezTo>
                        <a:lnTo>
                          <a:pt x="1107929" y="469610"/>
                        </a:lnTo>
                        <a:cubicBezTo>
                          <a:pt x="1166686" y="528367"/>
                          <a:pt x="1166686" y="623630"/>
                          <a:pt x="1107929" y="682387"/>
                        </a:cubicBezTo>
                        <a:lnTo>
                          <a:pt x="682386" y="1107930"/>
                        </a:lnTo>
                        <a:cubicBezTo>
                          <a:pt x="623629" y="1166687"/>
                          <a:pt x="528367" y="1166687"/>
                          <a:pt x="469610" y="1107930"/>
                        </a:cubicBezTo>
                        <a:lnTo>
                          <a:pt x="44067" y="682387"/>
                        </a:lnTo>
                        <a:cubicBezTo>
                          <a:pt x="-14690" y="623630"/>
                          <a:pt x="-14690" y="528367"/>
                          <a:pt x="44067" y="469610"/>
                        </a:cubicBezTo>
                        <a:lnTo>
                          <a:pt x="469610" y="44068"/>
                        </a:lnTo>
                        <a:cubicBezTo>
                          <a:pt x="498988" y="14689"/>
                          <a:pt x="537493" y="0"/>
                          <a:pt x="575998" y="0"/>
                        </a:cubicBezTo>
                        <a:close/>
                      </a:path>
                    </a:pathLst>
                  </a:custGeom>
                  <a:solidFill>
                    <a:srgbClr val="0000B4">
                      <a:alpha val="8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lv-LV" sz="2000">
                        <a:solidFill>
                          <a:schemeClr val="bg1"/>
                        </a:solidFill>
                        <a:latin typeface="linea-basic-10" panose="02000509000000000000" pitchFamily="49" charset="0"/>
                      </a:rPr>
                      <a:t>2022</a:t>
                    </a:r>
                    <a:endParaRPr lang="en-US" sz="2000">
                      <a:solidFill>
                        <a:schemeClr val="bg1"/>
                      </a:solidFill>
                      <a:latin typeface="linea-basic-10" panose="02000509000000000000" pitchFamily="49" charset="0"/>
                    </a:endParaRPr>
                  </a:p>
                </p:txBody>
              </p:sp>
              <p:sp>
                <p:nvSpPr>
                  <p:cNvPr id="23" name="Freeform 25">
                    <a:extLst>
                      <a:ext uri="{FF2B5EF4-FFF2-40B4-BE49-F238E27FC236}">
                        <a16:creationId xmlns:a16="http://schemas.microsoft.com/office/drawing/2014/main" id="{220DB1EB-CA23-17AD-462C-D6C3C0A77715}"/>
                      </a:ext>
                    </a:extLst>
                  </p:cNvPr>
                  <p:cNvSpPr/>
                  <p:nvPr/>
                </p:nvSpPr>
                <p:spPr>
                  <a:xfrm>
                    <a:off x="8366478" y="3042783"/>
                    <a:ext cx="778172" cy="778172"/>
                  </a:xfrm>
                  <a:custGeom>
                    <a:avLst/>
                    <a:gdLst>
                      <a:gd name="connsiteX0" fmla="*/ 1399387 w 3529838"/>
                      <a:gd name="connsiteY0" fmla="*/ 1474949 h 3656018"/>
                      <a:gd name="connsiteX1" fmla="*/ 3529838 w 3529838"/>
                      <a:gd name="connsiteY1" fmla="*/ 1474949 h 3656018"/>
                      <a:gd name="connsiteX2" fmla="*/ 3529838 w 3529838"/>
                      <a:gd name="connsiteY2" fmla="*/ 3656018 h 3656018"/>
                      <a:gd name="connsiteX3" fmla="*/ 1399387 w 3529838"/>
                      <a:gd name="connsiteY3" fmla="*/ 3656018 h 3656018"/>
                      <a:gd name="connsiteX4" fmla="*/ 575998 w 3529838"/>
                      <a:gd name="connsiteY4" fmla="*/ 0 h 3656018"/>
                      <a:gd name="connsiteX5" fmla="*/ 682386 w 3529838"/>
                      <a:gd name="connsiteY5" fmla="*/ 44068 h 3656018"/>
                      <a:gd name="connsiteX6" fmla="*/ 1107929 w 3529838"/>
                      <a:gd name="connsiteY6" fmla="*/ 469610 h 3656018"/>
                      <a:gd name="connsiteX7" fmla="*/ 1107929 w 3529838"/>
                      <a:gd name="connsiteY7" fmla="*/ 682387 h 3656018"/>
                      <a:gd name="connsiteX8" fmla="*/ 682386 w 3529838"/>
                      <a:gd name="connsiteY8" fmla="*/ 1107930 h 3656018"/>
                      <a:gd name="connsiteX9" fmla="*/ 469610 w 3529838"/>
                      <a:gd name="connsiteY9" fmla="*/ 1107930 h 3656018"/>
                      <a:gd name="connsiteX10" fmla="*/ 44067 w 3529838"/>
                      <a:gd name="connsiteY10" fmla="*/ 682387 h 3656018"/>
                      <a:gd name="connsiteX11" fmla="*/ 44067 w 3529838"/>
                      <a:gd name="connsiteY11" fmla="*/ 469610 h 3656018"/>
                      <a:gd name="connsiteX12" fmla="*/ 469610 w 3529838"/>
                      <a:gd name="connsiteY12" fmla="*/ 44068 h 3656018"/>
                      <a:gd name="connsiteX13" fmla="*/ 575998 w 3529838"/>
                      <a:gd name="connsiteY13" fmla="*/ 0 h 3656018"/>
                      <a:gd name="connsiteX0" fmla="*/ 1399387 w 3529838"/>
                      <a:gd name="connsiteY0" fmla="*/ 1474949 h 3656018"/>
                      <a:gd name="connsiteX1" fmla="*/ 3529838 w 3529838"/>
                      <a:gd name="connsiteY1" fmla="*/ 1474949 h 3656018"/>
                      <a:gd name="connsiteX2" fmla="*/ 1399387 w 3529838"/>
                      <a:gd name="connsiteY2" fmla="*/ 3656018 h 3656018"/>
                      <a:gd name="connsiteX3" fmla="*/ 1399387 w 3529838"/>
                      <a:gd name="connsiteY3" fmla="*/ 1474949 h 3656018"/>
                      <a:gd name="connsiteX4" fmla="*/ 575998 w 3529838"/>
                      <a:gd name="connsiteY4" fmla="*/ 0 h 3656018"/>
                      <a:gd name="connsiteX5" fmla="*/ 682386 w 3529838"/>
                      <a:gd name="connsiteY5" fmla="*/ 44068 h 3656018"/>
                      <a:gd name="connsiteX6" fmla="*/ 1107929 w 3529838"/>
                      <a:gd name="connsiteY6" fmla="*/ 469610 h 3656018"/>
                      <a:gd name="connsiteX7" fmla="*/ 1107929 w 3529838"/>
                      <a:gd name="connsiteY7" fmla="*/ 682387 h 3656018"/>
                      <a:gd name="connsiteX8" fmla="*/ 682386 w 3529838"/>
                      <a:gd name="connsiteY8" fmla="*/ 1107930 h 3656018"/>
                      <a:gd name="connsiteX9" fmla="*/ 469610 w 3529838"/>
                      <a:gd name="connsiteY9" fmla="*/ 1107930 h 3656018"/>
                      <a:gd name="connsiteX10" fmla="*/ 44067 w 3529838"/>
                      <a:gd name="connsiteY10" fmla="*/ 682387 h 3656018"/>
                      <a:gd name="connsiteX11" fmla="*/ 44067 w 3529838"/>
                      <a:gd name="connsiteY11" fmla="*/ 469610 h 3656018"/>
                      <a:gd name="connsiteX12" fmla="*/ 469610 w 3529838"/>
                      <a:gd name="connsiteY12" fmla="*/ 44068 h 3656018"/>
                      <a:gd name="connsiteX13" fmla="*/ 575998 w 3529838"/>
                      <a:gd name="connsiteY13" fmla="*/ 0 h 3656018"/>
                      <a:gd name="connsiteX0" fmla="*/ 1399387 w 1399387"/>
                      <a:gd name="connsiteY0" fmla="*/ 1474949 h 3656018"/>
                      <a:gd name="connsiteX1" fmla="*/ 1399387 w 1399387"/>
                      <a:gd name="connsiteY1" fmla="*/ 3656018 h 3656018"/>
                      <a:gd name="connsiteX2" fmla="*/ 1399387 w 1399387"/>
                      <a:gd name="connsiteY2" fmla="*/ 1474949 h 3656018"/>
                      <a:gd name="connsiteX3" fmla="*/ 575998 w 1399387"/>
                      <a:gd name="connsiteY3" fmla="*/ 0 h 3656018"/>
                      <a:gd name="connsiteX4" fmla="*/ 682386 w 1399387"/>
                      <a:gd name="connsiteY4" fmla="*/ 44068 h 3656018"/>
                      <a:gd name="connsiteX5" fmla="*/ 1107929 w 1399387"/>
                      <a:gd name="connsiteY5" fmla="*/ 469610 h 3656018"/>
                      <a:gd name="connsiteX6" fmla="*/ 1107929 w 1399387"/>
                      <a:gd name="connsiteY6" fmla="*/ 682387 h 3656018"/>
                      <a:gd name="connsiteX7" fmla="*/ 682386 w 1399387"/>
                      <a:gd name="connsiteY7" fmla="*/ 1107930 h 3656018"/>
                      <a:gd name="connsiteX8" fmla="*/ 469610 w 1399387"/>
                      <a:gd name="connsiteY8" fmla="*/ 1107930 h 3656018"/>
                      <a:gd name="connsiteX9" fmla="*/ 44067 w 1399387"/>
                      <a:gd name="connsiteY9" fmla="*/ 682387 h 3656018"/>
                      <a:gd name="connsiteX10" fmla="*/ 44067 w 1399387"/>
                      <a:gd name="connsiteY10" fmla="*/ 469610 h 3656018"/>
                      <a:gd name="connsiteX11" fmla="*/ 469610 w 1399387"/>
                      <a:gd name="connsiteY11" fmla="*/ 44068 h 3656018"/>
                      <a:gd name="connsiteX12" fmla="*/ 575998 w 1399387"/>
                      <a:gd name="connsiteY12" fmla="*/ 0 h 3656018"/>
                      <a:gd name="connsiteX0" fmla="*/ 575998 w 1151996"/>
                      <a:gd name="connsiteY0" fmla="*/ 0 h 1151997"/>
                      <a:gd name="connsiteX1" fmla="*/ 682386 w 1151996"/>
                      <a:gd name="connsiteY1" fmla="*/ 44068 h 1151997"/>
                      <a:gd name="connsiteX2" fmla="*/ 1107929 w 1151996"/>
                      <a:gd name="connsiteY2" fmla="*/ 469610 h 1151997"/>
                      <a:gd name="connsiteX3" fmla="*/ 1107929 w 1151996"/>
                      <a:gd name="connsiteY3" fmla="*/ 682387 h 1151997"/>
                      <a:gd name="connsiteX4" fmla="*/ 682386 w 1151996"/>
                      <a:gd name="connsiteY4" fmla="*/ 1107930 h 1151997"/>
                      <a:gd name="connsiteX5" fmla="*/ 469610 w 1151996"/>
                      <a:gd name="connsiteY5" fmla="*/ 1107930 h 1151997"/>
                      <a:gd name="connsiteX6" fmla="*/ 44067 w 1151996"/>
                      <a:gd name="connsiteY6" fmla="*/ 682387 h 1151997"/>
                      <a:gd name="connsiteX7" fmla="*/ 44067 w 1151996"/>
                      <a:gd name="connsiteY7" fmla="*/ 469610 h 1151997"/>
                      <a:gd name="connsiteX8" fmla="*/ 469610 w 1151996"/>
                      <a:gd name="connsiteY8" fmla="*/ 44068 h 1151997"/>
                      <a:gd name="connsiteX9" fmla="*/ 575998 w 1151996"/>
                      <a:gd name="connsiteY9" fmla="*/ 0 h 11519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151996" h="1151997">
                        <a:moveTo>
                          <a:pt x="575998" y="0"/>
                        </a:moveTo>
                        <a:cubicBezTo>
                          <a:pt x="614503" y="0"/>
                          <a:pt x="653008" y="14689"/>
                          <a:pt x="682386" y="44068"/>
                        </a:cubicBezTo>
                        <a:lnTo>
                          <a:pt x="1107929" y="469610"/>
                        </a:lnTo>
                        <a:cubicBezTo>
                          <a:pt x="1166686" y="528367"/>
                          <a:pt x="1166686" y="623630"/>
                          <a:pt x="1107929" y="682387"/>
                        </a:cubicBezTo>
                        <a:lnTo>
                          <a:pt x="682386" y="1107930"/>
                        </a:lnTo>
                        <a:cubicBezTo>
                          <a:pt x="623629" y="1166687"/>
                          <a:pt x="528367" y="1166687"/>
                          <a:pt x="469610" y="1107930"/>
                        </a:cubicBezTo>
                        <a:lnTo>
                          <a:pt x="44067" y="682387"/>
                        </a:lnTo>
                        <a:cubicBezTo>
                          <a:pt x="-14690" y="623630"/>
                          <a:pt x="-14690" y="528367"/>
                          <a:pt x="44067" y="469610"/>
                        </a:cubicBezTo>
                        <a:lnTo>
                          <a:pt x="469610" y="44068"/>
                        </a:lnTo>
                        <a:cubicBezTo>
                          <a:pt x="498988" y="14689"/>
                          <a:pt x="537493" y="0"/>
                          <a:pt x="575998" y="0"/>
                        </a:cubicBezTo>
                        <a:close/>
                      </a:path>
                    </a:pathLst>
                  </a:custGeom>
                  <a:solidFill>
                    <a:srgbClr val="0000B4">
                      <a:alpha val="9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lv-LV" sz="2000">
                        <a:solidFill>
                          <a:schemeClr val="bg1"/>
                        </a:solidFill>
                        <a:latin typeface="linea-basic-10" panose="02000509000000000000" pitchFamily="49" charset="0"/>
                      </a:rPr>
                      <a:t>2023</a:t>
                    </a:r>
                    <a:endParaRPr lang="en-US" sz="2000">
                      <a:solidFill>
                        <a:schemeClr val="bg1"/>
                      </a:solidFill>
                      <a:latin typeface="linea-basic-10" panose="02000509000000000000" pitchFamily="49" charset="0"/>
                    </a:endParaRPr>
                  </a:p>
                </p:txBody>
              </p:sp>
              <p:sp>
                <p:nvSpPr>
                  <p:cNvPr id="24" name="Rectangle 23">
                    <a:extLst>
                      <a:ext uri="{FF2B5EF4-FFF2-40B4-BE49-F238E27FC236}">
                        <a16:creationId xmlns:a16="http://schemas.microsoft.com/office/drawing/2014/main" id="{7F092C41-5F26-35CF-7334-A0DDBBB78536}"/>
                      </a:ext>
                    </a:extLst>
                  </p:cNvPr>
                  <p:cNvSpPr/>
                  <p:nvPr/>
                </p:nvSpPr>
                <p:spPr>
                  <a:xfrm>
                    <a:off x="3445845" y="4396634"/>
                    <a:ext cx="1122555" cy="898527"/>
                  </a:xfrm>
                  <a:prstGeom prst="rect">
                    <a:avLst/>
                  </a:prstGeom>
                </p:spPr>
                <p:txBody>
                  <a:bodyPr wrap="square" lIns="121920" rIns="121920" bIns="60960">
                    <a:spAutoFit/>
                  </a:bodyPr>
                  <a:lstStyle/>
                  <a:p>
                    <a:pPr algn="ctr">
                      <a:lnSpc>
                        <a:spcPct val="89000"/>
                      </a:lnSpc>
                    </a:pPr>
                    <a:r>
                      <a:rPr lang="lv-LV" sz="1200"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t>Zinātnes stratēģiskās komunikācijas un grafiskās identitātes izveide</a:t>
                    </a:r>
                    <a:endParaRPr lang="en-US" sz="1200">
                      <a:latin typeface="Verdana" panose="020B0604030504040204" pitchFamily="34" charset="0"/>
                      <a:ea typeface="Verdana" panose="020B0604030504040204" pitchFamily="34" charset="0"/>
                    </a:endParaRPr>
                  </a:p>
                </p:txBody>
              </p:sp>
            </p:grpSp>
            <p:pic>
              <p:nvPicPr>
                <p:cNvPr id="7" name="Picture 6" descr="A blue triangle with black text&#10;&#10;Description automatically generated">
                  <a:extLst>
                    <a:ext uri="{FF2B5EF4-FFF2-40B4-BE49-F238E27FC236}">
                      <a16:creationId xmlns:a16="http://schemas.microsoft.com/office/drawing/2014/main" id="{B0701173-0BCF-9269-B597-240DA06F2CD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281515" y="2237706"/>
                  <a:ext cx="970910" cy="582839"/>
                </a:xfrm>
                <a:prstGeom prst="rect">
                  <a:avLst/>
                </a:prstGeom>
              </p:spPr>
            </p:pic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1667CEEF-4C8D-8820-726E-6169A2A2729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9217" t="13197" r="19601" b="11993"/>
                <a:stretch/>
              </p:blipFill>
              <p:spPr>
                <a:xfrm>
                  <a:off x="2041191" y="4235424"/>
                  <a:ext cx="1125055" cy="1129916"/>
                </a:xfrm>
                <a:prstGeom prst="rect">
                  <a:avLst/>
                </a:prstGeom>
              </p:spPr>
            </p:pic>
          </p:grpSp>
          <p:pic>
            <p:nvPicPr>
              <p:cNvPr id="43" name="Picture 42" descr="A blue and yellow text on a black background&#10;&#10;Description automatically generated">
                <a:extLst>
                  <a:ext uri="{FF2B5EF4-FFF2-40B4-BE49-F238E27FC236}">
                    <a16:creationId xmlns:a16="http://schemas.microsoft.com/office/drawing/2014/main" id="{9727B040-408C-217A-0B9E-F97485E880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67559" y="1736221"/>
                <a:ext cx="1179873" cy="784616"/>
              </a:xfrm>
              <a:prstGeom prst="rect">
                <a:avLst/>
              </a:prstGeom>
            </p:spPr>
          </p:pic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EF7FD205-7F2E-FADE-15A4-436413173266}"/>
                  </a:ext>
                </a:extLst>
              </p:cNvPr>
              <p:cNvSpPr txBox="1"/>
              <p:nvPr/>
            </p:nvSpPr>
            <p:spPr>
              <a:xfrm>
                <a:off x="3347646" y="1746137"/>
                <a:ext cx="1439525" cy="7723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lv-LV" sz="1200" b="1">
                    <a:solidFill>
                      <a:srgbClr val="0000B4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RIS 3</a:t>
                </a:r>
              </a:p>
              <a:p>
                <a:pPr algn="ctr"/>
                <a:r>
                  <a:rPr lang="lv-LV" sz="1200">
                    <a:latin typeface="Verdana" panose="020B0604030504040204" pitchFamily="34" charset="0"/>
                    <a:ea typeface="Verdana" panose="020B0604030504040204" pitchFamily="34" charset="0"/>
                  </a:rPr>
                  <a:t>Viedās </a:t>
                </a:r>
              </a:p>
              <a:p>
                <a:pPr algn="ctr"/>
                <a:r>
                  <a:rPr lang="lv-LV" sz="1200">
                    <a:latin typeface="Verdana" panose="020B0604030504040204" pitchFamily="34" charset="0"/>
                    <a:ea typeface="Verdana" panose="020B0604030504040204" pitchFamily="34" charset="0"/>
                  </a:rPr>
                  <a:t>specializācijas </a:t>
                </a:r>
              </a:p>
              <a:p>
                <a:pPr algn="ctr"/>
                <a:r>
                  <a:rPr lang="lv-LV" sz="1200">
                    <a:latin typeface="Verdana" panose="020B0604030504040204" pitchFamily="34" charset="0"/>
                    <a:ea typeface="Verdana" panose="020B0604030504040204" pitchFamily="34" charset="0"/>
                  </a:rPr>
                  <a:t>jomu monitorings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E853D925-FAD1-4E45-8234-8ADAD5C4DCEA}"/>
                  </a:ext>
                </a:extLst>
              </p:cNvPr>
              <p:cNvSpPr txBox="1"/>
              <p:nvPr/>
            </p:nvSpPr>
            <p:spPr>
              <a:xfrm>
                <a:off x="666748" y="1744550"/>
                <a:ext cx="1439525" cy="7723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lv-LV" sz="1200" b="1">
                    <a:solidFill>
                      <a:srgbClr val="0000B4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RIS 3</a:t>
                </a:r>
              </a:p>
              <a:p>
                <a:pPr algn="ctr"/>
                <a:r>
                  <a:rPr lang="lv-LV" sz="1200">
                    <a:latin typeface="Verdana" panose="020B0604030504040204" pitchFamily="34" charset="0"/>
                    <a:ea typeface="Verdana" panose="020B0604030504040204" pitchFamily="34" charset="0"/>
                  </a:rPr>
                  <a:t>Viedās </a:t>
                </a:r>
              </a:p>
              <a:p>
                <a:pPr algn="ctr"/>
                <a:r>
                  <a:rPr lang="lv-LV" sz="1200">
                    <a:latin typeface="Verdana" panose="020B0604030504040204" pitchFamily="34" charset="0"/>
                    <a:ea typeface="Verdana" panose="020B0604030504040204" pitchFamily="34" charset="0"/>
                  </a:rPr>
                  <a:t>specializācijas </a:t>
                </a:r>
              </a:p>
              <a:p>
                <a:pPr algn="ctr"/>
                <a:r>
                  <a:rPr lang="lv-LV" sz="1200">
                    <a:latin typeface="Verdana" panose="020B0604030504040204" pitchFamily="34" charset="0"/>
                    <a:ea typeface="Verdana" panose="020B0604030504040204" pitchFamily="34" charset="0"/>
                  </a:rPr>
                  <a:t>jomu monitorings</a:t>
                </a:r>
              </a:p>
            </p:txBody>
          </p:sp>
          <p:sp>
            <p:nvSpPr>
              <p:cNvPr id="47" name="Freeform 5">
                <a:extLst>
                  <a:ext uri="{FF2B5EF4-FFF2-40B4-BE49-F238E27FC236}">
                    <a16:creationId xmlns:a16="http://schemas.microsoft.com/office/drawing/2014/main" id="{C672D11C-8B90-674F-18D9-05A29E386F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1998" y="2624515"/>
                <a:ext cx="816628" cy="626404"/>
              </a:xfrm>
              <a:custGeom>
                <a:avLst/>
                <a:gdLst>
                  <a:gd name="T0" fmla="*/ 62 w 83"/>
                  <a:gd name="T1" fmla="*/ 0 h 63"/>
                  <a:gd name="T2" fmla="*/ 46 w 83"/>
                  <a:gd name="T3" fmla="*/ 8 h 63"/>
                  <a:gd name="T4" fmla="*/ 6 w 83"/>
                  <a:gd name="T5" fmla="*/ 52 h 63"/>
                  <a:gd name="T6" fmla="*/ 10 w 83"/>
                  <a:gd name="T7" fmla="*/ 63 h 63"/>
                  <a:gd name="T8" fmla="*/ 53 w 83"/>
                  <a:gd name="T9" fmla="*/ 23 h 63"/>
                  <a:gd name="T10" fmla="*/ 83 w 83"/>
                  <a:gd name="T11" fmla="*/ 0 h 63"/>
                  <a:gd name="T12" fmla="*/ 62 w 83"/>
                  <a:gd name="T13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3" h="63">
                    <a:moveTo>
                      <a:pt x="62" y="0"/>
                    </a:moveTo>
                    <a:cubicBezTo>
                      <a:pt x="59" y="0"/>
                      <a:pt x="54" y="0"/>
                      <a:pt x="46" y="8"/>
                    </a:cubicBezTo>
                    <a:cubicBezTo>
                      <a:pt x="31" y="22"/>
                      <a:pt x="20" y="38"/>
                      <a:pt x="6" y="52"/>
                    </a:cubicBezTo>
                    <a:cubicBezTo>
                      <a:pt x="0" y="58"/>
                      <a:pt x="4" y="63"/>
                      <a:pt x="10" y="63"/>
                    </a:cubicBezTo>
                    <a:cubicBezTo>
                      <a:pt x="19" y="63"/>
                      <a:pt x="42" y="37"/>
                      <a:pt x="53" y="23"/>
                    </a:cubicBezTo>
                    <a:cubicBezTo>
                      <a:pt x="63" y="11"/>
                      <a:pt x="72" y="0"/>
                      <a:pt x="83" y="0"/>
                    </a:cubicBezTo>
                    <a:cubicBezTo>
                      <a:pt x="62" y="0"/>
                      <a:pt x="62" y="0"/>
                      <a:pt x="62" y="0"/>
                    </a:cubicBezTo>
                  </a:path>
                </a:pathLst>
              </a:custGeom>
              <a:solidFill>
                <a:srgbClr val="0000B4">
                  <a:alpha val="65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Source Sans Pro" charset="0"/>
                </a:endParaRPr>
              </a:p>
            </p:txBody>
          </p:sp>
          <p:sp>
            <p:nvSpPr>
              <p:cNvPr id="48" name="Freeform 6">
                <a:extLst>
                  <a:ext uri="{FF2B5EF4-FFF2-40B4-BE49-F238E27FC236}">
                    <a16:creationId xmlns:a16="http://schemas.microsoft.com/office/drawing/2014/main" id="{FE48934C-FE51-BB72-BC0F-07783DB813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92652" y="2624515"/>
                <a:ext cx="797241" cy="647001"/>
              </a:xfrm>
              <a:custGeom>
                <a:avLst/>
                <a:gdLst>
                  <a:gd name="T0" fmla="*/ 35 w 81"/>
                  <a:gd name="T1" fmla="*/ 53 h 65"/>
                  <a:gd name="T2" fmla="*/ 46 w 81"/>
                  <a:gd name="T3" fmla="*/ 42 h 65"/>
                  <a:gd name="T4" fmla="*/ 0 w 81"/>
                  <a:gd name="T5" fmla="*/ 0 h 65"/>
                  <a:gd name="T6" fmla="*/ 21 w 81"/>
                  <a:gd name="T7" fmla="*/ 0 h 65"/>
                  <a:gd name="T8" fmla="*/ 57 w 81"/>
                  <a:gd name="T9" fmla="*/ 31 h 65"/>
                  <a:gd name="T10" fmla="*/ 70 w 81"/>
                  <a:gd name="T11" fmla="*/ 21 h 65"/>
                  <a:gd name="T12" fmla="*/ 81 w 81"/>
                  <a:gd name="T13" fmla="*/ 65 h 65"/>
                  <a:gd name="T14" fmla="*/ 35 w 81"/>
                  <a:gd name="T15" fmla="*/ 53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1" h="65">
                    <a:moveTo>
                      <a:pt x="35" y="53"/>
                    </a:moveTo>
                    <a:cubicBezTo>
                      <a:pt x="40" y="48"/>
                      <a:pt x="41" y="47"/>
                      <a:pt x="46" y="42"/>
                    </a:cubicBezTo>
                    <a:cubicBezTo>
                      <a:pt x="8" y="0"/>
                      <a:pt x="8" y="0"/>
                      <a:pt x="0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31" y="1"/>
                      <a:pt x="36" y="7"/>
                      <a:pt x="57" y="31"/>
                    </a:cubicBezTo>
                    <a:cubicBezTo>
                      <a:pt x="63" y="27"/>
                      <a:pt x="64" y="26"/>
                      <a:pt x="70" y="21"/>
                    </a:cubicBezTo>
                    <a:cubicBezTo>
                      <a:pt x="72" y="40"/>
                      <a:pt x="76" y="55"/>
                      <a:pt x="81" y="65"/>
                    </a:cubicBezTo>
                    <a:cubicBezTo>
                      <a:pt x="61" y="61"/>
                      <a:pt x="52" y="58"/>
                      <a:pt x="35" y="53"/>
                    </a:cubicBezTo>
                  </a:path>
                </a:pathLst>
              </a:custGeom>
              <a:solidFill>
                <a:srgbClr val="0000B4">
                  <a:alpha val="6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Source Sans Pro" charset="0"/>
                </a:endParaRPr>
              </a:p>
            </p:txBody>
          </p:sp>
          <p:sp>
            <p:nvSpPr>
              <p:cNvPr id="49" name="Freeform 22">
                <a:extLst>
                  <a:ext uri="{FF2B5EF4-FFF2-40B4-BE49-F238E27FC236}">
                    <a16:creationId xmlns:a16="http://schemas.microsoft.com/office/drawing/2014/main" id="{004829EF-C513-1979-0429-D95D400C5954}"/>
                  </a:ext>
                </a:extLst>
              </p:cNvPr>
              <p:cNvSpPr/>
              <p:nvPr/>
            </p:nvSpPr>
            <p:spPr>
              <a:xfrm>
                <a:off x="9047341" y="3103097"/>
                <a:ext cx="879228" cy="879228"/>
              </a:xfrm>
              <a:custGeom>
                <a:avLst/>
                <a:gdLst>
                  <a:gd name="connsiteX0" fmla="*/ 1399387 w 3529838"/>
                  <a:gd name="connsiteY0" fmla="*/ 1474949 h 3656018"/>
                  <a:gd name="connsiteX1" fmla="*/ 3529838 w 3529838"/>
                  <a:gd name="connsiteY1" fmla="*/ 1474949 h 3656018"/>
                  <a:gd name="connsiteX2" fmla="*/ 3529838 w 3529838"/>
                  <a:gd name="connsiteY2" fmla="*/ 3656018 h 3656018"/>
                  <a:gd name="connsiteX3" fmla="*/ 1399387 w 3529838"/>
                  <a:gd name="connsiteY3" fmla="*/ 3656018 h 3656018"/>
                  <a:gd name="connsiteX4" fmla="*/ 575998 w 3529838"/>
                  <a:gd name="connsiteY4" fmla="*/ 0 h 3656018"/>
                  <a:gd name="connsiteX5" fmla="*/ 682386 w 3529838"/>
                  <a:gd name="connsiteY5" fmla="*/ 44068 h 3656018"/>
                  <a:gd name="connsiteX6" fmla="*/ 1107929 w 3529838"/>
                  <a:gd name="connsiteY6" fmla="*/ 469610 h 3656018"/>
                  <a:gd name="connsiteX7" fmla="*/ 1107929 w 3529838"/>
                  <a:gd name="connsiteY7" fmla="*/ 682387 h 3656018"/>
                  <a:gd name="connsiteX8" fmla="*/ 682386 w 3529838"/>
                  <a:gd name="connsiteY8" fmla="*/ 1107930 h 3656018"/>
                  <a:gd name="connsiteX9" fmla="*/ 469610 w 3529838"/>
                  <a:gd name="connsiteY9" fmla="*/ 1107930 h 3656018"/>
                  <a:gd name="connsiteX10" fmla="*/ 44067 w 3529838"/>
                  <a:gd name="connsiteY10" fmla="*/ 682387 h 3656018"/>
                  <a:gd name="connsiteX11" fmla="*/ 44067 w 3529838"/>
                  <a:gd name="connsiteY11" fmla="*/ 469610 h 3656018"/>
                  <a:gd name="connsiteX12" fmla="*/ 469610 w 3529838"/>
                  <a:gd name="connsiteY12" fmla="*/ 44068 h 3656018"/>
                  <a:gd name="connsiteX13" fmla="*/ 575998 w 3529838"/>
                  <a:gd name="connsiteY13" fmla="*/ 0 h 3656018"/>
                  <a:gd name="connsiteX0" fmla="*/ 1399387 w 3529838"/>
                  <a:gd name="connsiteY0" fmla="*/ 1474949 h 3656018"/>
                  <a:gd name="connsiteX1" fmla="*/ 3529838 w 3529838"/>
                  <a:gd name="connsiteY1" fmla="*/ 1474949 h 3656018"/>
                  <a:gd name="connsiteX2" fmla="*/ 1399387 w 3529838"/>
                  <a:gd name="connsiteY2" fmla="*/ 3656018 h 3656018"/>
                  <a:gd name="connsiteX3" fmla="*/ 1399387 w 3529838"/>
                  <a:gd name="connsiteY3" fmla="*/ 1474949 h 3656018"/>
                  <a:gd name="connsiteX4" fmla="*/ 575998 w 3529838"/>
                  <a:gd name="connsiteY4" fmla="*/ 0 h 3656018"/>
                  <a:gd name="connsiteX5" fmla="*/ 682386 w 3529838"/>
                  <a:gd name="connsiteY5" fmla="*/ 44068 h 3656018"/>
                  <a:gd name="connsiteX6" fmla="*/ 1107929 w 3529838"/>
                  <a:gd name="connsiteY6" fmla="*/ 469610 h 3656018"/>
                  <a:gd name="connsiteX7" fmla="*/ 1107929 w 3529838"/>
                  <a:gd name="connsiteY7" fmla="*/ 682387 h 3656018"/>
                  <a:gd name="connsiteX8" fmla="*/ 682386 w 3529838"/>
                  <a:gd name="connsiteY8" fmla="*/ 1107930 h 3656018"/>
                  <a:gd name="connsiteX9" fmla="*/ 469610 w 3529838"/>
                  <a:gd name="connsiteY9" fmla="*/ 1107930 h 3656018"/>
                  <a:gd name="connsiteX10" fmla="*/ 44067 w 3529838"/>
                  <a:gd name="connsiteY10" fmla="*/ 682387 h 3656018"/>
                  <a:gd name="connsiteX11" fmla="*/ 44067 w 3529838"/>
                  <a:gd name="connsiteY11" fmla="*/ 469610 h 3656018"/>
                  <a:gd name="connsiteX12" fmla="*/ 469610 w 3529838"/>
                  <a:gd name="connsiteY12" fmla="*/ 44068 h 3656018"/>
                  <a:gd name="connsiteX13" fmla="*/ 575998 w 3529838"/>
                  <a:gd name="connsiteY13" fmla="*/ 0 h 3656018"/>
                  <a:gd name="connsiteX0" fmla="*/ 1399387 w 1399387"/>
                  <a:gd name="connsiteY0" fmla="*/ 1474949 h 3656018"/>
                  <a:gd name="connsiteX1" fmla="*/ 1399387 w 1399387"/>
                  <a:gd name="connsiteY1" fmla="*/ 3656018 h 3656018"/>
                  <a:gd name="connsiteX2" fmla="*/ 1399387 w 1399387"/>
                  <a:gd name="connsiteY2" fmla="*/ 1474949 h 3656018"/>
                  <a:gd name="connsiteX3" fmla="*/ 575998 w 1399387"/>
                  <a:gd name="connsiteY3" fmla="*/ 0 h 3656018"/>
                  <a:gd name="connsiteX4" fmla="*/ 682386 w 1399387"/>
                  <a:gd name="connsiteY4" fmla="*/ 44068 h 3656018"/>
                  <a:gd name="connsiteX5" fmla="*/ 1107929 w 1399387"/>
                  <a:gd name="connsiteY5" fmla="*/ 469610 h 3656018"/>
                  <a:gd name="connsiteX6" fmla="*/ 1107929 w 1399387"/>
                  <a:gd name="connsiteY6" fmla="*/ 682387 h 3656018"/>
                  <a:gd name="connsiteX7" fmla="*/ 682386 w 1399387"/>
                  <a:gd name="connsiteY7" fmla="*/ 1107930 h 3656018"/>
                  <a:gd name="connsiteX8" fmla="*/ 469610 w 1399387"/>
                  <a:gd name="connsiteY8" fmla="*/ 1107930 h 3656018"/>
                  <a:gd name="connsiteX9" fmla="*/ 44067 w 1399387"/>
                  <a:gd name="connsiteY9" fmla="*/ 682387 h 3656018"/>
                  <a:gd name="connsiteX10" fmla="*/ 44067 w 1399387"/>
                  <a:gd name="connsiteY10" fmla="*/ 469610 h 3656018"/>
                  <a:gd name="connsiteX11" fmla="*/ 469610 w 1399387"/>
                  <a:gd name="connsiteY11" fmla="*/ 44068 h 3656018"/>
                  <a:gd name="connsiteX12" fmla="*/ 575998 w 1399387"/>
                  <a:gd name="connsiteY12" fmla="*/ 0 h 3656018"/>
                  <a:gd name="connsiteX0" fmla="*/ 575998 w 1151996"/>
                  <a:gd name="connsiteY0" fmla="*/ 0 h 1151997"/>
                  <a:gd name="connsiteX1" fmla="*/ 682386 w 1151996"/>
                  <a:gd name="connsiteY1" fmla="*/ 44068 h 1151997"/>
                  <a:gd name="connsiteX2" fmla="*/ 1107929 w 1151996"/>
                  <a:gd name="connsiteY2" fmla="*/ 469610 h 1151997"/>
                  <a:gd name="connsiteX3" fmla="*/ 1107929 w 1151996"/>
                  <a:gd name="connsiteY3" fmla="*/ 682387 h 1151997"/>
                  <a:gd name="connsiteX4" fmla="*/ 682386 w 1151996"/>
                  <a:gd name="connsiteY4" fmla="*/ 1107930 h 1151997"/>
                  <a:gd name="connsiteX5" fmla="*/ 469610 w 1151996"/>
                  <a:gd name="connsiteY5" fmla="*/ 1107930 h 1151997"/>
                  <a:gd name="connsiteX6" fmla="*/ 44067 w 1151996"/>
                  <a:gd name="connsiteY6" fmla="*/ 682387 h 1151997"/>
                  <a:gd name="connsiteX7" fmla="*/ 44067 w 1151996"/>
                  <a:gd name="connsiteY7" fmla="*/ 469610 h 1151997"/>
                  <a:gd name="connsiteX8" fmla="*/ 469610 w 1151996"/>
                  <a:gd name="connsiteY8" fmla="*/ 44068 h 1151997"/>
                  <a:gd name="connsiteX9" fmla="*/ 575998 w 1151996"/>
                  <a:gd name="connsiteY9" fmla="*/ 0 h 1151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51996" h="1151997">
                    <a:moveTo>
                      <a:pt x="575998" y="0"/>
                    </a:moveTo>
                    <a:cubicBezTo>
                      <a:pt x="614503" y="0"/>
                      <a:pt x="653008" y="14689"/>
                      <a:pt x="682386" y="44068"/>
                    </a:cubicBezTo>
                    <a:lnTo>
                      <a:pt x="1107929" y="469610"/>
                    </a:lnTo>
                    <a:cubicBezTo>
                      <a:pt x="1166686" y="528367"/>
                      <a:pt x="1166686" y="623630"/>
                      <a:pt x="1107929" y="682387"/>
                    </a:cubicBezTo>
                    <a:lnTo>
                      <a:pt x="682386" y="1107930"/>
                    </a:lnTo>
                    <a:cubicBezTo>
                      <a:pt x="623629" y="1166687"/>
                      <a:pt x="528367" y="1166687"/>
                      <a:pt x="469610" y="1107930"/>
                    </a:cubicBezTo>
                    <a:lnTo>
                      <a:pt x="44067" y="682387"/>
                    </a:lnTo>
                    <a:cubicBezTo>
                      <a:pt x="-14690" y="623630"/>
                      <a:pt x="-14690" y="528367"/>
                      <a:pt x="44067" y="469610"/>
                    </a:cubicBezTo>
                    <a:lnTo>
                      <a:pt x="469610" y="44068"/>
                    </a:lnTo>
                    <a:cubicBezTo>
                      <a:pt x="498988" y="14689"/>
                      <a:pt x="537493" y="0"/>
                      <a:pt x="575998" y="0"/>
                    </a:cubicBezTo>
                    <a:close/>
                  </a:path>
                </a:pathLst>
              </a:custGeom>
              <a:solidFill>
                <a:srgbClr val="0000B4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lv-LV" sz="2000">
                    <a:solidFill>
                      <a:schemeClr val="bg1"/>
                    </a:solidFill>
                    <a:latin typeface="linea-basic-10" panose="02000509000000000000" pitchFamily="49" charset="0"/>
                  </a:rPr>
                  <a:t>2024</a:t>
                </a:r>
                <a:endParaRPr lang="en-US" sz="2000">
                  <a:solidFill>
                    <a:schemeClr val="bg1"/>
                  </a:solidFill>
                  <a:latin typeface="linea-basic-10" panose="02000509000000000000" pitchFamily="49" charset="0"/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2006F4A4-AD0E-9839-0609-9F220B9A2FE9}"/>
                  </a:ext>
                </a:extLst>
              </p:cNvPr>
              <p:cNvSpPr txBox="1"/>
              <p:nvPr/>
            </p:nvSpPr>
            <p:spPr>
              <a:xfrm>
                <a:off x="4726400" y="4082516"/>
                <a:ext cx="1417653" cy="7723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612000"/>
                <a:r>
                  <a:rPr lang="lv-LV" sz="1200" i="0"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Kopējās </a:t>
                </a:r>
              </a:p>
              <a:p>
                <a:pPr algn="ctr" defTabSz="612000"/>
                <a:r>
                  <a:rPr lang="lv-LV" sz="1200" i="0"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programmēšanas</a:t>
                </a:r>
              </a:p>
              <a:p>
                <a:pPr algn="ctr" defTabSz="612000"/>
                <a:r>
                  <a:rPr lang="lv-LV" sz="1200" i="0"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 iniciatīvas (KPI)</a:t>
                </a:r>
              </a:p>
              <a:p>
                <a:pPr algn="ctr" defTabSz="612000"/>
                <a:r>
                  <a:rPr lang="lv-LV" sz="1200">
                    <a:latin typeface="Verdana" panose="020B0604030504040204" pitchFamily="34" charset="0"/>
                    <a:ea typeface="Verdana" panose="020B0604030504040204" pitchFamily="34" charset="0"/>
                  </a:rPr>
                  <a:t>14 līgumi</a:t>
                </a:r>
              </a:p>
            </p:txBody>
          </p:sp>
          <p:pic>
            <p:nvPicPr>
              <p:cNvPr id="52" name="Picture 51" descr="A green and red dot pattern&#10;&#10;Description automatically generated">
                <a:extLst>
                  <a:ext uri="{FF2B5EF4-FFF2-40B4-BE49-F238E27FC236}">
                    <a16:creationId xmlns:a16="http://schemas.microsoft.com/office/drawing/2014/main" id="{034FF96A-8132-BC09-460C-791EE09A24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39482" y="4001532"/>
                <a:ext cx="957589" cy="412562"/>
              </a:xfrm>
              <a:prstGeom prst="rect">
                <a:avLst/>
              </a:prstGeom>
            </p:spPr>
          </p:pic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DD904B60-9981-4472-3506-AADF686ED30D}"/>
                  </a:ext>
                </a:extLst>
              </p:cNvPr>
              <p:cNvSpPr/>
              <p:nvPr/>
            </p:nvSpPr>
            <p:spPr>
              <a:xfrm>
                <a:off x="7517198" y="4382992"/>
                <a:ext cx="1179873" cy="711091"/>
              </a:xfrm>
              <a:prstGeom prst="rect">
                <a:avLst/>
              </a:prstGeom>
            </p:spPr>
            <p:txBody>
              <a:bodyPr wrap="square" lIns="121920" tIns="45720" rIns="121920" bIns="60960" anchor="t">
                <a:spAutoFit/>
              </a:bodyPr>
              <a:lstStyle/>
              <a:p>
                <a:pPr algn="ctr">
                  <a:lnSpc>
                    <a:spcPct val="89000"/>
                  </a:lnSpc>
                </a:pPr>
                <a:r>
                  <a:rPr lang="lv-LV" sz="1200">
                    <a:latin typeface="Verdana"/>
                    <a:ea typeface="Verdana"/>
                  </a:rPr>
                  <a:t>Latvija kļūst par </a:t>
                </a:r>
                <a:r>
                  <a:rPr lang="lv-LV" sz="1200" b="1">
                    <a:solidFill>
                      <a:srgbClr val="0000B4"/>
                    </a:solidFill>
                    <a:latin typeface="Verdana"/>
                    <a:ea typeface="Verdana"/>
                  </a:rPr>
                  <a:t>EMBL </a:t>
                </a:r>
              </a:p>
              <a:p>
                <a:pPr algn="ctr">
                  <a:lnSpc>
                    <a:spcPct val="89000"/>
                  </a:lnSpc>
                </a:pPr>
                <a:r>
                  <a:rPr lang="lv-LV" sz="1200">
                    <a:latin typeface="Verdana"/>
                    <a:ea typeface="Verdana"/>
                  </a:rPr>
                  <a:t>un </a:t>
                </a:r>
                <a:r>
                  <a:rPr lang="lv-LV" sz="1200" b="1">
                    <a:solidFill>
                      <a:srgbClr val="0000B4"/>
                    </a:solidFill>
                    <a:latin typeface="Verdana"/>
                    <a:ea typeface="Verdana"/>
                  </a:rPr>
                  <a:t>EMBC</a:t>
                </a:r>
                <a:r>
                  <a:rPr lang="lv-LV" sz="1200">
                    <a:latin typeface="Verdana"/>
                    <a:ea typeface="Verdana"/>
                  </a:rPr>
                  <a:t> dalībvalsti</a:t>
                </a:r>
                <a:endParaRPr lang="en-US" sz="1200">
                  <a:latin typeface="Verdana"/>
                  <a:ea typeface="Verdana"/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CE7B252-AFC8-84FB-2148-FAD1E0CAFAED}"/>
                  </a:ext>
                </a:extLst>
              </p:cNvPr>
              <p:cNvSpPr txBox="1"/>
              <p:nvPr/>
            </p:nvSpPr>
            <p:spPr>
              <a:xfrm>
                <a:off x="4894993" y="1600840"/>
                <a:ext cx="1179873" cy="8859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lv-LV" sz="1200" b="0" i="0">
                    <a:solidFill>
                      <a:srgbClr val="1C1C1C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  <a:cs typeface="Calibri" panose="020F0502020204030204" pitchFamily="34" charset="0"/>
                  </a:rPr>
                  <a:t>Latvija </a:t>
                </a:r>
              </a:p>
              <a:p>
                <a:pPr algn="ctr"/>
                <a:r>
                  <a:rPr lang="lv-LV" sz="1200" b="0" i="0">
                    <a:solidFill>
                      <a:srgbClr val="1C1C1C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  <a:cs typeface="Calibri" panose="020F0502020204030204" pitchFamily="34" charset="0"/>
                  </a:rPr>
                  <a:t>kļūst par </a:t>
                </a:r>
              </a:p>
              <a:p>
                <a:pPr algn="ctr"/>
                <a:r>
                  <a:rPr lang="lv-LV" sz="1200" b="0" i="0">
                    <a:solidFill>
                      <a:srgbClr val="1C1C1C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  <a:cs typeface="Calibri" panose="020F0502020204030204" pitchFamily="34" charset="0"/>
                  </a:rPr>
                  <a:t>CERN asociēto dalībvalsti</a:t>
                </a:r>
              </a:p>
              <a:p>
                <a:pPr algn="ctr"/>
                <a:endParaRPr lang="lv-LV" sz="1200">
                  <a:latin typeface="Verdana" panose="020B0604030504040204" pitchFamily="34" charset="0"/>
                  <a:ea typeface="Verdana" panose="020B060403050404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FB9E85D-E0F0-B36E-F9CA-82DDD4E374D2}"/>
                  </a:ext>
                </a:extLst>
              </p:cNvPr>
              <p:cNvSpPr txBox="1"/>
              <p:nvPr/>
            </p:nvSpPr>
            <p:spPr>
              <a:xfrm>
                <a:off x="3447827" y="4076887"/>
                <a:ext cx="1239163" cy="9439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lv-LV" sz="1200" i="0"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Latvija kļūst par </a:t>
                </a:r>
                <a:r>
                  <a:rPr lang="lv-LV" sz="1200" b="1" i="0">
                    <a:solidFill>
                      <a:srgbClr val="0000B4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ESA</a:t>
                </a:r>
                <a:r>
                  <a:rPr lang="lv-LV" sz="1200" i="0"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 asociēto dalībvalsti</a:t>
                </a:r>
              </a:p>
              <a:p>
                <a:pPr algn="ctr"/>
                <a:endParaRPr lang="lv-LV" sz="120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57" name="Picture 56" descr="A blue and black logo&#10;&#10;Description automatically generated">
                <a:extLst>
                  <a:ext uri="{FF2B5EF4-FFF2-40B4-BE49-F238E27FC236}">
                    <a16:creationId xmlns:a16="http://schemas.microsoft.com/office/drawing/2014/main" id="{1CD7EE66-3CD6-22DF-A1AC-56D06C03BB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6356" y="4598337"/>
                <a:ext cx="1477650" cy="927674"/>
              </a:xfrm>
              <a:prstGeom prst="rect">
                <a:avLst/>
              </a:prstGeom>
            </p:spPr>
          </p:pic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84924717-BC81-A1CF-AA5C-A1044577A731}"/>
                  </a:ext>
                </a:extLst>
              </p:cNvPr>
              <p:cNvSpPr/>
              <p:nvPr/>
            </p:nvSpPr>
            <p:spPr>
              <a:xfrm>
                <a:off x="6112177" y="4098677"/>
                <a:ext cx="1282620" cy="1322063"/>
              </a:xfrm>
              <a:prstGeom prst="rect">
                <a:avLst/>
              </a:prstGeom>
            </p:spPr>
            <p:txBody>
              <a:bodyPr wrap="square" lIns="121920" tIns="45720" rIns="121920" bIns="60960" anchor="t">
                <a:spAutoFit/>
              </a:bodyPr>
              <a:lstStyle/>
              <a:p>
                <a:pPr algn="ctr">
                  <a:lnSpc>
                    <a:spcPct val="89000"/>
                  </a:lnSpc>
                </a:pPr>
                <a:r>
                  <a:rPr lang="lv-LV" sz="1200" b="1">
                    <a:solidFill>
                      <a:srgbClr val="0000B4"/>
                    </a:solidFill>
                    <a:latin typeface="Verdana"/>
                    <a:ea typeface="Verdana"/>
                  </a:rPr>
                  <a:t>KDT</a:t>
                </a:r>
                <a:r>
                  <a:rPr lang="lv-LV" sz="1200" b="1" i="0">
                    <a:solidFill>
                      <a:srgbClr val="0000B4"/>
                    </a:solidFill>
                    <a:effectLst/>
                    <a:latin typeface="Verdana"/>
                    <a:ea typeface="Verdana"/>
                  </a:rPr>
                  <a:t> </a:t>
                </a:r>
                <a:endParaRPr lang="en-US" sz="1200">
                  <a:latin typeface="Verdana"/>
                  <a:ea typeface="Verdana"/>
                </a:endParaRPr>
              </a:p>
              <a:p>
                <a:pPr algn="ctr">
                  <a:lnSpc>
                    <a:spcPct val="89000"/>
                  </a:lnSpc>
                </a:pPr>
                <a:r>
                  <a:rPr lang="lv-LV" sz="1200" i="0">
                    <a:effectLst/>
                    <a:latin typeface="Verdana"/>
                    <a:ea typeface="Verdana"/>
                  </a:rPr>
                  <a:t>"Svarīgas digitālās tehnoloģijas" noslēdz</a:t>
                </a:r>
                <a:r>
                  <a:rPr lang="lv-LV" sz="1200" b="1" i="0">
                    <a:effectLst/>
                    <a:latin typeface="Verdana"/>
                    <a:ea typeface="Verdana"/>
                  </a:rPr>
                  <a:t> </a:t>
                </a:r>
                <a:r>
                  <a:rPr lang="lv-LV" sz="1200" i="0">
                    <a:effectLst/>
                    <a:latin typeface="Verdana"/>
                    <a:ea typeface="Verdana"/>
                  </a:rPr>
                  <a:t>administratīvā nolīguma noslēgšana</a:t>
                </a:r>
                <a:endParaRPr lang="en-US" sz="1200">
                  <a:latin typeface="Verdana"/>
                  <a:ea typeface="Verdana"/>
                </a:endParaRP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B37441F9-9471-5D93-75AE-8D1EB043286D}"/>
                  </a:ext>
                </a:extLst>
              </p:cNvPr>
              <p:cNvSpPr txBox="1"/>
              <p:nvPr/>
            </p:nvSpPr>
            <p:spPr>
              <a:xfrm>
                <a:off x="5608904" y="5526011"/>
                <a:ext cx="3312582" cy="42908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lv-LV" sz="1200">
                    <a:solidFill>
                      <a:schemeClr val="bg1">
                        <a:lumMod val="50000"/>
                      </a:schemeClr>
                    </a:solidFill>
                  </a:rPr>
                  <a:t>Darbs ar </a:t>
                </a:r>
                <a:r>
                  <a:rPr lang="lv-LV" sz="1200" b="1">
                    <a:solidFill>
                      <a:schemeClr val="bg1">
                        <a:lumMod val="50000"/>
                      </a:schemeClr>
                    </a:solidFill>
                  </a:rPr>
                  <a:t>Covid-19</a:t>
                </a:r>
                <a:r>
                  <a:rPr lang="lv-LV" sz="1200">
                    <a:solidFill>
                      <a:schemeClr val="bg1">
                        <a:lumMod val="50000"/>
                      </a:schemeClr>
                    </a:solidFill>
                  </a:rPr>
                  <a:t> seku mazināšanu, vīrusa un vakcīnu darbības mehānismu skaidrošanu</a:t>
                </a:r>
              </a:p>
            </p:txBody>
          </p:sp>
          <p:sp>
            <p:nvSpPr>
              <p:cNvPr id="64" name="Speech Bubble: Rectangle 63">
                <a:extLst>
                  <a:ext uri="{FF2B5EF4-FFF2-40B4-BE49-F238E27FC236}">
                    <a16:creationId xmlns:a16="http://schemas.microsoft.com/office/drawing/2014/main" id="{FB7D97A1-6B05-E552-8673-2DE80C11BD4B}"/>
                  </a:ext>
                </a:extLst>
              </p:cNvPr>
              <p:cNvSpPr/>
              <p:nvPr/>
            </p:nvSpPr>
            <p:spPr>
              <a:xfrm flipV="1">
                <a:off x="5628718" y="5531007"/>
                <a:ext cx="3227876" cy="431878"/>
              </a:xfrm>
              <a:prstGeom prst="wedgeRectCallout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v-LV"/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1225018-D76D-C9FE-4DAB-BA9061180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483898" y="2286821"/>
              <a:ext cx="1116068" cy="668393"/>
            </a:xfrm>
            <a:prstGeom prst="rect">
              <a:avLst/>
            </a:prstGeom>
          </p:spPr>
        </p:pic>
      </p:grpSp>
      <p:sp>
        <p:nvSpPr>
          <p:cNvPr id="27" name="Speech Bubble: Rectangle 26">
            <a:extLst>
              <a:ext uri="{FF2B5EF4-FFF2-40B4-BE49-F238E27FC236}">
                <a16:creationId xmlns:a16="http://schemas.microsoft.com/office/drawing/2014/main" id="{53D5E70C-5479-3D05-A6F1-F40ECC9D4CD7}"/>
              </a:ext>
            </a:extLst>
          </p:cNvPr>
          <p:cNvSpPr/>
          <p:nvPr/>
        </p:nvSpPr>
        <p:spPr>
          <a:xfrm flipV="1">
            <a:off x="722901" y="6230220"/>
            <a:ext cx="4669964" cy="498655"/>
          </a:xfrm>
          <a:prstGeom prst="wedgeRectCallou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D613BB9-7F96-ED2F-90A9-DBE1FBF83B08}"/>
              </a:ext>
            </a:extLst>
          </p:cNvPr>
          <p:cNvSpPr txBox="1"/>
          <p:nvPr/>
        </p:nvSpPr>
        <p:spPr>
          <a:xfrm>
            <a:off x="771403" y="6231047"/>
            <a:ext cx="462146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200" err="1">
                <a:solidFill>
                  <a:schemeClr val="bg1">
                    <a:lumMod val="50000"/>
                  </a:schemeClr>
                </a:solidFill>
              </a:rPr>
              <a:t>Zinātnes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err="1">
                <a:solidFill>
                  <a:schemeClr val="bg1">
                    <a:lumMod val="50000"/>
                  </a:schemeClr>
                </a:solidFill>
              </a:rPr>
              <a:t>komunikācijas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err="1">
                <a:solidFill>
                  <a:schemeClr val="bg1">
                    <a:lumMod val="50000"/>
                  </a:schemeClr>
                </a:solidFill>
              </a:rPr>
              <a:t>mērķa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err="1">
                <a:solidFill>
                  <a:schemeClr val="bg1">
                    <a:lumMod val="50000"/>
                  </a:schemeClr>
                </a:solidFill>
              </a:rPr>
              <a:t>grupu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err="1">
                <a:solidFill>
                  <a:schemeClr val="bg1">
                    <a:lumMod val="50000"/>
                  </a:schemeClr>
                </a:solidFill>
              </a:rPr>
              <a:t>pētījums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 (2021)</a:t>
            </a:r>
          </a:p>
          <a:p>
            <a:pPr algn="r"/>
            <a:r>
              <a:rPr lang="en-US" sz="1200" err="1">
                <a:solidFill>
                  <a:schemeClr val="bg1">
                    <a:lumMod val="50000"/>
                  </a:schemeClr>
                </a:solidFill>
              </a:rPr>
              <a:t>Latvijas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err="1">
                <a:solidFill>
                  <a:schemeClr val="bg1">
                    <a:lumMod val="50000"/>
                  </a:schemeClr>
                </a:solidFill>
              </a:rPr>
              <a:t>iedzīvotāju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err="1">
                <a:solidFill>
                  <a:schemeClr val="bg1">
                    <a:lumMod val="50000"/>
                  </a:schemeClr>
                </a:solidFill>
              </a:rPr>
              <a:t>zinātnes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err="1">
                <a:solidFill>
                  <a:schemeClr val="bg1">
                    <a:lumMod val="50000"/>
                  </a:schemeClr>
                </a:solidFill>
              </a:rPr>
              <a:t>satura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err="1">
                <a:solidFill>
                  <a:schemeClr val="bg1">
                    <a:lumMod val="50000"/>
                  </a:schemeClr>
                </a:solidFill>
              </a:rPr>
              <a:t>patēriņš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 un </a:t>
            </a:r>
            <a:r>
              <a:rPr lang="en-US" sz="1200" err="1">
                <a:solidFill>
                  <a:schemeClr val="bg1">
                    <a:lumMod val="50000"/>
                  </a:schemeClr>
                </a:solidFill>
              </a:rPr>
              <a:t>līdzdalība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 (202</a:t>
            </a:r>
            <a:r>
              <a:rPr lang="lv-LV" sz="1200">
                <a:solidFill>
                  <a:schemeClr val="bg1">
                    <a:lumMod val="50000"/>
                  </a:schemeClr>
                </a:solidFill>
              </a:rPr>
              <a:t>4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 algn="r"/>
            <a:endParaRPr lang="en-US" sz="120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308F45A-AA80-6204-A27E-05F910A2F443}"/>
              </a:ext>
            </a:extLst>
          </p:cNvPr>
          <p:cNvGrpSpPr/>
          <p:nvPr/>
        </p:nvGrpSpPr>
        <p:grpSpPr>
          <a:xfrm>
            <a:off x="9230382" y="2525439"/>
            <a:ext cx="2622423" cy="361950"/>
            <a:chOff x="9230382" y="2420336"/>
            <a:chExt cx="2622423" cy="361950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A015A3DA-1B70-2795-2C20-2AA438B44924}"/>
                </a:ext>
              </a:extLst>
            </p:cNvPr>
            <p:cNvSpPr/>
            <p:nvPr/>
          </p:nvSpPr>
          <p:spPr>
            <a:xfrm>
              <a:off x="10118222" y="2462700"/>
              <a:ext cx="1734583" cy="272062"/>
            </a:xfrm>
            <a:prstGeom prst="rect">
              <a:avLst/>
            </a:prstGeom>
          </p:spPr>
          <p:txBody>
            <a:bodyPr wrap="square" lIns="121920" tIns="45720" rIns="121920" bIns="60960" anchor="t">
              <a:spAutoFit/>
            </a:bodyPr>
            <a:lstStyle/>
            <a:p>
              <a:pPr algn="ctr">
                <a:lnSpc>
                  <a:spcPct val="89000"/>
                </a:lnSpc>
              </a:pPr>
              <a:r>
                <a:rPr lang="lv-LV" sz="1200">
                  <a:solidFill>
                    <a:srgbClr val="000000"/>
                  </a:solidFill>
                  <a:ea typeface="+mn-lt"/>
                  <a:cs typeface="+mn-lt"/>
                  <a:hlinkClick r:id="rId10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researchlatvia.gov.lv/</a:t>
              </a:r>
              <a:r>
                <a:rPr lang="lv-LV" sz="1200">
                  <a:solidFill>
                    <a:srgbClr val="000000"/>
                  </a:solidFill>
                  <a:ea typeface="+mn-lt"/>
                  <a:cs typeface="+mn-lt"/>
                </a:rPr>
                <a:t> </a:t>
              </a:r>
              <a:endParaRPr lang="en-US">
                <a:solidFill>
                  <a:srgbClr val="000000"/>
                </a:solidFill>
                <a:ea typeface="+mn-lt"/>
                <a:cs typeface="+mn-lt"/>
              </a:endParaRP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F987E663-FED3-F106-8CCC-54EA616C6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230382" y="2420336"/>
              <a:ext cx="1009650" cy="361950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86A03225-C970-5237-391D-91341DF865C2}"/>
              </a:ext>
            </a:extLst>
          </p:cNvPr>
          <p:cNvSpPr txBox="1"/>
          <p:nvPr/>
        </p:nvSpPr>
        <p:spPr>
          <a:xfrm>
            <a:off x="5203823" y="281996"/>
            <a:ext cx="3176750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chemeClr val="bg1">
                  <a:lumMod val="50000"/>
                </a:schemeClr>
              </a:solidFill>
              <a:latin typeface="Segoe UI"/>
              <a:cs typeface="Segoe UI"/>
            </a:endParaRPr>
          </a:p>
          <a:p>
            <a:pPr algn="r"/>
            <a:endParaRPr lang="en-US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32DB0C-BB73-DB0F-6155-70459EBFF802}"/>
              </a:ext>
            </a:extLst>
          </p:cNvPr>
          <p:cNvSpPr txBox="1"/>
          <p:nvPr/>
        </p:nvSpPr>
        <p:spPr>
          <a:xfrm>
            <a:off x="9839071" y="5169858"/>
            <a:ext cx="20137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v-LV" sz="1200">
                <a:latin typeface="Verdana" panose="020B0604030504040204" pitchFamily="34" charset="0"/>
                <a:ea typeface="Verdana" panose="020B0604030504040204" pitchFamily="34" charset="0"/>
              </a:rPr>
              <a:t>paneļdiskusija forumā "5G </a:t>
            </a:r>
            <a:r>
              <a:rPr lang="lv-LV" sz="1200" err="1">
                <a:latin typeface="Verdana" panose="020B0604030504040204" pitchFamily="34" charset="0"/>
                <a:ea typeface="Verdana" panose="020B0604030504040204" pitchFamily="34" charset="0"/>
              </a:rPr>
              <a:t>Techritory</a:t>
            </a:r>
            <a:r>
              <a:rPr lang="lv-LV" sz="1200">
                <a:latin typeface="Verdana" panose="020B0604030504040204" pitchFamily="34" charset="0"/>
                <a:ea typeface="Verdana" panose="020B0604030504040204" pitchFamily="34" charset="0"/>
              </a:rPr>
              <a:t>"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E03D7F6-0FD1-92EB-D049-9A2BD835865D}"/>
              </a:ext>
            </a:extLst>
          </p:cNvPr>
          <p:cNvSpPr/>
          <p:nvPr/>
        </p:nvSpPr>
        <p:spPr>
          <a:xfrm>
            <a:off x="9747683" y="4561279"/>
            <a:ext cx="2200363" cy="600742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 algn="ctr">
              <a:lnSpc>
                <a:spcPct val="89000"/>
              </a:lnSpc>
            </a:pPr>
            <a:r>
              <a:rPr lang="lv-LV" sz="1200">
                <a:latin typeface="Verdana" panose="020B0604030504040204" pitchFamily="34" charset="0"/>
                <a:ea typeface="Verdana" panose="020B0604030504040204" pitchFamily="34" charset="0"/>
              </a:rPr>
              <a:t>"Zinātnieku nakts" komunikācijas un atpazīstamības kampaņa</a:t>
            </a:r>
            <a:endParaRPr lang="en-US" sz="12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8B1D4FA-E2CE-CF74-2619-3D73D5DBA72F}"/>
              </a:ext>
            </a:extLst>
          </p:cNvPr>
          <p:cNvSpPr/>
          <p:nvPr/>
        </p:nvSpPr>
        <p:spPr>
          <a:xfrm>
            <a:off x="9911585" y="5701062"/>
            <a:ext cx="2036461" cy="436402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 algn="ctr">
              <a:lnSpc>
                <a:spcPct val="89000"/>
              </a:lnSpc>
            </a:pPr>
            <a:r>
              <a:rPr lang="lv-LV" sz="1200">
                <a:latin typeface="Verdana" panose="020B0604030504040204" pitchFamily="34" charset="0"/>
                <a:ea typeface="Verdana" panose="020B0604030504040204" pitchFamily="34" charset="0"/>
              </a:rPr>
              <a:t>Dalība sarunu festivālā "</a:t>
            </a:r>
            <a:r>
              <a:rPr lang="lv-LV" sz="1200" err="1">
                <a:latin typeface="Verdana" panose="020B0604030504040204" pitchFamily="34" charset="0"/>
                <a:ea typeface="Verdana" panose="020B0604030504040204" pitchFamily="34" charset="0"/>
              </a:rPr>
              <a:t>miniLampa</a:t>
            </a:r>
            <a:r>
              <a:rPr lang="lv-LV" sz="1200">
                <a:latin typeface="Verdana" panose="020B0604030504040204" pitchFamily="34" charset="0"/>
                <a:ea typeface="Verdana" panose="020B0604030504040204" pitchFamily="34" charset="0"/>
              </a:rPr>
              <a:t>"</a:t>
            </a:r>
            <a:endParaRPr lang="en-US" sz="12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9" name="TextBox 68">
            <a:extLst>
              <a:ext uri="{FF2B5EF4-FFF2-40B4-BE49-F238E27FC236}">
                <a16:creationId xmlns:a16="http://schemas.microsoft.com/office/drawing/2014/main" id="{BA8D08F4-E65B-DF03-540A-A7AF62A2FE40}"/>
              </a:ext>
            </a:extLst>
          </p:cNvPr>
          <p:cNvSpPr txBox="1"/>
          <p:nvPr/>
        </p:nvSpPr>
        <p:spPr>
          <a:xfrm>
            <a:off x="9814948" y="6162698"/>
            <a:ext cx="2171557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lv-LV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lv-LV" sz="1200">
                <a:latin typeface="Verdana"/>
                <a:ea typeface="Verdana"/>
              </a:rPr>
              <a:t>ESA Biznesa </a:t>
            </a:r>
          </a:p>
          <a:p>
            <a:pPr algn="ctr"/>
            <a:r>
              <a:rPr lang="lv-LV" sz="1200">
                <a:latin typeface="Verdana"/>
                <a:ea typeface="Verdana"/>
              </a:rPr>
              <a:t>inkubatora Latvijā izveide</a:t>
            </a:r>
            <a:endParaRPr lang="lv-LV" sz="12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0311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E54B95A-DB85-9A49-2570-1391E507C2BB}"/>
              </a:ext>
            </a:extLst>
          </p:cNvPr>
          <p:cNvSpPr/>
          <p:nvPr/>
        </p:nvSpPr>
        <p:spPr>
          <a:xfrm>
            <a:off x="1" y="1270687"/>
            <a:ext cx="8747392" cy="645559"/>
          </a:xfrm>
          <a:prstGeom prst="rect">
            <a:avLst/>
          </a:prstGeom>
          <a:solidFill>
            <a:srgbClr val="FFCB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>
              <a:highlight>
                <a:srgbClr val="FFCB00"/>
              </a:highlight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23490E9-2D5B-1FA4-9C91-A2521CA63FBF}"/>
              </a:ext>
            </a:extLst>
          </p:cNvPr>
          <p:cNvSpPr txBox="1">
            <a:spLocks/>
          </p:cNvSpPr>
          <p:nvPr/>
        </p:nvSpPr>
        <p:spPr>
          <a:xfrm>
            <a:off x="696936" y="9638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3200" i="1">
                <a:solidFill>
                  <a:srgbClr val="0000B4"/>
                </a:solidFill>
                <a:latin typeface="Verdana"/>
                <a:ea typeface="Verdana"/>
              </a:rPr>
              <a:t>researchlatvia.gov.lv</a:t>
            </a:r>
            <a:r>
              <a:rPr lang="lv-LV" sz="3200">
                <a:solidFill>
                  <a:srgbClr val="0000B4"/>
                </a:solidFill>
                <a:latin typeface="Verdana"/>
                <a:ea typeface="Verdana"/>
              </a:rPr>
              <a:t> kopš 2024. gada</a:t>
            </a:r>
            <a:endParaRPr lang="lv-LV" sz="3200" i="1">
              <a:solidFill>
                <a:srgbClr val="0000B4"/>
              </a:solidFill>
              <a:latin typeface="Verdana"/>
              <a:ea typeface="Verdana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E14D24E-3F63-B733-F486-27E5973B8B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6251" y="2562060"/>
            <a:ext cx="3023534" cy="356879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lv-LV" sz="2000">
                <a:solidFill>
                  <a:srgbClr val="0000B4"/>
                </a:solidFill>
                <a:latin typeface="Verdana"/>
                <a:ea typeface="Verdana"/>
              </a:rPr>
              <a:t>Mērķis ik gadu palielināt apmeklētāju skaitu par 20% </a:t>
            </a:r>
            <a:endParaRPr lang="en-US"/>
          </a:p>
          <a:p>
            <a:pPr marL="0" indent="0">
              <a:lnSpc>
                <a:spcPct val="100000"/>
              </a:lnSpc>
              <a:buNone/>
            </a:pPr>
            <a:r>
              <a:rPr lang="lv-LV" sz="2000">
                <a:solidFill>
                  <a:srgbClr val="0000B4"/>
                </a:solidFill>
                <a:latin typeface="Verdana"/>
                <a:ea typeface="Verdana"/>
              </a:rPr>
              <a:t>(53 000 apmeklējumu  2024. gadā)              </a:t>
            </a:r>
            <a:endParaRPr lang="lv-LV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B72B539-FF19-E4F4-CEA8-457BCBA3D99C}"/>
              </a:ext>
            </a:extLst>
          </p:cNvPr>
          <p:cNvSpPr txBox="1">
            <a:spLocks/>
          </p:cNvSpPr>
          <p:nvPr/>
        </p:nvSpPr>
        <p:spPr>
          <a:xfrm>
            <a:off x="1013849" y="4740901"/>
            <a:ext cx="2667003" cy="364022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v-LV" sz="2000">
                <a:solidFill>
                  <a:srgbClr val="0000B4"/>
                </a:solidFill>
                <a:latin typeface="Verdana"/>
                <a:ea typeface="Verdana"/>
              </a:rPr>
              <a:t>Diasporas zinātnieku karte  un zinātnieki,    kuri ārvalstīs lasa portālu </a:t>
            </a:r>
            <a:r>
              <a:rPr lang="lv-LV" sz="2000" i="1" err="1">
                <a:solidFill>
                  <a:srgbClr val="0000B4"/>
                </a:solidFill>
                <a:latin typeface="Verdana"/>
                <a:ea typeface="Verdana"/>
              </a:rPr>
              <a:t>researchLatvia</a:t>
            </a:r>
            <a:endParaRPr lang="lv-LV" sz="2000" err="1">
              <a:solidFill>
                <a:srgbClr val="0000B4"/>
              </a:solidFill>
              <a:latin typeface="Verdana"/>
              <a:ea typeface="Verdana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10DDCCA-3616-6B17-62F6-0C2BB6D84BC4}"/>
              </a:ext>
            </a:extLst>
          </p:cNvPr>
          <p:cNvSpPr/>
          <p:nvPr/>
        </p:nvSpPr>
        <p:spPr>
          <a:xfrm>
            <a:off x="902412" y="2318651"/>
            <a:ext cx="921249" cy="123289"/>
          </a:xfrm>
          <a:prstGeom prst="rect">
            <a:avLst/>
          </a:prstGeom>
          <a:solidFill>
            <a:srgbClr val="FFCB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>
              <a:highlight>
                <a:srgbClr val="FFCB00"/>
              </a:highligh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DB7609-DD8B-FF05-867E-B5BD0DFC4102}"/>
              </a:ext>
            </a:extLst>
          </p:cNvPr>
          <p:cNvSpPr/>
          <p:nvPr/>
        </p:nvSpPr>
        <p:spPr>
          <a:xfrm>
            <a:off x="6080635" y="3616432"/>
            <a:ext cx="921249" cy="123289"/>
          </a:xfrm>
          <a:prstGeom prst="rect">
            <a:avLst/>
          </a:prstGeom>
          <a:solidFill>
            <a:srgbClr val="FFCB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>
              <a:highlight>
                <a:srgbClr val="FFCB00"/>
              </a:highligh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903D2F-7652-FB56-594D-4720805D2D04}"/>
              </a:ext>
            </a:extLst>
          </p:cNvPr>
          <p:cNvSpPr/>
          <p:nvPr/>
        </p:nvSpPr>
        <p:spPr>
          <a:xfrm>
            <a:off x="926672" y="4497494"/>
            <a:ext cx="921249" cy="123289"/>
          </a:xfrm>
          <a:prstGeom prst="rect">
            <a:avLst/>
          </a:prstGeom>
          <a:solidFill>
            <a:srgbClr val="FFCB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>
              <a:highlight>
                <a:srgbClr val="FFCB00"/>
              </a:highlight>
            </a:endParaRPr>
          </a:p>
        </p:txBody>
      </p:sp>
      <p:pic>
        <p:nvPicPr>
          <p:cNvPr id="3" name="Attēls 4" descr="Attēls, kurā ir teksts, ekrānuzņēmums, fonts, dizains&#10;&#10;Apraksts ģenerēts automātiski">
            <a:extLst>
              <a:ext uri="{FF2B5EF4-FFF2-40B4-BE49-F238E27FC236}">
                <a16:creationId xmlns:a16="http://schemas.microsoft.com/office/drawing/2014/main" id="{CC06C1C7-8DB0-A829-CB3F-09885177E5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222" r="-3175" b="73077"/>
          <a:stretch/>
        </p:blipFill>
        <p:spPr>
          <a:xfrm>
            <a:off x="5641964" y="2146416"/>
            <a:ext cx="3751824" cy="900492"/>
          </a:xfrm>
          <a:prstGeom prst="rect">
            <a:avLst/>
          </a:prstGeom>
        </p:spPr>
      </p:pic>
      <p:pic>
        <p:nvPicPr>
          <p:cNvPr id="13" name="Picture 12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E2CEBCD5-5D98-AE38-F78C-AED5434E7E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502" y="230188"/>
            <a:ext cx="3137184" cy="1040499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7433AFC-639F-0011-DBC9-6AD53CACC84B}"/>
              </a:ext>
            </a:extLst>
          </p:cNvPr>
          <p:cNvSpPr txBox="1">
            <a:spLocks/>
          </p:cNvSpPr>
          <p:nvPr/>
        </p:nvSpPr>
        <p:spPr>
          <a:xfrm>
            <a:off x="5638030" y="2630724"/>
            <a:ext cx="375285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2000">
                <a:solidFill>
                  <a:srgbClr val="0000B4"/>
                </a:solidFill>
                <a:latin typeface="Verdana"/>
                <a:ea typeface="Verdana"/>
              </a:rPr>
              <a:t>// kopš 2025. gada</a:t>
            </a:r>
            <a:endParaRPr lang="lv-LV" sz="2000" i="1">
              <a:solidFill>
                <a:srgbClr val="0000B4"/>
              </a:solidFill>
              <a:latin typeface="Verdana"/>
              <a:ea typeface="Verdana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E0D64D5-6957-4DA6-1620-637F800E1371}"/>
              </a:ext>
            </a:extLst>
          </p:cNvPr>
          <p:cNvSpPr txBox="1">
            <a:spLocks/>
          </p:cNvSpPr>
          <p:nvPr/>
        </p:nvSpPr>
        <p:spPr>
          <a:xfrm>
            <a:off x="6300223" y="3847930"/>
            <a:ext cx="4893472" cy="12470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v-LV" sz="2000">
                <a:solidFill>
                  <a:srgbClr val="0000B4"/>
                </a:solidFill>
                <a:latin typeface="Verdana"/>
                <a:ea typeface="Verdana"/>
              </a:rPr>
              <a:t>Stiprināt Latvijas zinātnes tēlu un Latvijas zinātnieku un zinātnisko institūciju prestižu Eiropas un pasaules pētniecības telpā</a:t>
            </a:r>
          </a:p>
          <a:p>
            <a:pPr marL="0" indent="0">
              <a:buNone/>
            </a:pPr>
            <a:endParaRPr lang="lv-LV" sz="2000">
              <a:solidFill>
                <a:srgbClr val="0000B4"/>
              </a:solidFill>
              <a:latin typeface="Verdana"/>
              <a:ea typeface="Verdana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CAB33A-28CB-3E14-4FCB-A9BE5D48EA33}"/>
              </a:ext>
            </a:extLst>
          </p:cNvPr>
          <p:cNvSpPr txBox="1"/>
          <p:nvPr/>
        </p:nvSpPr>
        <p:spPr>
          <a:xfrm>
            <a:off x="7891463" y="6474619"/>
            <a:ext cx="430291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i="1">
                <a:hlinkClick r:id="rId4"/>
              </a:rPr>
              <a:t>https://www.researchlatvia.gov.lv/lv/researchlatvia-zimols</a:t>
            </a:r>
            <a:r>
              <a:rPr lang="en-US" sz="1200" i="1"/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DC2DCE-BCAF-2BEB-5631-75AB75E4CEFA}"/>
              </a:ext>
            </a:extLst>
          </p:cNvPr>
          <p:cNvSpPr txBox="1"/>
          <p:nvPr/>
        </p:nvSpPr>
        <p:spPr>
          <a:xfrm>
            <a:off x="6307931" y="5403057"/>
            <a:ext cx="5231605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lv-LV" sz="2000">
                <a:solidFill>
                  <a:srgbClr val="0000B4"/>
                </a:solidFill>
                <a:latin typeface="Verdana"/>
              </a:rPr>
              <a:t>No apliecinājuma par sasniegumiem līdz jauniem sadarbības projektiem P&amp;A</a:t>
            </a:r>
            <a:r>
              <a:rPr lang="en-US" sz="2000">
                <a:latin typeface="Verdana"/>
                <a:ea typeface="Verdana"/>
              </a:rPr>
              <a:t>​</a:t>
            </a:r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EE9B89C-96E8-1954-7C4A-3D520562FBE2}"/>
              </a:ext>
            </a:extLst>
          </p:cNvPr>
          <p:cNvSpPr/>
          <p:nvPr/>
        </p:nvSpPr>
        <p:spPr>
          <a:xfrm>
            <a:off x="6080635" y="5199962"/>
            <a:ext cx="921249" cy="123289"/>
          </a:xfrm>
          <a:prstGeom prst="rect">
            <a:avLst/>
          </a:prstGeom>
          <a:solidFill>
            <a:srgbClr val="FFCB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>
              <a:highlight>
                <a:srgbClr val="FFCB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728263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4C28D76-88C3-4D16-7F6E-311248792C2A}"/>
              </a:ext>
            </a:extLst>
          </p:cNvPr>
          <p:cNvSpPr/>
          <p:nvPr/>
        </p:nvSpPr>
        <p:spPr>
          <a:xfrm>
            <a:off x="1" y="1270687"/>
            <a:ext cx="7705618" cy="645559"/>
          </a:xfrm>
          <a:prstGeom prst="rect">
            <a:avLst/>
          </a:prstGeom>
          <a:solidFill>
            <a:srgbClr val="FFCB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>
              <a:highlight>
                <a:srgbClr val="FFCB00"/>
              </a:highlight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EA714CC-4873-54AE-48D0-7958D33E5C52}"/>
              </a:ext>
            </a:extLst>
          </p:cNvPr>
          <p:cNvSpPr txBox="1">
            <a:spLocks/>
          </p:cNvSpPr>
          <p:nvPr/>
        </p:nvSpPr>
        <p:spPr>
          <a:xfrm>
            <a:off x="696936" y="9638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2800">
                <a:solidFill>
                  <a:srgbClr val="0000B4"/>
                </a:solidFill>
                <a:latin typeface="Verdana"/>
                <a:ea typeface="Verdana"/>
              </a:rPr>
              <a:t>Aktualitātes</a:t>
            </a:r>
            <a:endParaRPr lang="lv-LV" sz="2800">
              <a:solidFill>
                <a:srgbClr val="0000B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Picture 5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59491575-5845-348C-F431-0A935ACF76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502" y="230188"/>
            <a:ext cx="3137184" cy="1040499"/>
          </a:xfrm>
          <a:prstGeom prst="rect">
            <a:avLst/>
          </a:prstGeom>
        </p:spPr>
      </p:pic>
      <p:pic>
        <p:nvPicPr>
          <p:cNvPr id="31" name="Picture 30" descr="A poster of a planet with text&#10;&#10;Description automatically generated with medium confidence">
            <a:extLst>
              <a:ext uri="{FF2B5EF4-FFF2-40B4-BE49-F238E27FC236}">
                <a16:creationId xmlns:a16="http://schemas.microsoft.com/office/drawing/2014/main" id="{BD10A050-DFE8-6F68-2ECD-BE92BC18B4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877" y="3023075"/>
            <a:ext cx="5636123" cy="3757415"/>
          </a:xfrm>
          <a:prstGeom prst="rect">
            <a:avLst/>
          </a:prstGeom>
        </p:spPr>
      </p:pic>
      <p:pic>
        <p:nvPicPr>
          <p:cNvPr id="33" name="Picture 32" descr="A map with blue circles and text&#10;&#10;Description automatically generated">
            <a:extLst>
              <a:ext uri="{FF2B5EF4-FFF2-40B4-BE49-F238E27FC236}">
                <a16:creationId xmlns:a16="http://schemas.microsoft.com/office/drawing/2014/main" id="{49533933-FBD6-87CA-7128-2C20A6611E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" y="2223083"/>
            <a:ext cx="6403025" cy="36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636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4C28D76-88C3-4D16-7F6E-311248792C2A}"/>
              </a:ext>
            </a:extLst>
          </p:cNvPr>
          <p:cNvSpPr/>
          <p:nvPr/>
        </p:nvSpPr>
        <p:spPr>
          <a:xfrm>
            <a:off x="1" y="1270687"/>
            <a:ext cx="7705618" cy="645559"/>
          </a:xfrm>
          <a:prstGeom prst="rect">
            <a:avLst/>
          </a:prstGeom>
          <a:solidFill>
            <a:srgbClr val="FFCB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>
              <a:highlight>
                <a:srgbClr val="FFCB00"/>
              </a:highlight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EA714CC-4873-54AE-48D0-7958D33E5C52}"/>
              </a:ext>
            </a:extLst>
          </p:cNvPr>
          <p:cNvSpPr txBox="1">
            <a:spLocks/>
          </p:cNvSpPr>
          <p:nvPr/>
        </p:nvSpPr>
        <p:spPr>
          <a:xfrm>
            <a:off x="696936" y="9638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3200">
                <a:solidFill>
                  <a:srgbClr val="0000B4"/>
                </a:solidFill>
                <a:latin typeface="Verdana"/>
                <a:ea typeface="Verdana"/>
              </a:rPr>
              <a:t>Plānotās aktivitātes un notikumi</a:t>
            </a:r>
            <a:endParaRPr lang="lv-LV" sz="3200">
              <a:solidFill>
                <a:srgbClr val="0000B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Picture 5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59491575-5845-348C-F431-0A935ACF76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502" y="230188"/>
            <a:ext cx="3137184" cy="1040499"/>
          </a:xfrm>
          <a:prstGeom prst="rect">
            <a:avLst/>
          </a:prstGeom>
        </p:spPr>
      </p:pic>
      <p:pic>
        <p:nvPicPr>
          <p:cNvPr id="12" name="Picture 11" descr="A black letter with white background&#10;&#10;Description automatically generated">
            <a:extLst>
              <a:ext uri="{FF2B5EF4-FFF2-40B4-BE49-F238E27FC236}">
                <a16:creationId xmlns:a16="http://schemas.microsoft.com/office/drawing/2014/main" id="{5D8C69B4-1B73-353B-4A68-1FDD4C53E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5242" y="4163982"/>
            <a:ext cx="2349956" cy="730704"/>
          </a:xfrm>
          <a:prstGeom prst="rect">
            <a:avLst/>
          </a:prstGeom>
        </p:spPr>
      </p:pic>
      <p:pic>
        <p:nvPicPr>
          <p:cNvPr id="17" name="Picture 16" descr="Visual identity - COST">
            <a:extLst>
              <a:ext uri="{FF2B5EF4-FFF2-40B4-BE49-F238E27FC236}">
                <a16:creationId xmlns:a16="http://schemas.microsoft.com/office/drawing/2014/main" id="{2787EA6D-E059-0B59-9C9A-9A7081BCD7E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72" t="9804" r="892" b="10084"/>
          <a:stretch/>
        </p:blipFill>
        <p:spPr>
          <a:xfrm>
            <a:off x="9511523" y="4915838"/>
            <a:ext cx="2564194" cy="923003"/>
          </a:xfrm>
          <a:prstGeom prst="rect">
            <a:avLst/>
          </a:prstGeom>
        </p:spPr>
      </p:pic>
      <p:pic>
        <p:nvPicPr>
          <p:cNvPr id="22" name="Picture 21" descr="EUREKA - International Bureau">
            <a:extLst>
              <a:ext uri="{FF2B5EF4-FFF2-40B4-BE49-F238E27FC236}">
                <a16:creationId xmlns:a16="http://schemas.microsoft.com/office/drawing/2014/main" id="{CF0951BC-CB2B-B9E0-85F5-51655299F20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022" t="19952" r="-1416" b="19490"/>
          <a:stretch/>
        </p:blipFill>
        <p:spPr>
          <a:xfrm>
            <a:off x="9630674" y="5845665"/>
            <a:ext cx="2534840" cy="905292"/>
          </a:xfrm>
          <a:prstGeom prst="rect">
            <a:avLst/>
          </a:prstGeom>
        </p:spPr>
      </p:pic>
      <p:pic>
        <p:nvPicPr>
          <p:cNvPr id="25" name="Picture 24" descr="What is Horizon Europe?">
            <a:extLst>
              <a:ext uri="{FF2B5EF4-FFF2-40B4-BE49-F238E27FC236}">
                <a16:creationId xmlns:a16="http://schemas.microsoft.com/office/drawing/2014/main" id="{27838D74-7BA9-9BA7-832D-547D5583AE4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13" t="-1848" r="7750" b="-3399"/>
          <a:stretch/>
        </p:blipFill>
        <p:spPr>
          <a:xfrm>
            <a:off x="9706256" y="2252672"/>
            <a:ext cx="2159946" cy="783643"/>
          </a:xfrm>
          <a:prstGeom prst="rect">
            <a:avLst/>
          </a:prstGeom>
        </p:spPr>
      </p:pic>
      <p:pic>
        <p:nvPicPr>
          <p:cNvPr id="26" name="Picture 25" descr="ESFRI | ACTRIS">
            <a:extLst>
              <a:ext uri="{FF2B5EF4-FFF2-40B4-BE49-F238E27FC236}">
                <a16:creationId xmlns:a16="http://schemas.microsoft.com/office/drawing/2014/main" id="{6A7B5C1E-CFC2-01C0-37EA-BE0BBE1069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0455" y="3142291"/>
            <a:ext cx="2166872" cy="96705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7B80425-4F80-4A19-7CBC-AFFE0792A7C3}"/>
              </a:ext>
            </a:extLst>
          </p:cNvPr>
          <p:cNvGrpSpPr/>
          <p:nvPr/>
        </p:nvGrpSpPr>
        <p:grpSpPr>
          <a:xfrm>
            <a:off x="1544927" y="2042467"/>
            <a:ext cx="6923873" cy="4497706"/>
            <a:chOff x="1684036" y="2095733"/>
            <a:chExt cx="6923873" cy="4497706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16EB08D8-7D5F-236F-CD0C-44374B4B7F47}"/>
                </a:ext>
              </a:extLst>
            </p:cNvPr>
            <p:cNvGrpSpPr/>
            <p:nvPr/>
          </p:nvGrpSpPr>
          <p:grpSpPr>
            <a:xfrm>
              <a:off x="1691712" y="2095733"/>
              <a:ext cx="6916197" cy="4497706"/>
              <a:chOff x="2101523" y="2862455"/>
              <a:chExt cx="6878919" cy="4473466"/>
            </a:xfrm>
          </p:grpSpPr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A2CAB999-9EAA-AC61-B14D-02CA377BD957}"/>
                  </a:ext>
                </a:extLst>
              </p:cNvPr>
              <p:cNvGrpSpPr/>
              <p:nvPr/>
            </p:nvGrpSpPr>
            <p:grpSpPr>
              <a:xfrm>
                <a:off x="2101523" y="3323509"/>
                <a:ext cx="6878919" cy="4012412"/>
                <a:chOff x="626630" y="2203530"/>
                <a:chExt cx="5471640" cy="3191558"/>
              </a:xfrm>
            </p:grpSpPr>
            <p:grpSp>
              <p:nvGrpSpPr>
                <p:cNvPr id="3" name="Group 2">
                  <a:extLst>
                    <a:ext uri="{FF2B5EF4-FFF2-40B4-BE49-F238E27FC236}">
                      <a16:creationId xmlns:a16="http://schemas.microsoft.com/office/drawing/2014/main" id="{D0E95DF7-DAC8-B97D-0BE8-F559DC0603B7}"/>
                    </a:ext>
                  </a:extLst>
                </p:cNvPr>
                <p:cNvGrpSpPr/>
                <p:nvPr/>
              </p:nvGrpSpPr>
              <p:grpSpPr>
                <a:xfrm>
                  <a:off x="626630" y="2624514"/>
                  <a:ext cx="5471640" cy="2770574"/>
                  <a:chOff x="2157593" y="3042783"/>
                  <a:chExt cx="4842750" cy="2452135"/>
                </a:xfrm>
              </p:grpSpPr>
              <p:grpSp>
                <p:nvGrpSpPr>
                  <p:cNvPr id="10" name="Group 9">
                    <a:extLst>
                      <a:ext uri="{FF2B5EF4-FFF2-40B4-BE49-F238E27FC236}">
                        <a16:creationId xmlns:a16="http://schemas.microsoft.com/office/drawing/2014/main" id="{975E2125-6440-BA01-0214-DECC3D4022F8}"/>
                      </a:ext>
                    </a:extLst>
                  </p:cNvPr>
                  <p:cNvGrpSpPr/>
                  <p:nvPr/>
                </p:nvGrpSpPr>
                <p:grpSpPr>
                  <a:xfrm>
                    <a:off x="2157593" y="3083731"/>
                    <a:ext cx="1246076" cy="572637"/>
                    <a:chOff x="737537" y="2574925"/>
                    <a:chExt cx="1844675" cy="847725"/>
                  </a:xfrm>
                </p:grpSpPr>
                <p:sp>
                  <p:nvSpPr>
                    <p:cNvPr id="41" name="Freeform 5">
                      <a:extLst>
                        <a:ext uri="{FF2B5EF4-FFF2-40B4-BE49-F238E27FC236}">
                          <a16:creationId xmlns:a16="http://schemas.microsoft.com/office/drawing/2014/main" id="{8B544528-6051-015B-08CA-B0372F7FB8C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737537" y="2574925"/>
                      <a:ext cx="1069975" cy="820738"/>
                    </a:xfrm>
                    <a:custGeom>
                      <a:avLst/>
                      <a:gdLst>
                        <a:gd name="T0" fmla="*/ 62 w 83"/>
                        <a:gd name="T1" fmla="*/ 0 h 63"/>
                        <a:gd name="T2" fmla="*/ 46 w 83"/>
                        <a:gd name="T3" fmla="*/ 8 h 63"/>
                        <a:gd name="T4" fmla="*/ 6 w 83"/>
                        <a:gd name="T5" fmla="*/ 52 h 63"/>
                        <a:gd name="T6" fmla="*/ 10 w 83"/>
                        <a:gd name="T7" fmla="*/ 63 h 63"/>
                        <a:gd name="T8" fmla="*/ 53 w 83"/>
                        <a:gd name="T9" fmla="*/ 23 h 63"/>
                        <a:gd name="T10" fmla="*/ 83 w 83"/>
                        <a:gd name="T11" fmla="*/ 0 h 63"/>
                        <a:gd name="T12" fmla="*/ 62 w 83"/>
                        <a:gd name="T13" fmla="*/ 0 h 6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83" h="63">
                          <a:moveTo>
                            <a:pt x="62" y="0"/>
                          </a:moveTo>
                          <a:cubicBezTo>
                            <a:pt x="59" y="0"/>
                            <a:pt x="54" y="0"/>
                            <a:pt x="46" y="8"/>
                          </a:cubicBezTo>
                          <a:cubicBezTo>
                            <a:pt x="31" y="22"/>
                            <a:pt x="20" y="38"/>
                            <a:pt x="6" y="52"/>
                          </a:cubicBezTo>
                          <a:cubicBezTo>
                            <a:pt x="0" y="58"/>
                            <a:pt x="4" y="63"/>
                            <a:pt x="10" y="63"/>
                          </a:cubicBezTo>
                          <a:cubicBezTo>
                            <a:pt x="19" y="63"/>
                            <a:pt x="42" y="37"/>
                            <a:pt x="53" y="23"/>
                          </a:cubicBezTo>
                          <a:cubicBezTo>
                            <a:pt x="63" y="11"/>
                            <a:pt x="72" y="0"/>
                            <a:pt x="83" y="0"/>
                          </a:cubicBezTo>
                          <a:cubicBezTo>
                            <a:pt x="62" y="0"/>
                            <a:pt x="62" y="0"/>
                            <a:pt x="62" y="0"/>
                          </a:cubicBezTo>
                        </a:path>
                      </a:pathLst>
                    </a:custGeom>
                    <a:solidFill>
                      <a:srgbClr val="FFCB00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Source Sans Pro" charset="0"/>
                      </a:endParaRPr>
                    </a:p>
                  </p:txBody>
                </p:sp>
                <p:sp>
                  <p:nvSpPr>
                    <p:cNvPr id="42" name="Freeform 6">
                      <a:extLst>
                        <a:ext uri="{FF2B5EF4-FFF2-40B4-BE49-F238E27FC236}">
                          <a16:creationId xmlns:a16="http://schemas.microsoft.com/office/drawing/2014/main" id="{6E6C98DC-E785-923B-1A98-FD9C192F4CC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537637" y="2574925"/>
                      <a:ext cx="1044575" cy="847725"/>
                    </a:xfrm>
                    <a:custGeom>
                      <a:avLst/>
                      <a:gdLst>
                        <a:gd name="T0" fmla="*/ 35 w 81"/>
                        <a:gd name="T1" fmla="*/ 53 h 65"/>
                        <a:gd name="T2" fmla="*/ 46 w 81"/>
                        <a:gd name="T3" fmla="*/ 42 h 65"/>
                        <a:gd name="T4" fmla="*/ 0 w 81"/>
                        <a:gd name="T5" fmla="*/ 0 h 65"/>
                        <a:gd name="T6" fmla="*/ 21 w 81"/>
                        <a:gd name="T7" fmla="*/ 0 h 65"/>
                        <a:gd name="T8" fmla="*/ 57 w 81"/>
                        <a:gd name="T9" fmla="*/ 31 h 65"/>
                        <a:gd name="T10" fmla="*/ 70 w 81"/>
                        <a:gd name="T11" fmla="*/ 21 h 65"/>
                        <a:gd name="T12" fmla="*/ 81 w 81"/>
                        <a:gd name="T13" fmla="*/ 65 h 65"/>
                        <a:gd name="T14" fmla="*/ 35 w 81"/>
                        <a:gd name="T15" fmla="*/ 53 h 6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81" h="65">
                          <a:moveTo>
                            <a:pt x="35" y="53"/>
                          </a:moveTo>
                          <a:cubicBezTo>
                            <a:pt x="40" y="48"/>
                            <a:pt x="41" y="47"/>
                            <a:pt x="46" y="42"/>
                          </a:cubicBezTo>
                          <a:cubicBezTo>
                            <a:pt x="8" y="0"/>
                            <a:pt x="8" y="0"/>
                            <a:pt x="0" y="0"/>
                          </a:cubicBezTo>
                          <a:cubicBezTo>
                            <a:pt x="21" y="0"/>
                            <a:pt x="21" y="0"/>
                            <a:pt x="21" y="0"/>
                          </a:cubicBezTo>
                          <a:cubicBezTo>
                            <a:pt x="31" y="1"/>
                            <a:pt x="36" y="7"/>
                            <a:pt x="57" y="31"/>
                          </a:cubicBezTo>
                          <a:cubicBezTo>
                            <a:pt x="63" y="27"/>
                            <a:pt x="64" y="26"/>
                            <a:pt x="70" y="21"/>
                          </a:cubicBezTo>
                          <a:cubicBezTo>
                            <a:pt x="72" y="40"/>
                            <a:pt x="76" y="55"/>
                            <a:pt x="81" y="65"/>
                          </a:cubicBezTo>
                          <a:cubicBezTo>
                            <a:pt x="61" y="61"/>
                            <a:pt x="52" y="58"/>
                            <a:pt x="35" y="53"/>
                          </a:cubicBezTo>
                        </a:path>
                      </a:pathLst>
                    </a:custGeom>
                    <a:solidFill>
                      <a:srgbClr val="FFCB00">
                        <a:alpha val="60000"/>
                      </a:srgbClr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Source Sans Pro" charset="0"/>
                      </a:endParaRPr>
                    </a:p>
                  </p:txBody>
                </p:sp>
              </p:grpSp>
              <p:grpSp>
                <p:nvGrpSpPr>
                  <p:cNvPr id="11" name="Group 10">
                    <a:extLst>
                      <a:ext uri="{FF2B5EF4-FFF2-40B4-BE49-F238E27FC236}">
                        <a16:creationId xmlns:a16="http://schemas.microsoft.com/office/drawing/2014/main" id="{5E743195-817E-7685-7EF4-84197236EA4A}"/>
                      </a:ext>
                    </a:extLst>
                  </p:cNvPr>
                  <p:cNvGrpSpPr/>
                  <p:nvPr/>
                </p:nvGrpSpPr>
                <p:grpSpPr>
                  <a:xfrm>
                    <a:off x="3333965" y="3638138"/>
                    <a:ext cx="1245003" cy="609097"/>
                    <a:chOff x="2479024" y="3395663"/>
                    <a:chExt cx="1843087" cy="901700"/>
                  </a:xfrm>
                </p:grpSpPr>
                <p:sp>
                  <p:nvSpPr>
                    <p:cNvPr id="39" name="Freeform 7">
                      <a:extLst>
                        <a:ext uri="{FF2B5EF4-FFF2-40B4-BE49-F238E27FC236}">
                          <a16:creationId xmlns:a16="http://schemas.microsoft.com/office/drawing/2014/main" id="{95DAB179-00B1-8F40-890E-16A89A7E74E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479024" y="3500438"/>
                      <a:ext cx="1108075" cy="796925"/>
                    </a:xfrm>
                    <a:custGeom>
                      <a:avLst/>
                      <a:gdLst>
                        <a:gd name="T0" fmla="*/ 65 w 86"/>
                        <a:gd name="T1" fmla="*/ 61 h 61"/>
                        <a:gd name="T2" fmla="*/ 48 w 86"/>
                        <a:gd name="T3" fmla="*/ 54 h 61"/>
                        <a:gd name="T4" fmla="*/ 6 w 86"/>
                        <a:gd name="T5" fmla="*/ 11 h 61"/>
                        <a:gd name="T6" fmla="*/ 10 w 86"/>
                        <a:gd name="T7" fmla="*/ 0 h 61"/>
                        <a:gd name="T8" fmla="*/ 54 w 86"/>
                        <a:gd name="T9" fmla="*/ 38 h 61"/>
                        <a:gd name="T10" fmla="*/ 86 w 86"/>
                        <a:gd name="T11" fmla="*/ 60 h 61"/>
                        <a:gd name="T12" fmla="*/ 65 w 86"/>
                        <a:gd name="T13" fmla="*/ 61 h 6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86" h="61">
                          <a:moveTo>
                            <a:pt x="65" y="61"/>
                          </a:moveTo>
                          <a:cubicBezTo>
                            <a:pt x="62" y="61"/>
                            <a:pt x="56" y="61"/>
                            <a:pt x="48" y="54"/>
                          </a:cubicBezTo>
                          <a:cubicBezTo>
                            <a:pt x="33" y="41"/>
                            <a:pt x="21" y="24"/>
                            <a:pt x="6" y="11"/>
                          </a:cubicBezTo>
                          <a:cubicBezTo>
                            <a:pt x="0" y="5"/>
                            <a:pt x="4" y="0"/>
                            <a:pt x="10" y="0"/>
                          </a:cubicBezTo>
                          <a:cubicBezTo>
                            <a:pt x="19" y="0"/>
                            <a:pt x="43" y="25"/>
                            <a:pt x="54" y="38"/>
                          </a:cubicBezTo>
                          <a:cubicBezTo>
                            <a:pt x="65" y="50"/>
                            <a:pt x="75" y="60"/>
                            <a:pt x="86" y="60"/>
                          </a:cubicBezTo>
                          <a:cubicBezTo>
                            <a:pt x="65" y="61"/>
                            <a:pt x="65" y="61"/>
                            <a:pt x="65" y="61"/>
                          </a:cubicBezTo>
                        </a:path>
                      </a:pathLst>
                    </a:custGeom>
                    <a:solidFill>
                      <a:srgbClr val="FFCB00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Source Sans Pro" charset="0"/>
                      </a:endParaRPr>
                    </a:p>
                  </p:txBody>
                </p:sp>
                <p:sp>
                  <p:nvSpPr>
                    <p:cNvPr id="40" name="Freeform 8">
                      <a:extLst>
                        <a:ext uri="{FF2B5EF4-FFF2-40B4-BE49-F238E27FC236}">
                          <a16:creationId xmlns:a16="http://schemas.microsoft.com/office/drawing/2014/main" id="{2AC60AC5-C470-41EC-B8B6-E32F0D69B9A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317224" y="3395663"/>
                      <a:ext cx="1004887" cy="901700"/>
                    </a:xfrm>
                    <a:custGeom>
                      <a:avLst/>
                      <a:gdLst>
                        <a:gd name="T0" fmla="*/ 32 w 78"/>
                        <a:gd name="T1" fmla="*/ 15 h 69"/>
                        <a:gd name="T2" fmla="*/ 44 w 78"/>
                        <a:gd name="T3" fmla="*/ 25 h 69"/>
                        <a:gd name="T4" fmla="*/ 0 w 78"/>
                        <a:gd name="T5" fmla="*/ 69 h 69"/>
                        <a:gd name="T6" fmla="*/ 21 w 78"/>
                        <a:gd name="T7" fmla="*/ 68 h 69"/>
                        <a:gd name="T8" fmla="*/ 56 w 78"/>
                        <a:gd name="T9" fmla="*/ 35 h 69"/>
                        <a:gd name="T10" fmla="*/ 68 w 78"/>
                        <a:gd name="T11" fmla="*/ 45 h 69"/>
                        <a:gd name="T12" fmla="*/ 78 w 78"/>
                        <a:gd name="T13" fmla="*/ 0 h 69"/>
                        <a:gd name="T14" fmla="*/ 32 w 78"/>
                        <a:gd name="T15" fmla="*/ 15 h 6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78" h="69">
                          <a:moveTo>
                            <a:pt x="32" y="15"/>
                          </a:moveTo>
                          <a:cubicBezTo>
                            <a:pt x="37" y="19"/>
                            <a:pt x="39" y="21"/>
                            <a:pt x="44" y="25"/>
                          </a:cubicBezTo>
                          <a:cubicBezTo>
                            <a:pt x="7" y="69"/>
                            <a:pt x="7" y="69"/>
                            <a:pt x="0" y="69"/>
                          </a:cubicBezTo>
                          <a:cubicBezTo>
                            <a:pt x="21" y="68"/>
                            <a:pt x="21" y="68"/>
                            <a:pt x="21" y="68"/>
                          </a:cubicBezTo>
                          <a:cubicBezTo>
                            <a:pt x="30" y="67"/>
                            <a:pt x="36" y="60"/>
                            <a:pt x="56" y="35"/>
                          </a:cubicBezTo>
                          <a:cubicBezTo>
                            <a:pt x="61" y="40"/>
                            <a:pt x="63" y="41"/>
                            <a:pt x="68" y="45"/>
                          </a:cubicBezTo>
                          <a:cubicBezTo>
                            <a:pt x="69" y="26"/>
                            <a:pt x="73" y="11"/>
                            <a:pt x="78" y="0"/>
                          </a:cubicBezTo>
                          <a:cubicBezTo>
                            <a:pt x="58" y="6"/>
                            <a:pt x="49" y="9"/>
                            <a:pt x="32" y="15"/>
                          </a:cubicBezTo>
                        </a:path>
                      </a:pathLst>
                    </a:custGeom>
                    <a:solidFill>
                      <a:srgbClr val="FFCB00">
                        <a:alpha val="60000"/>
                      </a:srgbClr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Source Sans Pro" charset="0"/>
                      </a:endParaRPr>
                    </a:p>
                  </p:txBody>
                </p:sp>
              </p:grpSp>
              <p:grpSp>
                <p:nvGrpSpPr>
                  <p:cNvPr id="13" name="Group 12">
                    <a:extLst>
                      <a:ext uri="{FF2B5EF4-FFF2-40B4-BE49-F238E27FC236}">
                        <a16:creationId xmlns:a16="http://schemas.microsoft.com/office/drawing/2014/main" id="{B7190A76-2436-968F-5924-4E72675D990A}"/>
                      </a:ext>
                    </a:extLst>
                  </p:cNvPr>
                  <p:cNvGrpSpPr/>
                  <p:nvPr/>
                </p:nvGrpSpPr>
                <p:grpSpPr>
                  <a:xfrm>
                    <a:off x="4578968" y="3083731"/>
                    <a:ext cx="1246076" cy="572637"/>
                    <a:chOff x="4322111" y="2574925"/>
                    <a:chExt cx="1844675" cy="847725"/>
                  </a:xfrm>
                </p:grpSpPr>
                <p:sp>
                  <p:nvSpPr>
                    <p:cNvPr id="37" name="Freeform 5">
                      <a:extLst>
                        <a:ext uri="{FF2B5EF4-FFF2-40B4-BE49-F238E27FC236}">
                          <a16:creationId xmlns:a16="http://schemas.microsoft.com/office/drawing/2014/main" id="{3BDACAB5-75C6-0801-3A7A-E485096D3D3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322111" y="2574925"/>
                      <a:ext cx="1069975" cy="820738"/>
                    </a:xfrm>
                    <a:custGeom>
                      <a:avLst/>
                      <a:gdLst>
                        <a:gd name="T0" fmla="*/ 62 w 83"/>
                        <a:gd name="T1" fmla="*/ 0 h 63"/>
                        <a:gd name="T2" fmla="*/ 46 w 83"/>
                        <a:gd name="T3" fmla="*/ 8 h 63"/>
                        <a:gd name="T4" fmla="*/ 6 w 83"/>
                        <a:gd name="T5" fmla="*/ 52 h 63"/>
                        <a:gd name="T6" fmla="*/ 10 w 83"/>
                        <a:gd name="T7" fmla="*/ 63 h 63"/>
                        <a:gd name="T8" fmla="*/ 53 w 83"/>
                        <a:gd name="T9" fmla="*/ 23 h 63"/>
                        <a:gd name="T10" fmla="*/ 83 w 83"/>
                        <a:gd name="T11" fmla="*/ 0 h 63"/>
                        <a:gd name="T12" fmla="*/ 62 w 83"/>
                        <a:gd name="T13" fmla="*/ 0 h 6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83" h="63">
                          <a:moveTo>
                            <a:pt x="62" y="0"/>
                          </a:moveTo>
                          <a:cubicBezTo>
                            <a:pt x="59" y="0"/>
                            <a:pt x="54" y="0"/>
                            <a:pt x="46" y="8"/>
                          </a:cubicBezTo>
                          <a:cubicBezTo>
                            <a:pt x="31" y="22"/>
                            <a:pt x="20" y="38"/>
                            <a:pt x="6" y="52"/>
                          </a:cubicBezTo>
                          <a:cubicBezTo>
                            <a:pt x="0" y="58"/>
                            <a:pt x="4" y="63"/>
                            <a:pt x="10" y="63"/>
                          </a:cubicBezTo>
                          <a:cubicBezTo>
                            <a:pt x="19" y="63"/>
                            <a:pt x="42" y="37"/>
                            <a:pt x="53" y="23"/>
                          </a:cubicBezTo>
                          <a:cubicBezTo>
                            <a:pt x="63" y="11"/>
                            <a:pt x="72" y="0"/>
                            <a:pt x="83" y="0"/>
                          </a:cubicBezTo>
                          <a:cubicBezTo>
                            <a:pt x="62" y="0"/>
                            <a:pt x="62" y="0"/>
                            <a:pt x="62" y="0"/>
                          </a:cubicBezTo>
                        </a:path>
                      </a:pathLst>
                    </a:custGeom>
                    <a:solidFill>
                      <a:srgbClr val="FFCB00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Source Sans Pro" charset="0"/>
                      </a:endParaRPr>
                    </a:p>
                  </p:txBody>
                </p:sp>
                <p:sp>
                  <p:nvSpPr>
                    <p:cNvPr id="38" name="Freeform 6">
                      <a:extLst>
                        <a:ext uri="{FF2B5EF4-FFF2-40B4-BE49-F238E27FC236}">
                          <a16:creationId xmlns:a16="http://schemas.microsoft.com/office/drawing/2014/main" id="{777BF56E-1E40-F091-0EE1-E7BC42E5766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122211" y="2574925"/>
                      <a:ext cx="1044575" cy="847725"/>
                    </a:xfrm>
                    <a:custGeom>
                      <a:avLst/>
                      <a:gdLst>
                        <a:gd name="T0" fmla="*/ 35 w 81"/>
                        <a:gd name="T1" fmla="*/ 53 h 65"/>
                        <a:gd name="T2" fmla="*/ 46 w 81"/>
                        <a:gd name="T3" fmla="*/ 42 h 65"/>
                        <a:gd name="T4" fmla="*/ 0 w 81"/>
                        <a:gd name="T5" fmla="*/ 0 h 65"/>
                        <a:gd name="T6" fmla="*/ 21 w 81"/>
                        <a:gd name="T7" fmla="*/ 0 h 65"/>
                        <a:gd name="T8" fmla="*/ 57 w 81"/>
                        <a:gd name="T9" fmla="*/ 31 h 65"/>
                        <a:gd name="T10" fmla="*/ 70 w 81"/>
                        <a:gd name="T11" fmla="*/ 21 h 65"/>
                        <a:gd name="T12" fmla="*/ 81 w 81"/>
                        <a:gd name="T13" fmla="*/ 65 h 65"/>
                        <a:gd name="T14" fmla="*/ 35 w 81"/>
                        <a:gd name="T15" fmla="*/ 53 h 6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81" h="65">
                          <a:moveTo>
                            <a:pt x="35" y="53"/>
                          </a:moveTo>
                          <a:cubicBezTo>
                            <a:pt x="40" y="48"/>
                            <a:pt x="41" y="47"/>
                            <a:pt x="46" y="42"/>
                          </a:cubicBezTo>
                          <a:cubicBezTo>
                            <a:pt x="8" y="0"/>
                            <a:pt x="8" y="0"/>
                            <a:pt x="0" y="0"/>
                          </a:cubicBezTo>
                          <a:cubicBezTo>
                            <a:pt x="21" y="0"/>
                            <a:pt x="21" y="0"/>
                            <a:pt x="21" y="0"/>
                          </a:cubicBezTo>
                          <a:cubicBezTo>
                            <a:pt x="31" y="1"/>
                            <a:pt x="36" y="7"/>
                            <a:pt x="57" y="31"/>
                          </a:cubicBezTo>
                          <a:cubicBezTo>
                            <a:pt x="63" y="27"/>
                            <a:pt x="64" y="26"/>
                            <a:pt x="70" y="21"/>
                          </a:cubicBezTo>
                          <a:cubicBezTo>
                            <a:pt x="72" y="40"/>
                            <a:pt x="76" y="55"/>
                            <a:pt x="81" y="65"/>
                          </a:cubicBezTo>
                          <a:cubicBezTo>
                            <a:pt x="61" y="61"/>
                            <a:pt x="52" y="58"/>
                            <a:pt x="35" y="53"/>
                          </a:cubicBezTo>
                        </a:path>
                      </a:pathLst>
                    </a:custGeom>
                    <a:solidFill>
                      <a:srgbClr val="FFCB00">
                        <a:alpha val="60000"/>
                      </a:srgbClr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Source Sans Pro" charset="0"/>
                      </a:endParaRPr>
                    </a:p>
                  </p:txBody>
                </p:sp>
              </p:grpSp>
              <p:grpSp>
                <p:nvGrpSpPr>
                  <p:cNvPr id="15" name="Group 14">
                    <a:extLst>
                      <a:ext uri="{FF2B5EF4-FFF2-40B4-BE49-F238E27FC236}">
                        <a16:creationId xmlns:a16="http://schemas.microsoft.com/office/drawing/2014/main" id="{B5DEAB2C-3B04-EB4C-2766-792ED8003E58}"/>
                      </a:ext>
                    </a:extLst>
                  </p:cNvPr>
                  <p:cNvGrpSpPr/>
                  <p:nvPr/>
                </p:nvGrpSpPr>
                <p:grpSpPr>
                  <a:xfrm>
                    <a:off x="5755340" y="3638138"/>
                    <a:ext cx="1245003" cy="609097"/>
                    <a:chOff x="6063598" y="3395663"/>
                    <a:chExt cx="1843087" cy="901700"/>
                  </a:xfrm>
                </p:grpSpPr>
                <p:sp>
                  <p:nvSpPr>
                    <p:cNvPr id="35" name="Freeform 7">
                      <a:extLst>
                        <a:ext uri="{FF2B5EF4-FFF2-40B4-BE49-F238E27FC236}">
                          <a16:creationId xmlns:a16="http://schemas.microsoft.com/office/drawing/2014/main" id="{0E4FCEB3-C1D5-CE14-687B-5F8A86EE5EA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063598" y="3500438"/>
                      <a:ext cx="1108075" cy="796925"/>
                    </a:xfrm>
                    <a:custGeom>
                      <a:avLst/>
                      <a:gdLst>
                        <a:gd name="T0" fmla="*/ 65 w 86"/>
                        <a:gd name="T1" fmla="*/ 61 h 61"/>
                        <a:gd name="T2" fmla="*/ 48 w 86"/>
                        <a:gd name="T3" fmla="*/ 54 h 61"/>
                        <a:gd name="T4" fmla="*/ 6 w 86"/>
                        <a:gd name="T5" fmla="*/ 11 h 61"/>
                        <a:gd name="T6" fmla="*/ 10 w 86"/>
                        <a:gd name="T7" fmla="*/ 0 h 61"/>
                        <a:gd name="T8" fmla="*/ 54 w 86"/>
                        <a:gd name="T9" fmla="*/ 38 h 61"/>
                        <a:gd name="T10" fmla="*/ 86 w 86"/>
                        <a:gd name="T11" fmla="*/ 60 h 61"/>
                        <a:gd name="T12" fmla="*/ 65 w 86"/>
                        <a:gd name="T13" fmla="*/ 61 h 6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86" h="61">
                          <a:moveTo>
                            <a:pt x="65" y="61"/>
                          </a:moveTo>
                          <a:cubicBezTo>
                            <a:pt x="62" y="61"/>
                            <a:pt x="56" y="61"/>
                            <a:pt x="48" y="54"/>
                          </a:cubicBezTo>
                          <a:cubicBezTo>
                            <a:pt x="33" y="41"/>
                            <a:pt x="21" y="24"/>
                            <a:pt x="6" y="11"/>
                          </a:cubicBezTo>
                          <a:cubicBezTo>
                            <a:pt x="0" y="5"/>
                            <a:pt x="4" y="0"/>
                            <a:pt x="10" y="0"/>
                          </a:cubicBezTo>
                          <a:cubicBezTo>
                            <a:pt x="19" y="0"/>
                            <a:pt x="43" y="25"/>
                            <a:pt x="54" y="38"/>
                          </a:cubicBezTo>
                          <a:cubicBezTo>
                            <a:pt x="65" y="50"/>
                            <a:pt x="75" y="60"/>
                            <a:pt x="86" y="60"/>
                          </a:cubicBezTo>
                          <a:cubicBezTo>
                            <a:pt x="65" y="61"/>
                            <a:pt x="65" y="61"/>
                            <a:pt x="65" y="61"/>
                          </a:cubicBezTo>
                        </a:path>
                      </a:pathLst>
                    </a:custGeom>
                    <a:solidFill>
                      <a:srgbClr val="FFCB00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Source Sans Pro" charset="0"/>
                      </a:endParaRPr>
                    </a:p>
                  </p:txBody>
                </p:sp>
                <p:sp>
                  <p:nvSpPr>
                    <p:cNvPr id="36" name="Freeform 8">
                      <a:extLst>
                        <a:ext uri="{FF2B5EF4-FFF2-40B4-BE49-F238E27FC236}">
                          <a16:creationId xmlns:a16="http://schemas.microsoft.com/office/drawing/2014/main" id="{591500A2-8B62-4E48-CACD-5C6955FEF7B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901798" y="3395663"/>
                      <a:ext cx="1004887" cy="901700"/>
                    </a:xfrm>
                    <a:custGeom>
                      <a:avLst/>
                      <a:gdLst>
                        <a:gd name="T0" fmla="*/ 32 w 78"/>
                        <a:gd name="T1" fmla="*/ 15 h 69"/>
                        <a:gd name="T2" fmla="*/ 44 w 78"/>
                        <a:gd name="T3" fmla="*/ 25 h 69"/>
                        <a:gd name="T4" fmla="*/ 0 w 78"/>
                        <a:gd name="T5" fmla="*/ 69 h 69"/>
                        <a:gd name="T6" fmla="*/ 21 w 78"/>
                        <a:gd name="T7" fmla="*/ 68 h 69"/>
                        <a:gd name="T8" fmla="*/ 56 w 78"/>
                        <a:gd name="T9" fmla="*/ 35 h 69"/>
                        <a:gd name="T10" fmla="*/ 68 w 78"/>
                        <a:gd name="T11" fmla="*/ 45 h 69"/>
                        <a:gd name="T12" fmla="*/ 78 w 78"/>
                        <a:gd name="T13" fmla="*/ 0 h 69"/>
                        <a:gd name="T14" fmla="*/ 32 w 78"/>
                        <a:gd name="T15" fmla="*/ 15 h 6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78" h="69">
                          <a:moveTo>
                            <a:pt x="32" y="15"/>
                          </a:moveTo>
                          <a:cubicBezTo>
                            <a:pt x="37" y="19"/>
                            <a:pt x="39" y="21"/>
                            <a:pt x="44" y="25"/>
                          </a:cubicBezTo>
                          <a:cubicBezTo>
                            <a:pt x="7" y="69"/>
                            <a:pt x="7" y="69"/>
                            <a:pt x="0" y="69"/>
                          </a:cubicBezTo>
                          <a:cubicBezTo>
                            <a:pt x="21" y="68"/>
                            <a:pt x="21" y="68"/>
                            <a:pt x="21" y="68"/>
                          </a:cubicBezTo>
                          <a:cubicBezTo>
                            <a:pt x="30" y="67"/>
                            <a:pt x="36" y="60"/>
                            <a:pt x="56" y="35"/>
                          </a:cubicBezTo>
                          <a:cubicBezTo>
                            <a:pt x="61" y="40"/>
                            <a:pt x="63" y="41"/>
                            <a:pt x="68" y="45"/>
                          </a:cubicBezTo>
                          <a:cubicBezTo>
                            <a:pt x="69" y="26"/>
                            <a:pt x="73" y="11"/>
                            <a:pt x="78" y="0"/>
                          </a:cubicBezTo>
                          <a:cubicBezTo>
                            <a:pt x="58" y="6"/>
                            <a:pt x="49" y="9"/>
                            <a:pt x="32" y="15"/>
                          </a:cubicBezTo>
                        </a:path>
                      </a:pathLst>
                    </a:custGeom>
                    <a:solidFill>
                      <a:srgbClr val="FFCB00">
                        <a:alpha val="60000"/>
                      </a:srgbClr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Source Sans Pro" charset="0"/>
                      </a:endParaRPr>
                    </a:p>
                  </p:txBody>
                </p:sp>
              </p:grpSp>
              <p:sp>
                <p:nvSpPr>
                  <p:cNvPr id="18" name="Freeform 20">
                    <a:extLst>
                      <a:ext uri="{FF2B5EF4-FFF2-40B4-BE49-F238E27FC236}">
                        <a16:creationId xmlns:a16="http://schemas.microsoft.com/office/drawing/2014/main" id="{7C7EDF51-DB83-AAA7-E588-B0F2261C943A}"/>
                      </a:ext>
                    </a:extLst>
                  </p:cNvPr>
                  <p:cNvSpPr/>
                  <p:nvPr/>
                </p:nvSpPr>
                <p:spPr>
                  <a:xfrm>
                    <a:off x="2388679" y="3507305"/>
                    <a:ext cx="791645" cy="781501"/>
                  </a:xfrm>
                  <a:custGeom>
                    <a:avLst/>
                    <a:gdLst>
                      <a:gd name="connsiteX0" fmla="*/ 1399387 w 3529838"/>
                      <a:gd name="connsiteY0" fmla="*/ 1474949 h 3656018"/>
                      <a:gd name="connsiteX1" fmla="*/ 3529838 w 3529838"/>
                      <a:gd name="connsiteY1" fmla="*/ 1474949 h 3656018"/>
                      <a:gd name="connsiteX2" fmla="*/ 3529838 w 3529838"/>
                      <a:gd name="connsiteY2" fmla="*/ 3656018 h 3656018"/>
                      <a:gd name="connsiteX3" fmla="*/ 1399387 w 3529838"/>
                      <a:gd name="connsiteY3" fmla="*/ 3656018 h 3656018"/>
                      <a:gd name="connsiteX4" fmla="*/ 575998 w 3529838"/>
                      <a:gd name="connsiteY4" fmla="*/ 0 h 3656018"/>
                      <a:gd name="connsiteX5" fmla="*/ 682386 w 3529838"/>
                      <a:gd name="connsiteY5" fmla="*/ 44068 h 3656018"/>
                      <a:gd name="connsiteX6" fmla="*/ 1107929 w 3529838"/>
                      <a:gd name="connsiteY6" fmla="*/ 469610 h 3656018"/>
                      <a:gd name="connsiteX7" fmla="*/ 1107929 w 3529838"/>
                      <a:gd name="connsiteY7" fmla="*/ 682387 h 3656018"/>
                      <a:gd name="connsiteX8" fmla="*/ 682386 w 3529838"/>
                      <a:gd name="connsiteY8" fmla="*/ 1107930 h 3656018"/>
                      <a:gd name="connsiteX9" fmla="*/ 469610 w 3529838"/>
                      <a:gd name="connsiteY9" fmla="*/ 1107930 h 3656018"/>
                      <a:gd name="connsiteX10" fmla="*/ 44067 w 3529838"/>
                      <a:gd name="connsiteY10" fmla="*/ 682387 h 3656018"/>
                      <a:gd name="connsiteX11" fmla="*/ 44067 w 3529838"/>
                      <a:gd name="connsiteY11" fmla="*/ 469610 h 3656018"/>
                      <a:gd name="connsiteX12" fmla="*/ 469610 w 3529838"/>
                      <a:gd name="connsiteY12" fmla="*/ 44068 h 3656018"/>
                      <a:gd name="connsiteX13" fmla="*/ 575998 w 3529838"/>
                      <a:gd name="connsiteY13" fmla="*/ 0 h 3656018"/>
                      <a:gd name="connsiteX0" fmla="*/ 1399387 w 3529838"/>
                      <a:gd name="connsiteY0" fmla="*/ 1474949 h 3656018"/>
                      <a:gd name="connsiteX1" fmla="*/ 3529838 w 3529838"/>
                      <a:gd name="connsiteY1" fmla="*/ 1474949 h 3656018"/>
                      <a:gd name="connsiteX2" fmla="*/ 1399387 w 3529838"/>
                      <a:gd name="connsiteY2" fmla="*/ 3656018 h 3656018"/>
                      <a:gd name="connsiteX3" fmla="*/ 1399387 w 3529838"/>
                      <a:gd name="connsiteY3" fmla="*/ 1474949 h 3656018"/>
                      <a:gd name="connsiteX4" fmla="*/ 575998 w 3529838"/>
                      <a:gd name="connsiteY4" fmla="*/ 0 h 3656018"/>
                      <a:gd name="connsiteX5" fmla="*/ 682386 w 3529838"/>
                      <a:gd name="connsiteY5" fmla="*/ 44068 h 3656018"/>
                      <a:gd name="connsiteX6" fmla="*/ 1107929 w 3529838"/>
                      <a:gd name="connsiteY6" fmla="*/ 469610 h 3656018"/>
                      <a:gd name="connsiteX7" fmla="*/ 1107929 w 3529838"/>
                      <a:gd name="connsiteY7" fmla="*/ 682387 h 3656018"/>
                      <a:gd name="connsiteX8" fmla="*/ 682386 w 3529838"/>
                      <a:gd name="connsiteY8" fmla="*/ 1107930 h 3656018"/>
                      <a:gd name="connsiteX9" fmla="*/ 469610 w 3529838"/>
                      <a:gd name="connsiteY9" fmla="*/ 1107930 h 3656018"/>
                      <a:gd name="connsiteX10" fmla="*/ 44067 w 3529838"/>
                      <a:gd name="connsiteY10" fmla="*/ 682387 h 3656018"/>
                      <a:gd name="connsiteX11" fmla="*/ 44067 w 3529838"/>
                      <a:gd name="connsiteY11" fmla="*/ 469610 h 3656018"/>
                      <a:gd name="connsiteX12" fmla="*/ 469610 w 3529838"/>
                      <a:gd name="connsiteY12" fmla="*/ 44068 h 3656018"/>
                      <a:gd name="connsiteX13" fmla="*/ 575998 w 3529838"/>
                      <a:gd name="connsiteY13" fmla="*/ 0 h 3656018"/>
                      <a:gd name="connsiteX0" fmla="*/ 1399387 w 1399387"/>
                      <a:gd name="connsiteY0" fmla="*/ 1474949 h 3656018"/>
                      <a:gd name="connsiteX1" fmla="*/ 1399387 w 1399387"/>
                      <a:gd name="connsiteY1" fmla="*/ 3656018 h 3656018"/>
                      <a:gd name="connsiteX2" fmla="*/ 1399387 w 1399387"/>
                      <a:gd name="connsiteY2" fmla="*/ 1474949 h 3656018"/>
                      <a:gd name="connsiteX3" fmla="*/ 575998 w 1399387"/>
                      <a:gd name="connsiteY3" fmla="*/ 0 h 3656018"/>
                      <a:gd name="connsiteX4" fmla="*/ 682386 w 1399387"/>
                      <a:gd name="connsiteY4" fmla="*/ 44068 h 3656018"/>
                      <a:gd name="connsiteX5" fmla="*/ 1107929 w 1399387"/>
                      <a:gd name="connsiteY5" fmla="*/ 469610 h 3656018"/>
                      <a:gd name="connsiteX6" fmla="*/ 1107929 w 1399387"/>
                      <a:gd name="connsiteY6" fmla="*/ 682387 h 3656018"/>
                      <a:gd name="connsiteX7" fmla="*/ 682386 w 1399387"/>
                      <a:gd name="connsiteY7" fmla="*/ 1107930 h 3656018"/>
                      <a:gd name="connsiteX8" fmla="*/ 469610 w 1399387"/>
                      <a:gd name="connsiteY8" fmla="*/ 1107930 h 3656018"/>
                      <a:gd name="connsiteX9" fmla="*/ 44067 w 1399387"/>
                      <a:gd name="connsiteY9" fmla="*/ 682387 h 3656018"/>
                      <a:gd name="connsiteX10" fmla="*/ 44067 w 1399387"/>
                      <a:gd name="connsiteY10" fmla="*/ 469610 h 3656018"/>
                      <a:gd name="connsiteX11" fmla="*/ 469610 w 1399387"/>
                      <a:gd name="connsiteY11" fmla="*/ 44068 h 3656018"/>
                      <a:gd name="connsiteX12" fmla="*/ 575998 w 1399387"/>
                      <a:gd name="connsiteY12" fmla="*/ 0 h 3656018"/>
                      <a:gd name="connsiteX0" fmla="*/ 575998 w 1151996"/>
                      <a:gd name="connsiteY0" fmla="*/ 0 h 1151997"/>
                      <a:gd name="connsiteX1" fmla="*/ 682386 w 1151996"/>
                      <a:gd name="connsiteY1" fmla="*/ 44068 h 1151997"/>
                      <a:gd name="connsiteX2" fmla="*/ 1107929 w 1151996"/>
                      <a:gd name="connsiteY2" fmla="*/ 469610 h 1151997"/>
                      <a:gd name="connsiteX3" fmla="*/ 1107929 w 1151996"/>
                      <a:gd name="connsiteY3" fmla="*/ 682387 h 1151997"/>
                      <a:gd name="connsiteX4" fmla="*/ 682386 w 1151996"/>
                      <a:gd name="connsiteY4" fmla="*/ 1107930 h 1151997"/>
                      <a:gd name="connsiteX5" fmla="*/ 469610 w 1151996"/>
                      <a:gd name="connsiteY5" fmla="*/ 1107930 h 1151997"/>
                      <a:gd name="connsiteX6" fmla="*/ 44067 w 1151996"/>
                      <a:gd name="connsiteY6" fmla="*/ 682387 h 1151997"/>
                      <a:gd name="connsiteX7" fmla="*/ 44067 w 1151996"/>
                      <a:gd name="connsiteY7" fmla="*/ 469610 h 1151997"/>
                      <a:gd name="connsiteX8" fmla="*/ 469610 w 1151996"/>
                      <a:gd name="connsiteY8" fmla="*/ 44068 h 1151997"/>
                      <a:gd name="connsiteX9" fmla="*/ 575998 w 1151996"/>
                      <a:gd name="connsiteY9" fmla="*/ 0 h 11519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151996" h="1151997">
                        <a:moveTo>
                          <a:pt x="575998" y="0"/>
                        </a:moveTo>
                        <a:cubicBezTo>
                          <a:pt x="614503" y="0"/>
                          <a:pt x="653008" y="14689"/>
                          <a:pt x="682386" y="44068"/>
                        </a:cubicBezTo>
                        <a:lnTo>
                          <a:pt x="1107929" y="469610"/>
                        </a:lnTo>
                        <a:cubicBezTo>
                          <a:pt x="1166686" y="528367"/>
                          <a:pt x="1166686" y="623630"/>
                          <a:pt x="1107929" y="682387"/>
                        </a:cubicBezTo>
                        <a:lnTo>
                          <a:pt x="682386" y="1107930"/>
                        </a:lnTo>
                        <a:cubicBezTo>
                          <a:pt x="623629" y="1166687"/>
                          <a:pt x="528367" y="1166687"/>
                          <a:pt x="469610" y="1107930"/>
                        </a:cubicBezTo>
                        <a:lnTo>
                          <a:pt x="44067" y="682387"/>
                        </a:lnTo>
                        <a:cubicBezTo>
                          <a:pt x="-14690" y="623630"/>
                          <a:pt x="-14690" y="528367"/>
                          <a:pt x="44067" y="469610"/>
                        </a:cubicBezTo>
                        <a:lnTo>
                          <a:pt x="469610" y="44068"/>
                        </a:lnTo>
                        <a:cubicBezTo>
                          <a:pt x="498988" y="14689"/>
                          <a:pt x="537493" y="0"/>
                          <a:pt x="575998" y="0"/>
                        </a:cubicBezTo>
                        <a:close/>
                      </a:path>
                    </a:pathLst>
                  </a:custGeom>
                  <a:solidFill>
                    <a:srgbClr val="FFCB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lv-LV" sz="2000">
                        <a:solidFill>
                          <a:srgbClr val="0000B4"/>
                        </a:solidFill>
                        <a:latin typeface="linea-basic-10" panose="02000509000000000000" pitchFamily="49" charset="0"/>
                      </a:rPr>
                      <a:t>2025</a:t>
                    </a:r>
                    <a:endParaRPr lang="en-US" sz="2000">
                      <a:solidFill>
                        <a:srgbClr val="0000B4"/>
                      </a:solidFill>
                      <a:latin typeface="linea-basic-10" panose="02000509000000000000" pitchFamily="49" charset="0"/>
                    </a:endParaRPr>
                  </a:p>
                </p:txBody>
              </p:sp>
              <p:sp>
                <p:nvSpPr>
                  <p:cNvPr id="19" name="Freeform 21">
                    <a:extLst>
                      <a:ext uri="{FF2B5EF4-FFF2-40B4-BE49-F238E27FC236}">
                        <a16:creationId xmlns:a16="http://schemas.microsoft.com/office/drawing/2014/main" id="{AD99F256-BCDA-E8E7-6504-BA5E5AF6A9F1}"/>
                      </a:ext>
                    </a:extLst>
                  </p:cNvPr>
                  <p:cNvSpPr/>
                  <p:nvPr/>
                </p:nvSpPr>
                <p:spPr>
                  <a:xfrm>
                    <a:off x="3565951" y="3042783"/>
                    <a:ext cx="778172" cy="778172"/>
                  </a:xfrm>
                  <a:custGeom>
                    <a:avLst/>
                    <a:gdLst>
                      <a:gd name="connsiteX0" fmla="*/ 1399387 w 3529838"/>
                      <a:gd name="connsiteY0" fmla="*/ 1474949 h 3656018"/>
                      <a:gd name="connsiteX1" fmla="*/ 3529838 w 3529838"/>
                      <a:gd name="connsiteY1" fmla="*/ 1474949 h 3656018"/>
                      <a:gd name="connsiteX2" fmla="*/ 3529838 w 3529838"/>
                      <a:gd name="connsiteY2" fmla="*/ 3656018 h 3656018"/>
                      <a:gd name="connsiteX3" fmla="*/ 1399387 w 3529838"/>
                      <a:gd name="connsiteY3" fmla="*/ 3656018 h 3656018"/>
                      <a:gd name="connsiteX4" fmla="*/ 575998 w 3529838"/>
                      <a:gd name="connsiteY4" fmla="*/ 0 h 3656018"/>
                      <a:gd name="connsiteX5" fmla="*/ 682386 w 3529838"/>
                      <a:gd name="connsiteY5" fmla="*/ 44068 h 3656018"/>
                      <a:gd name="connsiteX6" fmla="*/ 1107929 w 3529838"/>
                      <a:gd name="connsiteY6" fmla="*/ 469610 h 3656018"/>
                      <a:gd name="connsiteX7" fmla="*/ 1107929 w 3529838"/>
                      <a:gd name="connsiteY7" fmla="*/ 682387 h 3656018"/>
                      <a:gd name="connsiteX8" fmla="*/ 682386 w 3529838"/>
                      <a:gd name="connsiteY8" fmla="*/ 1107930 h 3656018"/>
                      <a:gd name="connsiteX9" fmla="*/ 469610 w 3529838"/>
                      <a:gd name="connsiteY9" fmla="*/ 1107930 h 3656018"/>
                      <a:gd name="connsiteX10" fmla="*/ 44067 w 3529838"/>
                      <a:gd name="connsiteY10" fmla="*/ 682387 h 3656018"/>
                      <a:gd name="connsiteX11" fmla="*/ 44067 w 3529838"/>
                      <a:gd name="connsiteY11" fmla="*/ 469610 h 3656018"/>
                      <a:gd name="connsiteX12" fmla="*/ 469610 w 3529838"/>
                      <a:gd name="connsiteY12" fmla="*/ 44068 h 3656018"/>
                      <a:gd name="connsiteX13" fmla="*/ 575998 w 3529838"/>
                      <a:gd name="connsiteY13" fmla="*/ 0 h 3656018"/>
                      <a:gd name="connsiteX0" fmla="*/ 1399387 w 3529838"/>
                      <a:gd name="connsiteY0" fmla="*/ 1474949 h 3656018"/>
                      <a:gd name="connsiteX1" fmla="*/ 3529838 w 3529838"/>
                      <a:gd name="connsiteY1" fmla="*/ 1474949 h 3656018"/>
                      <a:gd name="connsiteX2" fmla="*/ 1399387 w 3529838"/>
                      <a:gd name="connsiteY2" fmla="*/ 3656018 h 3656018"/>
                      <a:gd name="connsiteX3" fmla="*/ 1399387 w 3529838"/>
                      <a:gd name="connsiteY3" fmla="*/ 1474949 h 3656018"/>
                      <a:gd name="connsiteX4" fmla="*/ 575998 w 3529838"/>
                      <a:gd name="connsiteY4" fmla="*/ 0 h 3656018"/>
                      <a:gd name="connsiteX5" fmla="*/ 682386 w 3529838"/>
                      <a:gd name="connsiteY5" fmla="*/ 44068 h 3656018"/>
                      <a:gd name="connsiteX6" fmla="*/ 1107929 w 3529838"/>
                      <a:gd name="connsiteY6" fmla="*/ 469610 h 3656018"/>
                      <a:gd name="connsiteX7" fmla="*/ 1107929 w 3529838"/>
                      <a:gd name="connsiteY7" fmla="*/ 682387 h 3656018"/>
                      <a:gd name="connsiteX8" fmla="*/ 682386 w 3529838"/>
                      <a:gd name="connsiteY8" fmla="*/ 1107930 h 3656018"/>
                      <a:gd name="connsiteX9" fmla="*/ 469610 w 3529838"/>
                      <a:gd name="connsiteY9" fmla="*/ 1107930 h 3656018"/>
                      <a:gd name="connsiteX10" fmla="*/ 44067 w 3529838"/>
                      <a:gd name="connsiteY10" fmla="*/ 682387 h 3656018"/>
                      <a:gd name="connsiteX11" fmla="*/ 44067 w 3529838"/>
                      <a:gd name="connsiteY11" fmla="*/ 469610 h 3656018"/>
                      <a:gd name="connsiteX12" fmla="*/ 469610 w 3529838"/>
                      <a:gd name="connsiteY12" fmla="*/ 44068 h 3656018"/>
                      <a:gd name="connsiteX13" fmla="*/ 575998 w 3529838"/>
                      <a:gd name="connsiteY13" fmla="*/ 0 h 3656018"/>
                      <a:gd name="connsiteX0" fmla="*/ 1399387 w 1399387"/>
                      <a:gd name="connsiteY0" fmla="*/ 1474949 h 3656018"/>
                      <a:gd name="connsiteX1" fmla="*/ 1399387 w 1399387"/>
                      <a:gd name="connsiteY1" fmla="*/ 3656018 h 3656018"/>
                      <a:gd name="connsiteX2" fmla="*/ 1399387 w 1399387"/>
                      <a:gd name="connsiteY2" fmla="*/ 1474949 h 3656018"/>
                      <a:gd name="connsiteX3" fmla="*/ 575998 w 1399387"/>
                      <a:gd name="connsiteY3" fmla="*/ 0 h 3656018"/>
                      <a:gd name="connsiteX4" fmla="*/ 682386 w 1399387"/>
                      <a:gd name="connsiteY4" fmla="*/ 44068 h 3656018"/>
                      <a:gd name="connsiteX5" fmla="*/ 1107929 w 1399387"/>
                      <a:gd name="connsiteY5" fmla="*/ 469610 h 3656018"/>
                      <a:gd name="connsiteX6" fmla="*/ 1107929 w 1399387"/>
                      <a:gd name="connsiteY6" fmla="*/ 682387 h 3656018"/>
                      <a:gd name="connsiteX7" fmla="*/ 682386 w 1399387"/>
                      <a:gd name="connsiteY7" fmla="*/ 1107930 h 3656018"/>
                      <a:gd name="connsiteX8" fmla="*/ 469610 w 1399387"/>
                      <a:gd name="connsiteY8" fmla="*/ 1107930 h 3656018"/>
                      <a:gd name="connsiteX9" fmla="*/ 44067 w 1399387"/>
                      <a:gd name="connsiteY9" fmla="*/ 682387 h 3656018"/>
                      <a:gd name="connsiteX10" fmla="*/ 44067 w 1399387"/>
                      <a:gd name="connsiteY10" fmla="*/ 469610 h 3656018"/>
                      <a:gd name="connsiteX11" fmla="*/ 469610 w 1399387"/>
                      <a:gd name="connsiteY11" fmla="*/ 44068 h 3656018"/>
                      <a:gd name="connsiteX12" fmla="*/ 575998 w 1399387"/>
                      <a:gd name="connsiteY12" fmla="*/ 0 h 3656018"/>
                      <a:gd name="connsiteX0" fmla="*/ 575998 w 1151996"/>
                      <a:gd name="connsiteY0" fmla="*/ 0 h 1151997"/>
                      <a:gd name="connsiteX1" fmla="*/ 682386 w 1151996"/>
                      <a:gd name="connsiteY1" fmla="*/ 44068 h 1151997"/>
                      <a:gd name="connsiteX2" fmla="*/ 1107929 w 1151996"/>
                      <a:gd name="connsiteY2" fmla="*/ 469610 h 1151997"/>
                      <a:gd name="connsiteX3" fmla="*/ 1107929 w 1151996"/>
                      <a:gd name="connsiteY3" fmla="*/ 682387 h 1151997"/>
                      <a:gd name="connsiteX4" fmla="*/ 682386 w 1151996"/>
                      <a:gd name="connsiteY4" fmla="*/ 1107930 h 1151997"/>
                      <a:gd name="connsiteX5" fmla="*/ 469610 w 1151996"/>
                      <a:gd name="connsiteY5" fmla="*/ 1107930 h 1151997"/>
                      <a:gd name="connsiteX6" fmla="*/ 44067 w 1151996"/>
                      <a:gd name="connsiteY6" fmla="*/ 682387 h 1151997"/>
                      <a:gd name="connsiteX7" fmla="*/ 44067 w 1151996"/>
                      <a:gd name="connsiteY7" fmla="*/ 469610 h 1151997"/>
                      <a:gd name="connsiteX8" fmla="*/ 469610 w 1151996"/>
                      <a:gd name="connsiteY8" fmla="*/ 44068 h 1151997"/>
                      <a:gd name="connsiteX9" fmla="*/ 575998 w 1151996"/>
                      <a:gd name="connsiteY9" fmla="*/ 0 h 11519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151996" h="1151997">
                        <a:moveTo>
                          <a:pt x="575998" y="0"/>
                        </a:moveTo>
                        <a:cubicBezTo>
                          <a:pt x="614503" y="0"/>
                          <a:pt x="653008" y="14689"/>
                          <a:pt x="682386" y="44068"/>
                        </a:cubicBezTo>
                        <a:lnTo>
                          <a:pt x="1107929" y="469610"/>
                        </a:lnTo>
                        <a:cubicBezTo>
                          <a:pt x="1166686" y="528367"/>
                          <a:pt x="1166686" y="623630"/>
                          <a:pt x="1107929" y="682387"/>
                        </a:cubicBezTo>
                        <a:lnTo>
                          <a:pt x="682386" y="1107930"/>
                        </a:lnTo>
                        <a:cubicBezTo>
                          <a:pt x="623629" y="1166687"/>
                          <a:pt x="528367" y="1166687"/>
                          <a:pt x="469610" y="1107930"/>
                        </a:cubicBezTo>
                        <a:lnTo>
                          <a:pt x="44067" y="682387"/>
                        </a:lnTo>
                        <a:cubicBezTo>
                          <a:pt x="-14690" y="623630"/>
                          <a:pt x="-14690" y="528367"/>
                          <a:pt x="44067" y="469610"/>
                        </a:cubicBezTo>
                        <a:lnTo>
                          <a:pt x="469610" y="44068"/>
                        </a:lnTo>
                        <a:cubicBezTo>
                          <a:pt x="498988" y="14689"/>
                          <a:pt x="537493" y="0"/>
                          <a:pt x="575998" y="0"/>
                        </a:cubicBezTo>
                        <a:close/>
                      </a:path>
                    </a:pathLst>
                  </a:custGeom>
                  <a:solidFill>
                    <a:srgbClr val="FFCB0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lv-LV" sz="2000">
                        <a:solidFill>
                          <a:srgbClr val="0000B4"/>
                        </a:solidFill>
                        <a:latin typeface="linea-basic-10" panose="02000509000000000000" pitchFamily="49" charset="0"/>
                      </a:rPr>
                      <a:t>2026</a:t>
                    </a:r>
                    <a:endParaRPr lang="en-US" sz="2000">
                      <a:solidFill>
                        <a:srgbClr val="0000B4"/>
                      </a:solidFill>
                      <a:latin typeface="linea-basic-10" panose="02000509000000000000" pitchFamily="49" charset="0"/>
                    </a:endParaRPr>
                  </a:p>
                </p:txBody>
              </p:sp>
              <p:sp>
                <p:nvSpPr>
                  <p:cNvPr id="20" name="Freeform 22">
                    <a:extLst>
                      <a:ext uri="{FF2B5EF4-FFF2-40B4-BE49-F238E27FC236}">
                        <a16:creationId xmlns:a16="http://schemas.microsoft.com/office/drawing/2014/main" id="{6281B079-64A1-2EEB-21BE-C12F67D2D241}"/>
                      </a:ext>
                    </a:extLst>
                  </p:cNvPr>
                  <p:cNvSpPr/>
                  <p:nvPr/>
                </p:nvSpPr>
                <p:spPr>
                  <a:xfrm>
                    <a:off x="4813813" y="3507306"/>
                    <a:ext cx="778172" cy="778172"/>
                  </a:xfrm>
                  <a:custGeom>
                    <a:avLst/>
                    <a:gdLst>
                      <a:gd name="connsiteX0" fmla="*/ 1399387 w 3529838"/>
                      <a:gd name="connsiteY0" fmla="*/ 1474949 h 3656018"/>
                      <a:gd name="connsiteX1" fmla="*/ 3529838 w 3529838"/>
                      <a:gd name="connsiteY1" fmla="*/ 1474949 h 3656018"/>
                      <a:gd name="connsiteX2" fmla="*/ 3529838 w 3529838"/>
                      <a:gd name="connsiteY2" fmla="*/ 3656018 h 3656018"/>
                      <a:gd name="connsiteX3" fmla="*/ 1399387 w 3529838"/>
                      <a:gd name="connsiteY3" fmla="*/ 3656018 h 3656018"/>
                      <a:gd name="connsiteX4" fmla="*/ 575998 w 3529838"/>
                      <a:gd name="connsiteY4" fmla="*/ 0 h 3656018"/>
                      <a:gd name="connsiteX5" fmla="*/ 682386 w 3529838"/>
                      <a:gd name="connsiteY5" fmla="*/ 44068 h 3656018"/>
                      <a:gd name="connsiteX6" fmla="*/ 1107929 w 3529838"/>
                      <a:gd name="connsiteY6" fmla="*/ 469610 h 3656018"/>
                      <a:gd name="connsiteX7" fmla="*/ 1107929 w 3529838"/>
                      <a:gd name="connsiteY7" fmla="*/ 682387 h 3656018"/>
                      <a:gd name="connsiteX8" fmla="*/ 682386 w 3529838"/>
                      <a:gd name="connsiteY8" fmla="*/ 1107930 h 3656018"/>
                      <a:gd name="connsiteX9" fmla="*/ 469610 w 3529838"/>
                      <a:gd name="connsiteY9" fmla="*/ 1107930 h 3656018"/>
                      <a:gd name="connsiteX10" fmla="*/ 44067 w 3529838"/>
                      <a:gd name="connsiteY10" fmla="*/ 682387 h 3656018"/>
                      <a:gd name="connsiteX11" fmla="*/ 44067 w 3529838"/>
                      <a:gd name="connsiteY11" fmla="*/ 469610 h 3656018"/>
                      <a:gd name="connsiteX12" fmla="*/ 469610 w 3529838"/>
                      <a:gd name="connsiteY12" fmla="*/ 44068 h 3656018"/>
                      <a:gd name="connsiteX13" fmla="*/ 575998 w 3529838"/>
                      <a:gd name="connsiteY13" fmla="*/ 0 h 3656018"/>
                      <a:gd name="connsiteX0" fmla="*/ 1399387 w 3529838"/>
                      <a:gd name="connsiteY0" fmla="*/ 1474949 h 3656018"/>
                      <a:gd name="connsiteX1" fmla="*/ 3529838 w 3529838"/>
                      <a:gd name="connsiteY1" fmla="*/ 1474949 h 3656018"/>
                      <a:gd name="connsiteX2" fmla="*/ 1399387 w 3529838"/>
                      <a:gd name="connsiteY2" fmla="*/ 3656018 h 3656018"/>
                      <a:gd name="connsiteX3" fmla="*/ 1399387 w 3529838"/>
                      <a:gd name="connsiteY3" fmla="*/ 1474949 h 3656018"/>
                      <a:gd name="connsiteX4" fmla="*/ 575998 w 3529838"/>
                      <a:gd name="connsiteY4" fmla="*/ 0 h 3656018"/>
                      <a:gd name="connsiteX5" fmla="*/ 682386 w 3529838"/>
                      <a:gd name="connsiteY5" fmla="*/ 44068 h 3656018"/>
                      <a:gd name="connsiteX6" fmla="*/ 1107929 w 3529838"/>
                      <a:gd name="connsiteY6" fmla="*/ 469610 h 3656018"/>
                      <a:gd name="connsiteX7" fmla="*/ 1107929 w 3529838"/>
                      <a:gd name="connsiteY7" fmla="*/ 682387 h 3656018"/>
                      <a:gd name="connsiteX8" fmla="*/ 682386 w 3529838"/>
                      <a:gd name="connsiteY8" fmla="*/ 1107930 h 3656018"/>
                      <a:gd name="connsiteX9" fmla="*/ 469610 w 3529838"/>
                      <a:gd name="connsiteY9" fmla="*/ 1107930 h 3656018"/>
                      <a:gd name="connsiteX10" fmla="*/ 44067 w 3529838"/>
                      <a:gd name="connsiteY10" fmla="*/ 682387 h 3656018"/>
                      <a:gd name="connsiteX11" fmla="*/ 44067 w 3529838"/>
                      <a:gd name="connsiteY11" fmla="*/ 469610 h 3656018"/>
                      <a:gd name="connsiteX12" fmla="*/ 469610 w 3529838"/>
                      <a:gd name="connsiteY12" fmla="*/ 44068 h 3656018"/>
                      <a:gd name="connsiteX13" fmla="*/ 575998 w 3529838"/>
                      <a:gd name="connsiteY13" fmla="*/ 0 h 3656018"/>
                      <a:gd name="connsiteX0" fmla="*/ 1399387 w 1399387"/>
                      <a:gd name="connsiteY0" fmla="*/ 1474949 h 3656018"/>
                      <a:gd name="connsiteX1" fmla="*/ 1399387 w 1399387"/>
                      <a:gd name="connsiteY1" fmla="*/ 3656018 h 3656018"/>
                      <a:gd name="connsiteX2" fmla="*/ 1399387 w 1399387"/>
                      <a:gd name="connsiteY2" fmla="*/ 1474949 h 3656018"/>
                      <a:gd name="connsiteX3" fmla="*/ 575998 w 1399387"/>
                      <a:gd name="connsiteY3" fmla="*/ 0 h 3656018"/>
                      <a:gd name="connsiteX4" fmla="*/ 682386 w 1399387"/>
                      <a:gd name="connsiteY4" fmla="*/ 44068 h 3656018"/>
                      <a:gd name="connsiteX5" fmla="*/ 1107929 w 1399387"/>
                      <a:gd name="connsiteY5" fmla="*/ 469610 h 3656018"/>
                      <a:gd name="connsiteX6" fmla="*/ 1107929 w 1399387"/>
                      <a:gd name="connsiteY6" fmla="*/ 682387 h 3656018"/>
                      <a:gd name="connsiteX7" fmla="*/ 682386 w 1399387"/>
                      <a:gd name="connsiteY7" fmla="*/ 1107930 h 3656018"/>
                      <a:gd name="connsiteX8" fmla="*/ 469610 w 1399387"/>
                      <a:gd name="connsiteY8" fmla="*/ 1107930 h 3656018"/>
                      <a:gd name="connsiteX9" fmla="*/ 44067 w 1399387"/>
                      <a:gd name="connsiteY9" fmla="*/ 682387 h 3656018"/>
                      <a:gd name="connsiteX10" fmla="*/ 44067 w 1399387"/>
                      <a:gd name="connsiteY10" fmla="*/ 469610 h 3656018"/>
                      <a:gd name="connsiteX11" fmla="*/ 469610 w 1399387"/>
                      <a:gd name="connsiteY11" fmla="*/ 44068 h 3656018"/>
                      <a:gd name="connsiteX12" fmla="*/ 575998 w 1399387"/>
                      <a:gd name="connsiteY12" fmla="*/ 0 h 3656018"/>
                      <a:gd name="connsiteX0" fmla="*/ 575998 w 1151996"/>
                      <a:gd name="connsiteY0" fmla="*/ 0 h 1151997"/>
                      <a:gd name="connsiteX1" fmla="*/ 682386 w 1151996"/>
                      <a:gd name="connsiteY1" fmla="*/ 44068 h 1151997"/>
                      <a:gd name="connsiteX2" fmla="*/ 1107929 w 1151996"/>
                      <a:gd name="connsiteY2" fmla="*/ 469610 h 1151997"/>
                      <a:gd name="connsiteX3" fmla="*/ 1107929 w 1151996"/>
                      <a:gd name="connsiteY3" fmla="*/ 682387 h 1151997"/>
                      <a:gd name="connsiteX4" fmla="*/ 682386 w 1151996"/>
                      <a:gd name="connsiteY4" fmla="*/ 1107930 h 1151997"/>
                      <a:gd name="connsiteX5" fmla="*/ 469610 w 1151996"/>
                      <a:gd name="connsiteY5" fmla="*/ 1107930 h 1151997"/>
                      <a:gd name="connsiteX6" fmla="*/ 44067 w 1151996"/>
                      <a:gd name="connsiteY6" fmla="*/ 682387 h 1151997"/>
                      <a:gd name="connsiteX7" fmla="*/ 44067 w 1151996"/>
                      <a:gd name="connsiteY7" fmla="*/ 469610 h 1151997"/>
                      <a:gd name="connsiteX8" fmla="*/ 469610 w 1151996"/>
                      <a:gd name="connsiteY8" fmla="*/ 44068 h 1151997"/>
                      <a:gd name="connsiteX9" fmla="*/ 575998 w 1151996"/>
                      <a:gd name="connsiteY9" fmla="*/ 0 h 11519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151996" h="1151997">
                        <a:moveTo>
                          <a:pt x="575998" y="0"/>
                        </a:moveTo>
                        <a:cubicBezTo>
                          <a:pt x="614503" y="0"/>
                          <a:pt x="653008" y="14689"/>
                          <a:pt x="682386" y="44068"/>
                        </a:cubicBezTo>
                        <a:lnTo>
                          <a:pt x="1107929" y="469610"/>
                        </a:lnTo>
                        <a:cubicBezTo>
                          <a:pt x="1166686" y="528367"/>
                          <a:pt x="1166686" y="623630"/>
                          <a:pt x="1107929" y="682387"/>
                        </a:cubicBezTo>
                        <a:lnTo>
                          <a:pt x="682386" y="1107930"/>
                        </a:lnTo>
                        <a:cubicBezTo>
                          <a:pt x="623629" y="1166687"/>
                          <a:pt x="528367" y="1166687"/>
                          <a:pt x="469610" y="1107930"/>
                        </a:cubicBezTo>
                        <a:lnTo>
                          <a:pt x="44067" y="682387"/>
                        </a:lnTo>
                        <a:cubicBezTo>
                          <a:pt x="-14690" y="623630"/>
                          <a:pt x="-14690" y="528367"/>
                          <a:pt x="44067" y="469610"/>
                        </a:cubicBezTo>
                        <a:lnTo>
                          <a:pt x="469610" y="44068"/>
                        </a:lnTo>
                        <a:cubicBezTo>
                          <a:pt x="498988" y="14689"/>
                          <a:pt x="537493" y="0"/>
                          <a:pt x="575998" y="0"/>
                        </a:cubicBezTo>
                        <a:close/>
                      </a:path>
                    </a:pathLst>
                  </a:custGeom>
                  <a:solidFill>
                    <a:srgbClr val="FFCB00">
                      <a:alpha val="6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lv-LV" sz="2000">
                        <a:solidFill>
                          <a:srgbClr val="0000B4"/>
                        </a:solidFill>
                        <a:latin typeface="linea-basic-10" panose="02000509000000000000" pitchFamily="49" charset="0"/>
                      </a:rPr>
                      <a:t>2027</a:t>
                    </a:r>
                    <a:endParaRPr lang="en-US" sz="2000">
                      <a:solidFill>
                        <a:srgbClr val="0000B4"/>
                      </a:solidFill>
                      <a:latin typeface="linea-basic-10" panose="02000509000000000000" pitchFamily="49" charset="0"/>
                    </a:endParaRPr>
                  </a:p>
                </p:txBody>
              </p:sp>
              <p:sp>
                <p:nvSpPr>
                  <p:cNvPr id="21" name="Freeform 23">
                    <a:extLst>
                      <a:ext uri="{FF2B5EF4-FFF2-40B4-BE49-F238E27FC236}">
                        <a16:creationId xmlns:a16="http://schemas.microsoft.com/office/drawing/2014/main" id="{1FC035E3-DF26-10B4-150C-A13C57CC62B2}"/>
                      </a:ext>
                    </a:extLst>
                  </p:cNvPr>
                  <p:cNvSpPr/>
                  <p:nvPr/>
                </p:nvSpPr>
                <p:spPr>
                  <a:xfrm>
                    <a:off x="5991084" y="3042783"/>
                    <a:ext cx="778172" cy="778172"/>
                  </a:xfrm>
                  <a:custGeom>
                    <a:avLst/>
                    <a:gdLst>
                      <a:gd name="connsiteX0" fmla="*/ 1399387 w 3529838"/>
                      <a:gd name="connsiteY0" fmla="*/ 1474949 h 3656018"/>
                      <a:gd name="connsiteX1" fmla="*/ 3529838 w 3529838"/>
                      <a:gd name="connsiteY1" fmla="*/ 1474949 h 3656018"/>
                      <a:gd name="connsiteX2" fmla="*/ 3529838 w 3529838"/>
                      <a:gd name="connsiteY2" fmla="*/ 3656018 h 3656018"/>
                      <a:gd name="connsiteX3" fmla="*/ 1399387 w 3529838"/>
                      <a:gd name="connsiteY3" fmla="*/ 3656018 h 3656018"/>
                      <a:gd name="connsiteX4" fmla="*/ 575998 w 3529838"/>
                      <a:gd name="connsiteY4" fmla="*/ 0 h 3656018"/>
                      <a:gd name="connsiteX5" fmla="*/ 682386 w 3529838"/>
                      <a:gd name="connsiteY5" fmla="*/ 44068 h 3656018"/>
                      <a:gd name="connsiteX6" fmla="*/ 1107929 w 3529838"/>
                      <a:gd name="connsiteY6" fmla="*/ 469610 h 3656018"/>
                      <a:gd name="connsiteX7" fmla="*/ 1107929 w 3529838"/>
                      <a:gd name="connsiteY7" fmla="*/ 682387 h 3656018"/>
                      <a:gd name="connsiteX8" fmla="*/ 682386 w 3529838"/>
                      <a:gd name="connsiteY8" fmla="*/ 1107930 h 3656018"/>
                      <a:gd name="connsiteX9" fmla="*/ 469610 w 3529838"/>
                      <a:gd name="connsiteY9" fmla="*/ 1107930 h 3656018"/>
                      <a:gd name="connsiteX10" fmla="*/ 44067 w 3529838"/>
                      <a:gd name="connsiteY10" fmla="*/ 682387 h 3656018"/>
                      <a:gd name="connsiteX11" fmla="*/ 44067 w 3529838"/>
                      <a:gd name="connsiteY11" fmla="*/ 469610 h 3656018"/>
                      <a:gd name="connsiteX12" fmla="*/ 469610 w 3529838"/>
                      <a:gd name="connsiteY12" fmla="*/ 44068 h 3656018"/>
                      <a:gd name="connsiteX13" fmla="*/ 575998 w 3529838"/>
                      <a:gd name="connsiteY13" fmla="*/ 0 h 3656018"/>
                      <a:gd name="connsiteX0" fmla="*/ 1399387 w 3529838"/>
                      <a:gd name="connsiteY0" fmla="*/ 1474949 h 3656018"/>
                      <a:gd name="connsiteX1" fmla="*/ 3529838 w 3529838"/>
                      <a:gd name="connsiteY1" fmla="*/ 1474949 h 3656018"/>
                      <a:gd name="connsiteX2" fmla="*/ 1399387 w 3529838"/>
                      <a:gd name="connsiteY2" fmla="*/ 3656018 h 3656018"/>
                      <a:gd name="connsiteX3" fmla="*/ 1399387 w 3529838"/>
                      <a:gd name="connsiteY3" fmla="*/ 1474949 h 3656018"/>
                      <a:gd name="connsiteX4" fmla="*/ 575998 w 3529838"/>
                      <a:gd name="connsiteY4" fmla="*/ 0 h 3656018"/>
                      <a:gd name="connsiteX5" fmla="*/ 682386 w 3529838"/>
                      <a:gd name="connsiteY5" fmla="*/ 44068 h 3656018"/>
                      <a:gd name="connsiteX6" fmla="*/ 1107929 w 3529838"/>
                      <a:gd name="connsiteY6" fmla="*/ 469610 h 3656018"/>
                      <a:gd name="connsiteX7" fmla="*/ 1107929 w 3529838"/>
                      <a:gd name="connsiteY7" fmla="*/ 682387 h 3656018"/>
                      <a:gd name="connsiteX8" fmla="*/ 682386 w 3529838"/>
                      <a:gd name="connsiteY8" fmla="*/ 1107930 h 3656018"/>
                      <a:gd name="connsiteX9" fmla="*/ 469610 w 3529838"/>
                      <a:gd name="connsiteY9" fmla="*/ 1107930 h 3656018"/>
                      <a:gd name="connsiteX10" fmla="*/ 44067 w 3529838"/>
                      <a:gd name="connsiteY10" fmla="*/ 682387 h 3656018"/>
                      <a:gd name="connsiteX11" fmla="*/ 44067 w 3529838"/>
                      <a:gd name="connsiteY11" fmla="*/ 469610 h 3656018"/>
                      <a:gd name="connsiteX12" fmla="*/ 469610 w 3529838"/>
                      <a:gd name="connsiteY12" fmla="*/ 44068 h 3656018"/>
                      <a:gd name="connsiteX13" fmla="*/ 575998 w 3529838"/>
                      <a:gd name="connsiteY13" fmla="*/ 0 h 3656018"/>
                      <a:gd name="connsiteX0" fmla="*/ 1399387 w 1399387"/>
                      <a:gd name="connsiteY0" fmla="*/ 1474949 h 3656018"/>
                      <a:gd name="connsiteX1" fmla="*/ 1399387 w 1399387"/>
                      <a:gd name="connsiteY1" fmla="*/ 3656018 h 3656018"/>
                      <a:gd name="connsiteX2" fmla="*/ 1399387 w 1399387"/>
                      <a:gd name="connsiteY2" fmla="*/ 1474949 h 3656018"/>
                      <a:gd name="connsiteX3" fmla="*/ 575998 w 1399387"/>
                      <a:gd name="connsiteY3" fmla="*/ 0 h 3656018"/>
                      <a:gd name="connsiteX4" fmla="*/ 682386 w 1399387"/>
                      <a:gd name="connsiteY4" fmla="*/ 44068 h 3656018"/>
                      <a:gd name="connsiteX5" fmla="*/ 1107929 w 1399387"/>
                      <a:gd name="connsiteY5" fmla="*/ 469610 h 3656018"/>
                      <a:gd name="connsiteX6" fmla="*/ 1107929 w 1399387"/>
                      <a:gd name="connsiteY6" fmla="*/ 682387 h 3656018"/>
                      <a:gd name="connsiteX7" fmla="*/ 682386 w 1399387"/>
                      <a:gd name="connsiteY7" fmla="*/ 1107930 h 3656018"/>
                      <a:gd name="connsiteX8" fmla="*/ 469610 w 1399387"/>
                      <a:gd name="connsiteY8" fmla="*/ 1107930 h 3656018"/>
                      <a:gd name="connsiteX9" fmla="*/ 44067 w 1399387"/>
                      <a:gd name="connsiteY9" fmla="*/ 682387 h 3656018"/>
                      <a:gd name="connsiteX10" fmla="*/ 44067 w 1399387"/>
                      <a:gd name="connsiteY10" fmla="*/ 469610 h 3656018"/>
                      <a:gd name="connsiteX11" fmla="*/ 469610 w 1399387"/>
                      <a:gd name="connsiteY11" fmla="*/ 44068 h 3656018"/>
                      <a:gd name="connsiteX12" fmla="*/ 575998 w 1399387"/>
                      <a:gd name="connsiteY12" fmla="*/ 0 h 3656018"/>
                      <a:gd name="connsiteX0" fmla="*/ 575998 w 1151996"/>
                      <a:gd name="connsiteY0" fmla="*/ 0 h 1151997"/>
                      <a:gd name="connsiteX1" fmla="*/ 682386 w 1151996"/>
                      <a:gd name="connsiteY1" fmla="*/ 44068 h 1151997"/>
                      <a:gd name="connsiteX2" fmla="*/ 1107929 w 1151996"/>
                      <a:gd name="connsiteY2" fmla="*/ 469610 h 1151997"/>
                      <a:gd name="connsiteX3" fmla="*/ 1107929 w 1151996"/>
                      <a:gd name="connsiteY3" fmla="*/ 682387 h 1151997"/>
                      <a:gd name="connsiteX4" fmla="*/ 682386 w 1151996"/>
                      <a:gd name="connsiteY4" fmla="*/ 1107930 h 1151997"/>
                      <a:gd name="connsiteX5" fmla="*/ 469610 w 1151996"/>
                      <a:gd name="connsiteY5" fmla="*/ 1107930 h 1151997"/>
                      <a:gd name="connsiteX6" fmla="*/ 44067 w 1151996"/>
                      <a:gd name="connsiteY6" fmla="*/ 682387 h 1151997"/>
                      <a:gd name="connsiteX7" fmla="*/ 44067 w 1151996"/>
                      <a:gd name="connsiteY7" fmla="*/ 469610 h 1151997"/>
                      <a:gd name="connsiteX8" fmla="*/ 469610 w 1151996"/>
                      <a:gd name="connsiteY8" fmla="*/ 44068 h 1151997"/>
                      <a:gd name="connsiteX9" fmla="*/ 575998 w 1151996"/>
                      <a:gd name="connsiteY9" fmla="*/ 0 h 11519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151996" h="1151997">
                        <a:moveTo>
                          <a:pt x="575998" y="0"/>
                        </a:moveTo>
                        <a:cubicBezTo>
                          <a:pt x="614503" y="0"/>
                          <a:pt x="653008" y="14689"/>
                          <a:pt x="682386" y="44068"/>
                        </a:cubicBezTo>
                        <a:lnTo>
                          <a:pt x="1107929" y="469610"/>
                        </a:lnTo>
                        <a:cubicBezTo>
                          <a:pt x="1166686" y="528367"/>
                          <a:pt x="1166686" y="623630"/>
                          <a:pt x="1107929" y="682387"/>
                        </a:cubicBezTo>
                        <a:lnTo>
                          <a:pt x="682386" y="1107930"/>
                        </a:lnTo>
                        <a:cubicBezTo>
                          <a:pt x="623629" y="1166687"/>
                          <a:pt x="528367" y="1166687"/>
                          <a:pt x="469610" y="1107930"/>
                        </a:cubicBezTo>
                        <a:lnTo>
                          <a:pt x="44067" y="682387"/>
                        </a:lnTo>
                        <a:cubicBezTo>
                          <a:pt x="-14690" y="623630"/>
                          <a:pt x="-14690" y="528367"/>
                          <a:pt x="44067" y="469610"/>
                        </a:cubicBezTo>
                        <a:lnTo>
                          <a:pt x="469610" y="44068"/>
                        </a:lnTo>
                        <a:cubicBezTo>
                          <a:pt x="498988" y="14689"/>
                          <a:pt x="537493" y="0"/>
                          <a:pt x="575998" y="0"/>
                        </a:cubicBezTo>
                        <a:close/>
                      </a:path>
                    </a:pathLst>
                  </a:custGeom>
                  <a:solidFill>
                    <a:srgbClr val="FFCB00">
                      <a:alpha val="4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lv-LV" sz="2000">
                        <a:solidFill>
                          <a:srgbClr val="0000B4"/>
                        </a:solidFill>
                        <a:latin typeface="linea-basic-10" panose="02000509000000000000" pitchFamily="49" charset="0"/>
                      </a:rPr>
                      <a:t>2028</a:t>
                    </a:r>
                    <a:endParaRPr lang="en-US" sz="2000">
                      <a:solidFill>
                        <a:srgbClr val="0000B4"/>
                      </a:solidFill>
                      <a:latin typeface="linea-basic-10" panose="02000509000000000000" pitchFamily="49" charset="0"/>
                    </a:endParaRPr>
                  </a:p>
                </p:txBody>
              </p:sp>
              <p:sp>
                <p:nvSpPr>
                  <p:cNvPr id="24" name="Rectangle 23">
                    <a:extLst>
                      <a:ext uri="{FF2B5EF4-FFF2-40B4-BE49-F238E27FC236}">
                        <a16:creationId xmlns:a16="http://schemas.microsoft.com/office/drawing/2014/main" id="{7F092C41-5F26-35CF-7334-A0DDBBB78536}"/>
                      </a:ext>
                    </a:extLst>
                  </p:cNvPr>
                  <p:cNvSpPr/>
                  <p:nvPr/>
                </p:nvSpPr>
                <p:spPr>
                  <a:xfrm>
                    <a:off x="3388425" y="4840606"/>
                    <a:ext cx="1122555" cy="654312"/>
                  </a:xfrm>
                  <a:prstGeom prst="rect">
                    <a:avLst/>
                  </a:prstGeom>
                </p:spPr>
                <p:txBody>
                  <a:bodyPr wrap="square" lIns="121920" tIns="45720" rIns="121920" bIns="60960" anchor="t">
                    <a:spAutoFit/>
                  </a:bodyPr>
                  <a:lstStyle/>
                  <a:p>
                    <a:pPr algn="ctr">
                      <a:lnSpc>
                        <a:spcPct val="89000"/>
                      </a:lnSpc>
                    </a:pPr>
                    <a:r>
                      <a:rPr lang="lv-LV" sz="1200">
                        <a:latin typeface="Verdana"/>
                        <a:ea typeface="Verdana"/>
                      </a:rPr>
                      <a:t>Konference «</a:t>
                    </a:r>
                    <a:r>
                      <a:rPr lang="it-IT" sz="1200">
                        <a:latin typeface="Verdana"/>
                        <a:ea typeface="Verdana"/>
                      </a:rPr>
                      <a:t>Quantum Information Processing conference</a:t>
                    </a:r>
                    <a:r>
                      <a:rPr lang="lv-LV" sz="1200">
                        <a:latin typeface="Verdana"/>
                        <a:ea typeface="Verdana"/>
                      </a:rPr>
                      <a:t>»</a:t>
                    </a:r>
                    <a:endParaRPr lang="en-US" sz="1200">
                      <a:latin typeface="Verdana" panose="020B0604030504040204" pitchFamily="34" charset="0"/>
                      <a:ea typeface="Verdana" panose="020B0604030504040204" pitchFamily="34" charset="0"/>
                    </a:endParaRPr>
                  </a:p>
                </p:txBody>
              </p:sp>
            </p:grp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EF7FD205-7F2E-FADE-15A4-436413173266}"/>
                    </a:ext>
                  </a:extLst>
                </p:cNvPr>
                <p:cNvSpPr txBox="1"/>
                <p:nvPr/>
              </p:nvSpPr>
              <p:spPr>
                <a:xfrm>
                  <a:off x="3427610" y="4582203"/>
                  <a:ext cx="1430337" cy="803526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rtlCol="0" anchor="t">
                  <a:spAutoFit/>
                </a:bodyPr>
                <a:lstStyle/>
                <a:p>
                  <a:pPr algn="ctr"/>
                  <a:r>
                    <a:rPr lang="lv-LV" sz="1200">
                      <a:latin typeface="Verdana"/>
                      <a:ea typeface="Verdana"/>
                    </a:rPr>
                    <a:t>Kongress «51st </a:t>
                  </a:r>
                  <a:endParaRPr lang="en-US" err="1">
                    <a:latin typeface="Avenir Next LT Pro"/>
                    <a:ea typeface="Verdana"/>
                  </a:endParaRPr>
                </a:p>
                <a:p>
                  <a:pPr algn="ctr"/>
                  <a:r>
                    <a:rPr lang="lv-LV" sz="1200" err="1">
                      <a:latin typeface="Verdana"/>
                      <a:ea typeface="Verdana"/>
                    </a:rPr>
                    <a:t>Federation</a:t>
                  </a:r>
                  <a:r>
                    <a:rPr lang="lv-LV" sz="1200">
                      <a:latin typeface="Verdana"/>
                      <a:ea typeface="Verdana"/>
                    </a:rPr>
                    <a:t> </a:t>
                  </a:r>
                  <a:r>
                    <a:rPr lang="lv-LV" sz="1200" err="1">
                      <a:latin typeface="Verdana"/>
                      <a:ea typeface="Verdana"/>
                    </a:rPr>
                    <a:t>of</a:t>
                  </a:r>
                  <a:endParaRPr lang="en-US">
                    <a:latin typeface="Avenir Next LT Pro"/>
                    <a:ea typeface="Verdana"/>
                  </a:endParaRPr>
                </a:p>
                <a:p>
                  <a:pPr algn="ctr"/>
                  <a:r>
                    <a:rPr lang="lv-LV" sz="1200" err="1">
                      <a:latin typeface="Verdana"/>
                      <a:ea typeface="Verdana"/>
                    </a:rPr>
                    <a:t>European</a:t>
                  </a:r>
                  <a:r>
                    <a:rPr lang="lv-LV" sz="1200">
                      <a:latin typeface="Verdana"/>
                      <a:ea typeface="Verdana"/>
                    </a:rPr>
                    <a:t> </a:t>
                  </a:r>
                  <a:r>
                    <a:rPr lang="lv-LV" sz="1200" err="1">
                      <a:latin typeface="Verdana"/>
                      <a:ea typeface="Verdana"/>
                    </a:rPr>
                    <a:t>Biochemical</a:t>
                  </a:r>
                  <a:r>
                    <a:rPr lang="lv-LV" sz="1200">
                      <a:latin typeface="Verdana"/>
                      <a:ea typeface="Verdana"/>
                    </a:rPr>
                    <a:t> </a:t>
                  </a:r>
                  <a:endParaRPr lang="en-US">
                    <a:latin typeface="Avenir Next LT Pro"/>
                    <a:ea typeface="Verdana"/>
                  </a:endParaRPr>
                </a:p>
                <a:p>
                  <a:pPr algn="ctr"/>
                  <a:r>
                    <a:rPr lang="lv-LV" sz="1200" err="1">
                      <a:latin typeface="Verdana"/>
                      <a:ea typeface="Verdana"/>
                    </a:rPr>
                    <a:t>Societies</a:t>
                  </a:r>
                  <a:r>
                    <a:rPr lang="lv-LV" sz="1200">
                      <a:latin typeface="Verdana"/>
                      <a:ea typeface="Verdana"/>
                    </a:rPr>
                    <a:t> </a:t>
                  </a:r>
                  <a:r>
                    <a:rPr lang="lv-LV" sz="1200" err="1">
                      <a:latin typeface="Verdana"/>
                      <a:ea typeface="Verdana"/>
                    </a:rPr>
                    <a:t>Congress</a:t>
                  </a:r>
                  <a:r>
                    <a:rPr lang="lv-LV" sz="1200">
                      <a:latin typeface="Verdana"/>
                      <a:ea typeface="Verdana"/>
                    </a:rPr>
                    <a:t>»</a:t>
                  </a:r>
                  <a:endParaRPr lang="en-US"/>
                </a:p>
              </p:txBody>
            </p:sp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E853D925-FAD1-4E45-8234-8ADAD5C4DCEA}"/>
                    </a:ext>
                  </a:extLst>
                </p:cNvPr>
                <p:cNvSpPr txBox="1"/>
                <p:nvPr/>
              </p:nvSpPr>
              <p:spPr>
                <a:xfrm>
                  <a:off x="643837" y="2203530"/>
                  <a:ext cx="1485347" cy="36721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lv-LV" sz="1200">
                      <a:latin typeface="Verdana" panose="020B0604030504040204" pitchFamily="34" charset="0"/>
                      <a:ea typeface="Verdana" panose="020B0604030504040204" pitchFamily="34" charset="0"/>
                    </a:rPr>
                    <a:t>Konference «</a:t>
                  </a:r>
                  <a:r>
                    <a:rPr lang="lv-LV" sz="1200" err="1">
                      <a:latin typeface="Verdana" panose="020B0604030504040204" pitchFamily="34" charset="0"/>
                      <a:ea typeface="Verdana" panose="020B0604030504040204" pitchFamily="34" charset="0"/>
                    </a:rPr>
                    <a:t>Big</a:t>
                  </a:r>
                  <a:r>
                    <a:rPr lang="lv-LV" sz="1200">
                      <a:latin typeface="Verdana" panose="020B0604030504040204" pitchFamily="34" charset="0"/>
                      <a:ea typeface="Verdana" panose="020B0604030504040204" pitchFamily="34" charset="0"/>
                    </a:rPr>
                    <a:t> </a:t>
                  </a:r>
                  <a:r>
                    <a:rPr lang="lv-LV" sz="1200" err="1">
                      <a:latin typeface="Verdana" panose="020B0604030504040204" pitchFamily="34" charset="0"/>
                      <a:ea typeface="Verdana" panose="020B0604030504040204" pitchFamily="34" charset="0"/>
                    </a:rPr>
                    <a:t>Data</a:t>
                  </a:r>
                  <a:endParaRPr lang="lv-LV" sz="1200">
                    <a:latin typeface="Verdana" panose="020B0604030504040204" pitchFamily="34" charset="0"/>
                    <a:ea typeface="Verdana" panose="020B0604030504040204" pitchFamily="34" charset="0"/>
                  </a:endParaRPr>
                </a:p>
                <a:p>
                  <a:pPr algn="ctr"/>
                  <a:r>
                    <a:rPr lang="lv-LV" sz="1200" err="1">
                      <a:latin typeface="Verdana" panose="020B0604030504040204" pitchFamily="34" charset="0"/>
                      <a:ea typeface="Verdana" panose="020B0604030504040204" pitchFamily="34" charset="0"/>
                    </a:rPr>
                    <a:t>From</a:t>
                  </a:r>
                  <a:r>
                    <a:rPr lang="lv-LV" sz="1200">
                      <a:latin typeface="Verdana" panose="020B0604030504040204" pitchFamily="34" charset="0"/>
                      <a:ea typeface="Verdana" panose="020B0604030504040204" pitchFamily="34" charset="0"/>
                    </a:rPr>
                    <a:t> </a:t>
                  </a:r>
                  <a:r>
                    <a:rPr lang="lv-LV" sz="1200" err="1">
                      <a:latin typeface="Verdana" panose="020B0604030504040204" pitchFamily="34" charset="0"/>
                      <a:ea typeface="Verdana" panose="020B0604030504040204" pitchFamily="34" charset="0"/>
                    </a:rPr>
                    <a:t>Space</a:t>
                  </a:r>
                  <a:r>
                    <a:rPr lang="lv-LV" sz="1200">
                      <a:latin typeface="Verdana" panose="020B0604030504040204" pitchFamily="34" charset="0"/>
                      <a:ea typeface="Verdana" panose="020B0604030504040204" pitchFamily="34" charset="0"/>
                    </a:rPr>
                    <a:t>»</a:t>
                  </a:r>
                </a:p>
              </p:txBody>
            </p:sp>
          </p:grpSp>
          <p:pic>
            <p:nvPicPr>
              <p:cNvPr id="14" name="Picture 13" descr="A logo with blue triangles&#10;&#10;Description automatically generated">
                <a:extLst>
                  <a:ext uri="{FF2B5EF4-FFF2-40B4-BE49-F238E27FC236}">
                    <a16:creationId xmlns:a16="http://schemas.microsoft.com/office/drawing/2014/main" id="{2E7019DF-EC4C-C224-1619-24C3C91CF0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10548" y="2862455"/>
                <a:ext cx="1440644" cy="854971"/>
              </a:xfrm>
              <a:prstGeom prst="rect">
                <a:avLst/>
              </a:prstGeom>
            </p:spPr>
          </p:pic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F9207F4-2D22-1B6D-386C-2AB9D75B7BA4}"/>
                </a:ext>
              </a:extLst>
            </p:cNvPr>
            <p:cNvGrpSpPr/>
            <p:nvPr/>
          </p:nvGrpSpPr>
          <p:grpSpPr>
            <a:xfrm>
              <a:off x="1684036" y="5024325"/>
              <a:ext cx="5098542" cy="1308936"/>
              <a:chOff x="1684036" y="5024325"/>
              <a:chExt cx="5098542" cy="1308936"/>
            </a:xfrm>
          </p:grpSpPr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5711D6A0-12A2-051E-4296-1BD297813E6F}"/>
                  </a:ext>
                </a:extLst>
              </p:cNvPr>
              <p:cNvSpPr/>
              <p:nvPr/>
            </p:nvSpPr>
            <p:spPr>
              <a:xfrm>
                <a:off x="1913325" y="5027256"/>
                <a:ext cx="1269455" cy="600742"/>
              </a:xfrm>
              <a:prstGeom prst="rect">
                <a:avLst/>
              </a:prstGeom>
            </p:spPr>
            <p:txBody>
              <a:bodyPr wrap="square" lIns="121920" rIns="121920" bIns="60960">
                <a:spAutoFit/>
              </a:bodyPr>
              <a:lstStyle/>
              <a:p>
                <a:pPr algn="ctr">
                  <a:lnSpc>
                    <a:spcPct val="89000"/>
                  </a:lnSpc>
                </a:pPr>
                <a:r>
                  <a:rPr lang="lv-LV" sz="1200">
                    <a:latin typeface="Verdana" panose="020B0604030504040204" pitchFamily="34" charset="0"/>
                    <a:ea typeface="Verdana" panose="020B0604030504040204" pitchFamily="34" charset="0"/>
                  </a:rPr>
                  <a:t>Eiropas Zinātnieku nakts</a:t>
                </a:r>
                <a:endParaRPr lang="en-US" sz="120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8F3A44DB-B3AC-D420-70BA-6557DB70D6E9}"/>
                  </a:ext>
                </a:extLst>
              </p:cNvPr>
              <p:cNvSpPr/>
              <p:nvPr/>
            </p:nvSpPr>
            <p:spPr>
              <a:xfrm>
                <a:off x="1684036" y="5671541"/>
                <a:ext cx="1780601" cy="661720"/>
              </a:xfrm>
              <a:prstGeom prst="rect">
                <a:avLst/>
              </a:prstGeom>
            </p:spPr>
            <p:txBody>
              <a:bodyPr wrap="square" lIns="121920" tIns="45720" rIns="121920" bIns="60960" anchor="t">
                <a:spAutoFit/>
              </a:bodyPr>
              <a:lstStyle/>
              <a:p>
                <a:pPr algn="ctr"/>
                <a:r>
                  <a:rPr lang="lv-LV" sz="1200">
                    <a:latin typeface="Verdana"/>
                    <a:ea typeface="Verdana"/>
                  </a:rPr>
                  <a:t>ES Jauno </a:t>
                </a:r>
                <a:endParaRPr lang="lv-LV">
                  <a:latin typeface="Verdana"/>
                  <a:ea typeface="Verdana"/>
                </a:endParaRPr>
              </a:p>
              <a:p>
                <a:pPr algn="ctr"/>
                <a:r>
                  <a:rPr lang="lv-LV" sz="1200">
                    <a:latin typeface="Verdana"/>
                    <a:ea typeface="Verdana"/>
                  </a:rPr>
                  <a:t>zinātnieku </a:t>
                </a:r>
                <a:endParaRPr lang="lv-LV">
                  <a:latin typeface="Verdana"/>
                  <a:ea typeface="Verdana"/>
                </a:endParaRPr>
              </a:p>
              <a:p>
                <a:pPr algn="ctr"/>
                <a:r>
                  <a:rPr lang="lv-LV" sz="1200">
                    <a:latin typeface="Verdana"/>
                    <a:ea typeface="Verdana"/>
                  </a:rPr>
                  <a:t>konkurss</a:t>
                </a:r>
                <a:endParaRPr lang="lv-LV">
                  <a:latin typeface="Verdana"/>
                  <a:ea typeface="Verdana"/>
                </a:endParaRPr>
              </a:p>
            </p:txBody>
          </p: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B22ECC49-E040-9145-45A1-6299B1838F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26209" y="5327627"/>
                <a:ext cx="476856" cy="0"/>
              </a:xfrm>
              <a:prstGeom prst="straightConnector1">
                <a:avLst/>
              </a:prstGeom>
              <a:ln w="31750">
                <a:solidFill>
                  <a:srgbClr val="0000B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7" name="Attēls 4" descr="Attēls, kurā ir teksts, ekrānuzņēmums, fonts, dizains&#10;&#10;Apraksts ģenerēts automātiski">
                <a:extLst>
                  <a:ext uri="{FF2B5EF4-FFF2-40B4-BE49-F238E27FC236}">
                    <a16:creationId xmlns:a16="http://schemas.microsoft.com/office/drawing/2014/main" id="{51AD1796-4E95-9918-7220-366ACD37DA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-2222" r="-3175" b="73077"/>
              <a:stretch/>
            </p:blipFill>
            <p:spPr>
              <a:xfrm>
                <a:off x="4005366" y="5024325"/>
                <a:ext cx="2777212" cy="58922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8760754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F169C2-81F7-0C58-E8C9-986A60BA9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AB0569B-0AF1-5FC3-3590-F151C2B16C9A}"/>
              </a:ext>
            </a:extLst>
          </p:cNvPr>
          <p:cNvSpPr/>
          <p:nvPr/>
        </p:nvSpPr>
        <p:spPr>
          <a:xfrm>
            <a:off x="1" y="1270687"/>
            <a:ext cx="8600139" cy="645559"/>
          </a:xfrm>
          <a:prstGeom prst="rect">
            <a:avLst/>
          </a:prstGeom>
          <a:solidFill>
            <a:srgbClr val="FFCB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>
              <a:highlight>
                <a:srgbClr val="FFCB00"/>
              </a:highlight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8C64110-BD23-8CE7-F34E-0F0F4918D5A4}"/>
              </a:ext>
            </a:extLst>
          </p:cNvPr>
          <p:cNvSpPr txBox="1">
            <a:spLocks/>
          </p:cNvSpPr>
          <p:nvPr/>
        </p:nvSpPr>
        <p:spPr>
          <a:xfrm>
            <a:off x="499268" y="93068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2800">
                <a:solidFill>
                  <a:srgbClr val="0000B4"/>
                </a:solidFill>
                <a:latin typeface="Verdana" panose="020B0604030504040204" pitchFamily="34" charset="0"/>
                <a:ea typeface="Verdana" panose="020B0604030504040204" pitchFamily="34" charset="0"/>
                <a:cs typeface="+mj-lt"/>
              </a:rPr>
              <a:t>Latvijas zinātnieku diasporas datubāze</a:t>
            </a:r>
            <a:endParaRPr lang="lv-LV" sz="28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Picture 5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C8A46DEE-E35E-919F-7C5C-1DF2BC57F5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502" y="230188"/>
            <a:ext cx="3137184" cy="1040499"/>
          </a:xfrm>
          <a:prstGeom prst="rect">
            <a:avLst/>
          </a:prstGeom>
        </p:spPr>
      </p:pic>
      <p:pic>
        <p:nvPicPr>
          <p:cNvPr id="2" name="Attēls 1" descr="Attēls, kurā ir teksts, ekrānuzņēmums, karte, diagramma&#10;&#10;Mākslīgā intelekta ģenerēts saturs var būt nepareizs.">
            <a:extLst>
              <a:ext uri="{FF2B5EF4-FFF2-40B4-BE49-F238E27FC236}">
                <a16:creationId xmlns:a16="http://schemas.microsoft.com/office/drawing/2014/main" id="{8D5A5DD7-EBE9-3D37-007C-B5EAA6E156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686"/>
          <a:stretch/>
        </p:blipFill>
        <p:spPr>
          <a:xfrm>
            <a:off x="522012" y="2784405"/>
            <a:ext cx="5024023" cy="33248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3287B0-103E-AE92-366F-A5119AA83C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1530" y="2768836"/>
            <a:ext cx="5682998" cy="32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90610"/>
      </p:ext>
    </p:extLst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AccentBoxVTI">
      <a:dk1>
        <a:srgbClr val="000000"/>
      </a:dk1>
      <a:lt1>
        <a:sysClr val="window" lastClr="FFFFFF"/>
      </a:lt1>
      <a:dk2>
        <a:srgbClr val="262626"/>
      </a:dk2>
      <a:lt2>
        <a:srgbClr val="FFFFFF"/>
      </a:lt2>
      <a:accent1>
        <a:srgbClr val="F5A700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AccentBoxVTI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AccentBoxVTI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F4FE582F-5DDE-4E50-A331-B77FB79D7361}" vid="{42624B42-66F4-4B9A-A3DB-EB561F1627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540</Words>
  <Application>Microsoft Office PowerPoint</Application>
  <PresentationFormat>Widescreen</PresentationFormat>
  <Paragraphs>103</Paragraphs>
  <Slides>13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Avenir Next LT Pro</vt:lpstr>
      <vt:lpstr>Calibri</vt:lpstr>
      <vt:lpstr>linea-basic-10</vt:lpstr>
      <vt:lpstr>Segoe UI</vt:lpstr>
      <vt:lpstr>Source Sans Pro</vt:lpstr>
      <vt:lpstr>Verdana</vt:lpstr>
      <vt:lpstr>AccentBoxVTI</vt:lpstr>
      <vt:lpstr> researchLatvia zīmols   Latvijas zinātnes komunikācijas   platforma</vt:lpstr>
      <vt:lpstr>Mērķis</vt:lpstr>
      <vt:lpstr>Stratēģiskais pozicionējums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Zīmols researchLatvia    Paldies par veltīto laiku!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Latvijas zinātnes stratēģiskais komunikācijas pozicionējums</dc:title>
  <dc:creator>Laura Krūmiņa-Zvaigzne</dc:creator>
  <cp:lastModifiedBy>Brigita Zutere</cp:lastModifiedBy>
  <cp:revision>1</cp:revision>
  <dcterms:created xsi:type="dcterms:W3CDTF">2024-07-26T09:09:26Z</dcterms:created>
  <dcterms:modified xsi:type="dcterms:W3CDTF">2025-09-22T13:33:44Z</dcterms:modified>
</cp:coreProperties>
</file>