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7" r:id="rId2"/>
    <p:sldId id="363" r:id="rId3"/>
    <p:sldId id="337" r:id="rId4"/>
    <p:sldId id="258" r:id="rId5"/>
    <p:sldId id="368" r:id="rId6"/>
    <p:sldId id="370" r:id="rId7"/>
    <p:sldId id="371" r:id="rId8"/>
    <p:sldId id="369" r:id="rId9"/>
    <p:sldId id="372" r:id="rId10"/>
    <p:sldId id="373" r:id="rId11"/>
    <p:sldId id="348" r:id="rId12"/>
    <p:sldId id="374" r:id="rId13"/>
    <p:sldId id="376" r:id="rId14"/>
    <p:sldId id="377" r:id="rId15"/>
    <p:sldId id="385" r:id="rId16"/>
    <p:sldId id="386" r:id="rId17"/>
    <p:sldId id="384" r:id="rId18"/>
    <p:sldId id="388" r:id="rId19"/>
    <p:sldId id="391" r:id="rId20"/>
    <p:sldId id="389" r:id="rId21"/>
    <p:sldId id="387" r:id="rId22"/>
    <p:sldId id="390" r:id="rId23"/>
    <p:sldId id="375" r:id="rId24"/>
    <p:sldId id="378" r:id="rId25"/>
    <p:sldId id="379" r:id="rId26"/>
    <p:sldId id="380" r:id="rId27"/>
    <p:sldId id="381" r:id="rId28"/>
    <p:sldId id="382" r:id="rId29"/>
    <p:sldId id="383" r:id="rId30"/>
    <p:sldId id="268" r:id="rId31"/>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DF"/>
    <a:srgbClr val="58B6C0"/>
    <a:srgbClr val="FFFFFF"/>
    <a:srgbClr val="1B5089"/>
    <a:srgbClr val="1F2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2FD92-8FA4-42E8-BC43-3DD900230186}" v="1" dt="2024-12-09T12:30:46.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3" autoAdjust="0"/>
    <p:restoredTop sz="83527" autoAdjust="0"/>
  </p:normalViewPr>
  <p:slideViewPr>
    <p:cSldViewPr snapToGrid="0">
      <p:cViewPr varScale="1">
        <p:scale>
          <a:sx n="53" d="100"/>
          <a:sy n="53" d="100"/>
        </p:scale>
        <p:origin x="1236" y="24"/>
      </p:cViewPr>
      <p:guideLst>
        <p:guide orient="horz"/>
        <p:guide pos="381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45" d="100"/>
          <a:sy n="145" d="100"/>
        </p:scale>
        <p:origin x="629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ese Šūpule" userId="c607ab90-a9d6-4ffb-9086-159f57322d63" providerId="ADAL" clId="{E462FD92-8FA4-42E8-BC43-3DD900230186}"/>
    <pc:docChg chg="modSld">
      <pc:chgData name="Inese Šūpule" userId="c607ab90-a9d6-4ffb-9086-159f57322d63" providerId="ADAL" clId="{E462FD92-8FA4-42E8-BC43-3DD900230186}" dt="2024-12-10T19:45:07.273" v="6" actId="20577"/>
      <pc:docMkLst>
        <pc:docMk/>
      </pc:docMkLst>
      <pc:sldChg chg="modSp mod">
        <pc:chgData name="Inese Šūpule" userId="c607ab90-a9d6-4ffb-9086-159f57322d63" providerId="ADAL" clId="{E462FD92-8FA4-42E8-BC43-3DD900230186}" dt="2024-12-09T12:28:04.597" v="4" actId="20577"/>
        <pc:sldMkLst>
          <pc:docMk/>
          <pc:sldMk cId="2895219817" sldId="348"/>
        </pc:sldMkLst>
        <pc:spChg chg="mod">
          <ac:chgData name="Inese Šūpule" userId="c607ab90-a9d6-4ffb-9086-159f57322d63" providerId="ADAL" clId="{E462FD92-8FA4-42E8-BC43-3DD900230186}" dt="2024-12-09T12:28:04.597" v="4" actId="20577"/>
          <ac:spMkLst>
            <pc:docMk/>
            <pc:sldMk cId="2895219817" sldId="348"/>
            <ac:spMk id="6" creationId="{3F263BF3-41E8-E943-8590-2EFB6BC2EFFE}"/>
          </ac:spMkLst>
        </pc:spChg>
      </pc:sldChg>
      <pc:sldChg chg="modSp mod">
        <pc:chgData name="Inese Šūpule" userId="c607ab90-a9d6-4ffb-9086-159f57322d63" providerId="ADAL" clId="{E462FD92-8FA4-42E8-BC43-3DD900230186}" dt="2024-12-10T19:45:07.273" v="6" actId="20577"/>
        <pc:sldMkLst>
          <pc:docMk/>
          <pc:sldMk cId="90323171" sldId="384"/>
        </pc:sldMkLst>
        <pc:spChg chg="mod">
          <ac:chgData name="Inese Šūpule" userId="c607ab90-a9d6-4ffb-9086-159f57322d63" providerId="ADAL" clId="{E462FD92-8FA4-42E8-BC43-3DD900230186}" dt="2024-12-10T19:45:07.273" v="6" actId="20577"/>
          <ac:spMkLst>
            <pc:docMk/>
            <pc:sldMk cId="90323171" sldId="384"/>
            <ac:spMk id="7" creationId="{AB861824-8E41-7356-1200-9B9448737829}"/>
          </ac:spMkLst>
        </pc:spChg>
      </pc:sldChg>
      <pc:sldChg chg="modSp mod">
        <pc:chgData name="Inese Šūpule" userId="c607ab90-a9d6-4ffb-9086-159f57322d63" providerId="ADAL" clId="{E462FD92-8FA4-42E8-BC43-3DD900230186}" dt="2024-12-09T09:33:51.299" v="0" actId="20577"/>
        <pc:sldMkLst>
          <pc:docMk/>
          <pc:sldMk cId="313286030" sldId="388"/>
        </pc:sldMkLst>
        <pc:spChg chg="mod">
          <ac:chgData name="Inese Šūpule" userId="c607ab90-a9d6-4ffb-9086-159f57322d63" providerId="ADAL" clId="{E462FD92-8FA4-42E8-BC43-3DD900230186}" dt="2024-12-09T09:33:51.299" v="0" actId="20577"/>
          <ac:spMkLst>
            <pc:docMk/>
            <pc:sldMk cId="313286030" sldId="388"/>
            <ac:spMk id="7" creationId="{B9FADA65-0FDF-ECC0-7963-D899D96DF0D6}"/>
          </ac:spMkLst>
        </pc:spChg>
      </pc:sldChg>
      <pc:sldChg chg="modAnim">
        <pc:chgData name="Inese Šūpule" userId="c607ab90-a9d6-4ffb-9086-159f57322d63" providerId="ADAL" clId="{E462FD92-8FA4-42E8-BC43-3DD900230186}" dt="2024-12-09T12:30:46.212" v="5"/>
        <pc:sldMkLst>
          <pc:docMk/>
          <pc:sldMk cId="814308649" sldId="389"/>
        </pc:sldMkLst>
      </pc:sldChg>
      <pc:sldChg chg="modSp mod">
        <pc:chgData name="Inese Šūpule" userId="c607ab90-a9d6-4ffb-9086-159f57322d63" providerId="ADAL" clId="{E462FD92-8FA4-42E8-BC43-3DD900230186}" dt="2024-12-09T09:34:14.539" v="2" actId="20577"/>
        <pc:sldMkLst>
          <pc:docMk/>
          <pc:sldMk cId="1287915437" sldId="391"/>
        </pc:sldMkLst>
        <pc:spChg chg="mod">
          <ac:chgData name="Inese Šūpule" userId="c607ab90-a9d6-4ffb-9086-159f57322d63" providerId="ADAL" clId="{E462FD92-8FA4-42E8-BC43-3DD900230186}" dt="2024-12-09T09:34:14.539" v="2" actId="20577"/>
          <ac:spMkLst>
            <pc:docMk/>
            <pc:sldMk cId="1287915437" sldId="391"/>
            <ac:spMk id="7" creationId="{171E73C5-921E-A9DA-689A-E0903CD0E3BA}"/>
          </ac:spMkLst>
        </pc:spChg>
      </pc:sldChg>
    </pc:docChg>
  </pc:docChgLst>
  <pc:docChgLst>
    <pc:chgData name="Inese Šūpule" userId="c607ab90-a9d6-4ffb-9086-159f57322d63" providerId="ADAL" clId="{77E23120-7DE4-4F52-AAEC-7894FDA69491}"/>
    <pc:docChg chg="undo redo custSel addSld delSld modSld sldOrd">
      <pc:chgData name="Inese Šūpule" userId="c607ab90-a9d6-4ffb-9086-159f57322d63" providerId="ADAL" clId="{77E23120-7DE4-4F52-AAEC-7894FDA69491}" dt="2024-12-08T16:48:57.316" v="1016" actId="680"/>
      <pc:docMkLst>
        <pc:docMk/>
      </pc:docMkLst>
      <pc:sldChg chg="del">
        <pc:chgData name="Inese Šūpule" userId="c607ab90-a9d6-4ffb-9086-159f57322d63" providerId="ADAL" clId="{77E23120-7DE4-4F52-AAEC-7894FDA69491}" dt="2024-12-08T15:04:19.392" v="13" actId="2696"/>
        <pc:sldMkLst>
          <pc:docMk/>
          <pc:sldMk cId="1962600079" sldId="256"/>
        </pc:sldMkLst>
      </pc:sldChg>
      <pc:sldChg chg="addSp delSp modSp mod">
        <pc:chgData name="Inese Šūpule" userId="c607ab90-a9d6-4ffb-9086-159f57322d63" providerId="ADAL" clId="{77E23120-7DE4-4F52-AAEC-7894FDA69491}" dt="2024-12-08T15:07:23.634" v="91" actId="1076"/>
        <pc:sldMkLst>
          <pc:docMk/>
          <pc:sldMk cId="3079387534" sldId="257"/>
        </pc:sldMkLst>
        <pc:spChg chg="add mod">
          <ac:chgData name="Inese Šūpule" userId="c607ab90-a9d6-4ffb-9086-159f57322d63" providerId="ADAL" clId="{77E23120-7DE4-4F52-AAEC-7894FDA69491}" dt="2024-12-08T15:07:11.458" v="90" actId="20577"/>
          <ac:spMkLst>
            <pc:docMk/>
            <pc:sldMk cId="3079387534" sldId="257"/>
            <ac:spMk id="9" creationId="{2F410C62-E552-7CCD-904F-924F717C7887}"/>
          </ac:spMkLst>
        </pc:spChg>
        <pc:picChg chg="add mod">
          <ac:chgData name="Inese Šūpule" userId="c607ab90-a9d6-4ffb-9086-159f57322d63" providerId="ADAL" clId="{77E23120-7DE4-4F52-AAEC-7894FDA69491}" dt="2024-12-08T15:07:23.634" v="91" actId="1076"/>
          <ac:picMkLst>
            <pc:docMk/>
            <pc:sldMk cId="3079387534" sldId="257"/>
            <ac:picMk id="3" creationId="{5BDA8B7A-40B2-AEBF-3521-C90A63E17536}"/>
          </ac:picMkLst>
        </pc:picChg>
        <pc:picChg chg="add mod">
          <ac:chgData name="Inese Šūpule" userId="c607ab90-a9d6-4ffb-9086-159f57322d63" providerId="ADAL" clId="{77E23120-7DE4-4F52-AAEC-7894FDA69491}" dt="2024-12-08T15:04:29.203" v="16" actId="14100"/>
          <ac:picMkLst>
            <pc:docMk/>
            <pc:sldMk cId="3079387534" sldId="257"/>
            <ac:picMk id="6" creationId="{86CC7F45-CC14-6F82-EC09-979A8E4614D2}"/>
          </ac:picMkLst>
        </pc:picChg>
      </pc:sldChg>
      <pc:sldChg chg="addSp delSp modSp mod modAnim">
        <pc:chgData name="Inese Šūpule" userId="c607ab90-a9d6-4ffb-9086-159f57322d63" providerId="ADAL" clId="{77E23120-7DE4-4F52-AAEC-7894FDA69491}" dt="2024-12-08T15:19:36.294" v="174"/>
        <pc:sldMkLst>
          <pc:docMk/>
          <pc:sldMk cId="23713107" sldId="258"/>
        </pc:sldMkLst>
        <pc:spChg chg="mod">
          <ac:chgData name="Inese Šūpule" userId="c607ab90-a9d6-4ffb-9086-159f57322d63" providerId="ADAL" clId="{77E23120-7DE4-4F52-AAEC-7894FDA69491}" dt="2024-12-08T15:16:53.174" v="168" actId="1076"/>
          <ac:spMkLst>
            <pc:docMk/>
            <pc:sldMk cId="23713107" sldId="258"/>
            <ac:spMk id="5" creationId="{5EFE301D-05C8-B744-9765-6E9987CB7436}"/>
          </ac:spMkLst>
        </pc:spChg>
        <pc:spChg chg="mod">
          <ac:chgData name="Inese Šūpule" userId="c607ab90-a9d6-4ffb-9086-159f57322d63" providerId="ADAL" clId="{77E23120-7DE4-4F52-AAEC-7894FDA69491}" dt="2024-12-08T15:17:40.831" v="170" actId="14100"/>
          <ac:spMkLst>
            <pc:docMk/>
            <pc:sldMk cId="23713107" sldId="258"/>
            <ac:spMk id="6" creationId="{3F263BF3-41E8-E943-8590-2EFB6BC2EFFE}"/>
          </ac:spMkLst>
        </pc:spChg>
        <pc:picChg chg="add del mod">
          <ac:chgData name="Inese Šūpule" userId="c607ab90-a9d6-4ffb-9086-159f57322d63" providerId="ADAL" clId="{77E23120-7DE4-4F52-AAEC-7894FDA69491}" dt="2024-12-08T15:14:53.427" v="148" actId="1076"/>
          <ac:picMkLst>
            <pc:docMk/>
            <pc:sldMk cId="23713107" sldId="258"/>
            <ac:picMk id="1026" creationId="{0DD3A40F-E112-484F-B55E-CE68FA11F455}"/>
          </ac:picMkLst>
        </pc:picChg>
      </pc:sldChg>
      <pc:sldChg chg="del">
        <pc:chgData name="Inese Šūpule" userId="c607ab90-a9d6-4ffb-9086-159f57322d63" providerId="ADAL" clId="{77E23120-7DE4-4F52-AAEC-7894FDA69491}" dt="2024-12-08T15:23:28.384" v="196" actId="2696"/>
        <pc:sldMkLst>
          <pc:docMk/>
          <pc:sldMk cId="2198505802" sldId="299"/>
        </pc:sldMkLst>
      </pc:sldChg>
      <pc:sldChg chg="del">
        <pc:chgData name="Inese Šūpule" userId="c607ab90-a9d6-4ffb-9086-159f57322d63" providerId="ADAL" clId="{77E23120-7DE4-4F52-AAEC-7894FDA69491}" dt="2024-12-08T16:21:42.723" v="711" actId="2696"/>
        <pc:sldMkLst>
          <pc:docMk/>
          <pc:sldMk cId="3759112502" sldId="317"/>
        </pc:sldMkLst>
      </pc:sldChg>
      <pc:sldChg chg="del">
        <pc:chgData name="Inese Šūpule" userId="c607ab90-a9d6-4ffb-9086-159f57322d63" providerId="ADAL" clId="{77E23120-7DE4-4F52-AAEC-7894FDA69491}" dt="2024-12-08T15:01:32.961" v="2" actId="2696"/>
        <pc:sldMkLst>
          <pc:docMk/>
          <pc:sldMk cId="489979649" sldId="318"/>
        </pc:sldMkLst>
      </pc:sldChg>
      <pc:sldChg chg="del">
        <pc:chgData name="Inese Šūpule" userId="c607ab90-a9d6-4ffb-9086-159f57322d63" providerId="ADAL" clId="{77E23120-7DE4-4F52-AAEC-7894FDA69491}" dt="2024-12-08T15:23:32.429" v="197" actId="2696"/>
        <pc:sldMkLst>
          <pc:docMk/>
          <pc:sldMk cId="2413297356" sldId="332"/>
        </pc:sldMkLst>
      </pc:sldChg>
      <pc:sldChg chg="del">
        <pc:chgData name="Inese Šūpule" userId="c607ab90-a9d6-4ffb-9086-159f57322d63" providerId="ADAL" clId="{77E23120-7DE4-4F52-AAEC-7894FDA69491}" dt="2024-12-08T15:23:36.705" v="198" actId="2696"/>
        <pc:sldMkLst>
          <pc:docMk/>
          <pc:sldMk cId="3437919472" sldId="333"/>
        </pc:sldMkLst>
      </pc:sldChg>
      <pc:sldChg chg="addSp delSp modSp mod ord delAnim modAnim">
        <pc:chgData name="Inese Šūpule" userId="c607ab90-a9d6-4ffb-9086-159f57322d63" providerId="ADAL" clId="{77E23120-7DE4-4F52-AAEC-7894FDA69491}" dt="2024-12-08T15:19:32.618" v="173"/>
        <pc:sldMkLst>
          <pc:docMk/>
          <pc:sldMk cId="3688135789" sldId="337"/>
        </pc:sldMkLst>
        <pc:spChg chg="add mod">
          <ac:chgData name="Inese Šūpule" userId="c607ab90-a9d6-4ffb-9086-159f57322d63" providerId="ADAL" clId="{77E23120-7DE4-4F52-AAEC-7894FDA69491}" dt="2024-12-08T15:12:50.806" v="120"/>
          <ac:spMkLst>
            <pc:docMk/>
            <pc:sldMk cId="3688135789" sldId="337"/>
            <ac:spMk id="2" creationId="{A978C773-AB3E-553E-1C7A-1DE945542F27}"/>
          </ac:spMkLst>
        </pc:spChg>
        <pc:spChg chg="add mod">
          <ac:chgData name="Inese Šūpule" userId="c607ab90-a9d6-4ffb-9086-159f57322d63" providerId="ADAL" clId="{77E23120-7DE4-4F52-AAEC-7894FDA69491}" dt="2024-12-08T15:13:12.641" v="124" actId="14100"/>
          <ac:spMkLst>
            <pc:docMk/>
            <pc:sldMk cId="3688135789" sldId="337"/>
            <ac:spMk id="3" creationId="{492F1D64-4AB9-1B6D-346A-1AFDF6887651}"/>
          </ac:spMkLst>
        </pc:spChg>
      </pc:sldChg>
      <pc:sldChg chg="del">
        <pc:chgData name="Inese Šūpule" userId="c607ab90-a9d6-4ffb-9086-159f57322d63" providerId="ADAL" clId="{77E23120-7DE4-4F52-AAEC-7894FDA69491}" dt="2024-12-08T15:23:51.218" v="201" actId="2696"/>
        <pc:sldMkLst>
          <pc:docMk/>
          <pc:sldMk cId="2555820103" sldId="340"/>
        </pc:sldMkLst>
      </pc:sldChg>
      <pc:sldChg chg="del">
        <pc:chgData name="Inese Šūpule" userId="c607ab90-a9d6-4ffb-9086-159f57322d63" providerId="ADAL" clId="{77E23120-7DE4-4F52-AAEC-7894FDA69491}" dt="2024-12-08T15:23:54.911" v="202" actId="2696"/>
        <pc:sldMkLst>
          <pc:docMk/>
          <pc:sldMk cId="1899246449" sldId="341"/>
        </pc:sldMkLst>
      </pc:sldChg>
      <pc:sldChg chg="del">
        <pc:chgData name="Inese Šūpule" userId="c607ab90-a9d6-4ffb-9086-159f57322d63" providerId="ADAL" clId="{77E23120-7DE4-4F52-AAEC-7894FDA69491}" dt="2024-12-08T15:23:59.238" v="203" actId="2696"/>
        <pc:sldMkLst>
          <pc:docMk/>
          <pc:sldMk cId="3965186796" sldId="343"/>
        </pc:sldMkLst>
      </pc:sldChg>
      <pc:sldChg chg="del">
        <pc:chgData name="Inese Šūpule" userId="c607ab90-a9d6-4ffb-9086-159f57322d63" providerId="ADAL" clId="{77E23120-7DE4-4F52-AAEC-7894FDA69491}" dt="2024-12-08T15:24:02.311" v="204" actId="2696"/>
        <pc:sldMkLst>
          <pc:docMk/>
          <pc:sldMk cId="3310366090" sldId="344"/>
        </pc:sldMkLst>
      </pc:sldChg>
      <pc:sldChg chg="del">
        <pc:chgData name="Inese Šūpule" userId="c607ab90-a9d6-4ffb-9086-159f57322d63" providerId="ADAL" clId="{77E23120-7DE4-4F52-AAEC-7894FDA69491}" dt="2024-12-08T16:21:45.860" v="712" actId="2696"/>
        <pc:sldMkLst>
          <pc:docMk/>
          <pc:sldMk cId="1039436593" sldId="345"/>
        </pc:sldMkLst>
      </pc:sldChg>
      <pc:sldChg chg="del">
        <pc:chgData name="Inese Šūpule" userId="c607ab90-a9d6-4ffb-9086-159f57322d63" providerId="ADAL" clId="{77E23120-7DE4-4F52-AAEC-7894FDA69491}" dt="2024-12-08T15:23:42.712" v="200" actId="2696"/>
        <pc:sldMkLst>
          <pc:docMk/>
          <pc:sldMk cId="3963243566" sldId="346"/>
        </pc:sldMkLst>
      </pc:sldChg>
      <pc:sldChg chg="del">
        <pc:chgData name="Inese Šūpule" userId="c607ab90-a9d6-4ffb-9086-159f57322d63" providerId="ADAL" clId="{77E23120-7DE4-4F52-AAEC-7894FDA69491}" dt="2024-12-08T15:24:14.100" v="205" actId="2696"/>
        <pc:sldMkLst>
          <pc:docMk/>
          <pc:sldMk cId="1508475348" sldId="347"/>
        </pc:sldMkLst>
      </pc:sldChg>
      <pc:sldChg chg="modSp mod ord modAnim">
        <pc:chgData name="Inese Šūpule" userId="c607ab90-a9d6-4ffb-9086-159f57322d63" providerId="ADAL" clId="{77E23120-7DE4-4F52-AAEC-7894FDA69491}" dt="2024-12-08T15:58:12.963" v="496"/>
        <pc:sldMkLst>
          <pc:docMk/>
          <pc:sldMk cId="2895219817" sldId="348"/>
        </pc:sldMkLst>
        <pc:spChg chg="mod">
          <ac:chgData name="Inese Šūpule" userId="c607ab90-a9d6-4ffb-9086-159f57322d63" providerId="ADAL" clId="{77E23120-7DE4-4F52-AAEC-7894FDA69491}" dt="2024-12-08T15:51:58.157" v="435" actId="14100"/>
          <ac:spMkLst>
            <pc:docMk/>
            <pc:sldMk cId="2895219817" sldId="348"/>
            <ac:spMk id="5" creationId="{5EFE301D-05C8-B744-9765-6E9987CB7436}"/>
          </ac:spMkLst>
        </pc:spChg>
        <pc:spChg chg="mod">
          <ac:chgData name="Inese Šūpule" userId="c607ab90-a9d6-4ffb-9086-159f57322d63" providerId="ADAL" clId="{77E23120-7DE4-4F52-AAEC-7894FDA69491}" dt="2024-12-08T15:57:29.125" v="490" actId="20577"/>
          <ac:spMkLst>
            <pc:docMk/>
            <pc:sldMk cId="2895219817" sldId="348"/>
            <ac:spMk id="6" creationId="{3F263BF3-41E8-E943-8590-2EFB6BC2EFFE}"/>
          </ac:spMkLst>
        </pc:spChg>
      </pc:sldChg>
      <pc:sldChg chg="del">
        <pc:chgData name="Inese Šūpule" userId="c607ab90-a9d6-4ffb-9086-159f57322d63" providerId="ADAL" clId="{77E23120-7DE4-4F52-AAEC-7894FDA69491}" dt="2024-12-08T16:21:48.931" v="713" actId="2696"/>
        <pc:sldMkLst>
          <pc:docMk/>
          <pc:sldMk cId="2463626366" sldId="349"/>
        </pc:sldMkLst>
      </pc:sldChg>
      <pc:sldChg chg="del">
        <pc:chgData name="Inese Šūpule" userId="c607ab90-a9d6-4ffb-9086-159f57322d63" providerId="ADAL" clId="{77E23120-7DE4-4F52-AAEC-7894FDA69491}" dt="2024-12-08T15:24:20.339" v="206" actId="2696"/>
        <pc:sldMkLst>
          <pc:docMk/>
          <pc:sldMk cId="1923420900" sldId="352"/>
        </pc:sldMkLst>
      </pc:sldChg>
      <pc:sldChg chg="del">
        <pc:chgData name="Inese Šūpule" userId="c607ab90-a9d6-4ffb-9086-159f57322d63" providerId="ADAL" clId="{77E23120-7DE4-4F52-AAEC-7894FDA69491}" dt="2024-12-08T16:22:03.935" v="714" actId="2696"/>
        <pc:sldMkLst>
          <pc:docMk/>
          <pc:sldMk cId="2809660767" sldId="353"/>
        </pc:sldMkLst>
      </pc:sldChg>
      <pc:sldChg chg="modSp del mod">
        <pc:chgData name="Inese Šūpule" userId="c607ab90-a9d6-4ffb-9086-159f57322d63" providerId="ADAL" clId="{77E23120-7DE4-4F52-AAEC-7894FDA69491}" dt="2024-12-08T16:29:23.418" v="719" actId="47"/>
        <pc:sldMkLst>
          <pc:docMk/>
          <pc:sldMk cId="3467049322" sldId="354"/>
        </pc:sldMkLst>
      </pc:sldChg>
      <pc:sldChg chg="del">
        <pc:chgData name="Inese Šūpule" userId="c607ab90-a9d6-4ffb-9086-159f57322d63" providerId="ADAL" clId="{77E23120-7DE4-4F52-AAEC-7894FDA69491}" dt="2024-12-08T16:22:07.891" v="715" actId="2696"/>
        <pc:sldMkLst>
          <pc:docMk/>
          <pc:sldMk cId="2419696271" sldId="355"/>
        </pc:sldMkLst>
      </pc:sldChg>
      <pc:sldChg chg="del">
        <pc:chgData name="Inese Šūpule" userId="c607ab90-a9d6-4ffb-9086-159f57322d63" providerId="ADAL" clId="{77E23120-7DE4-4F52-AAEC-7894FDA69491}" dt="2024-12-08T16:22:10.352" v="716" actId="2696"/>
        <pc:sldMkLst>
          <pc:docMk/>
          <pc:sldMk cId="2246747356" sldId="356"/>
        </pc:sldMkLst>
      </pc:sldChg>
      <pc:sldChg chg="del">
        <pc:chgData name="Inese Šūpule" userId="c607ab90-a9d6-4ffb-9086-159f57322d63" providerId="ADAL" clId="{77E23120-7DE4-4F52-AAEC-7894FDA69491}" dt="2024-12-08T15:24:39.977" v="208" actId="2696"/>
        <pc:sldMkLst>
          <pc:docMk/>
          <pc:sldMk cId="1910739918" sldId="357"/>
        </pc:sldMkLst>
      </pc:sldChg>
      <pc:sldChg chg="del">
        <pc:chgData name="Inese Šūpule" userId="c607ab90-a9d6-4ffb-9086-159f57322d63" providerId="ADAL" clId="{77E23120-7DE4-4F52-AAEC-7894FDA69491}" dt="2024-12-08T15:24:26.252" v="207" actId="2696"/>
        <pc:sldMkLst>
          <pc:docMk/>
          <pc:sldMk cId="2297861186" sldId="358"/>
        </pc:sldMkLst>
      </pc:sldChg>
      <pc:sldChg chg="del">
        <pc:chgData name="Inese Šūpule" userId="c607ab90-a9d6-4ffb-9086-159f57322d63" providerId="ADAL" clId="{77E23120-7DE4-4F52-AAEC-7894FDA69491}" dt="2024-12-08T16:29:25.279" v="720" actId="47"/>
        <pc:sldMkLst>
          <pc:docMk/>
          <pc:sldMk cId="525133545" sldId="359"/>
        </pc:sldMkLst>
      </pc:sldChg>
      <pc:sldChg chg="del">
        <pc:chgData name="Inese Šūpule" userId="c607ab90-a9d6-4ffb-9086-159f57322d63" providerId="ADAL" clId="{77E23120-7DE4-4F52-AAEC-7894FDA69491}" dt="2024-12-08T15:01:29.695" v="1" actId="2696"/>
        <pc:sldMkLst>
          <pc:docMk/>
          <pc:sldMk cId="1167541983" sldId="361"/>
        </pc:sldMkLst>
      </pc:sldChg>
      <pc:sldChg chg="del">
        <pc:chgData name="Inese Šūpule" userId="c607ab90-a9d6-4ffb-9086-159f57322d63" providerId="ADAL" clId="{77E23120-7DE4-4F52-AAEC-7894FDA69491}" dt="2024-12-08T15:23:39.103" v="199" actId="2696"/>
        <pc:sldMkLst>
          <pc:docMk/>
          <pc:sldMk cId="1551270098" sldId="362"/>
        </pc:sldMkLst>
      </pc:sldChg>
      <pc:sldChg chg="addSp modSp add mod">
        <pc:chgData name="Inese Šūpule" userId="c607ab90-a9d6-4ffb-9086-159f57322d63" providerId="ADAL" clId="{77E23120-7DE4-4F52-AAEC-7894FDA69491}" dt="2024-12-08T15:10:18.412" v="103" actId="14100"/>
        <pc:sldMkLst>
          <pc:docMk/>
          <pc:sldMk cId="205615910" sldId="363"/>
        </pc:sldMkLst>
        <pc:spChg chg="add mod">
          <ac:chgData name="Inese Šūpule" userId="c607ab90-a9d6-4ffb-9086-159f57322d63" providerId="ADAL" clId="{77E23120-7DE4-4F52-AAEC-7894FDA69491}" dt="2024-12-08T15:10:18.412" v="103" actId="14100"/>
          <ac:spMkLst>
            <pc:docMk/>
            <pc:sldMk cId="205615910" sldId="363"/>
            <ac:spMk id="6" creationId="{1FE8D1BA-CFE7-C126-1E13-211C48CE9006}"/>
          </ac:spMkLst>
        </pc:spChg>
      </pc:sldChg>
      <pc:sldChg chg="add del">
        <pc:chgData name="Inese Šūpule" userId="c607ab90-a9d6-4ffb-9086-159f57322d63" providerId="ADAL" clId="{77E23120-7DE4-4F52-AAEC-7894FDA69491}" dt="2024-12-08T15:18:32.012" v="172" actId="2696"/>
        <pc:sldMkLst>
          <pc:docMk/>
          <pc:sldMk cId="3038780575" sldId="364"/>
        </pc:sldMkLst>
      </pc:sldChg>
      <pc:sldChg chg="new del ord">
        <pc:chgData name="Inese Šūpule" userId="c607ab90-a9d6-4ffb-9086-159f57322d63" providerId="ADAL" clId="{77E23120-7DE4-4F52-AAEC-7894FDA69491}" dt="2024-12-08T15:04:22.847" v="14" actId="2696"/>
        <pc:sldMkLst>
          <pc:docMk/>
          <pc:sldMk cId="3650868172" sldId="364"/>
        </pc:sldMkLst>
      </pc:sldChg>
      <pc:sldChg chg="new del">
        <pc:chgData name="Inese Šūpule" userId="c607ab90-a9d6-4ffb-9086-159f57322d63" providerId="ADAL" clId="{77E23120-7DE4-4F52-AAEC-7894FDA69491}" dt="2024-12-08T15:22:18.045" v="186" actId="47"/>
        <pc:sldMkLst>
          <pc:docMk/>
          <pc:sldMk cId="276784413" sldId="365"/>
        </pc:sldMkLst>
      </pc:sldChg>
      <pc:sldChg chg="new del">
        <pc:chgData name="Inese Šūpule" userId="c607ab90-a9d6-4ffb-9086-159f57322d63" providerId="ADAL" clId="{77E23120-7DE4-4F52-AAEC-7894FDA69491}" dt="2024-12-08T15:22:19.693" v="187" actId="47"/>
        <pc:sldMkLst>
          <pc:docMk/>
          <pc:sldMk cId="911871092" sldId="366"/>
        </pc:sldMkLst>
      </pc:sldChg>
      <pc:sldChg chg="new del">
        <pc:chgData name="Inese Šūpule" userId="c607ab90-a9d6-4ffb-9086-159f57322d63" providerId="ADAL" clId="{77E23120-7DE4-4F52-AAEC-7894FDA69491}" dt="2024-12-08T15:22:21.013" v="188" actId="47"/>
        <pc:sldMkLst>
          <pc:docMk/>
          <pc:sldMk cId="1869886487" sldId="367"/>
        </pc:sldMkLst>
      </pc:sldChg>
      <pc:sldChg chg="addSp delSp modSp new mod">
        <pc:chgData name="Inese Šūpule" userId="c607ab90-a9d6-4ffb-9086-159f57322d63" providerId="ADAL" clId="{77E23120-7DE4-4F52-AAEC-7894FDA69491}" dt="2024-12-08T15:29:27.598" v="221" actId="113"/>
        <pc:sldMkLst>
          <pc:docMk/>
          <pc:sldMk cId="850050784" sldId="368"/>
        </pc:sldMkLst>
        <pc:spChg chg="mod">
          <ac:chgData name="Inese Šūpule" userId="c607ab90-a9d6-4ffb-9086-159f57322d63" providerId="ADAL" clId="{77E23120-7DE4-4F52-AAEC-7894FDA69491}" dt="2024-12-08T15:22:11.047" v="185" actId="113"/>
          <ac:spMkLst>
            <pc:docMk/>
            <pc:sldMk cId="850050784" sldId="368"/>
            <ac:spMk id="2" creationId="{40570E4F-0383-E03A-9DB3-52E0C3D70090}"/>
          </ac:spMkLst>
        </pc:spChg>
        <pc:spChg chg="mod">
          <ac:chgData name="Inese Šūpule" userId="c607ab90-a9d6-4ffb-9086-159f57322d63" providerId="ADAL" clId="{77E23120-7DE4-4F52-AAEC-7894FDA69491}" dt="2024-12-08T15:23:09.162" v="194" actId="113"/>
          <ac:spMkLst>
            <pc:docMk/>
            <pc:sldMk cId="850050784" sldId="368"/>
            <ac:spMk id="5" creationId="{3BA0A77C-8AEB-A7BE-3916-C26729973FBB}"/>
          </ac:spMkLst>
        </pc:spChg>
        <pc:spChg chg="add mod">
          <ac:chgData name="Inese Šūpule" userId="c607ab90-a9d6-4ffb-9086-159f57322d63" providerId="ADAL" clId="{77E23120-7DE4-4F52-AAEC-7894FDA69491}" dt="2024-12-08T15:28:05.471" v="214" actId="255"/>
          <ac:spMkLst>
            <pc:docMk/>
            <pc:sldMk cId="850050784" sldId="368"/>
            <ac:spMk id="7" creationId="{CB7A4AFB-00AB-E1FC-48FE-871F0B5F14D7}"/>
          </ac:spMkLst>
        </pc:spChg>
        <pc:graphicFrameChg chg="add mod modGraphic">
          <ac:chgData name="Inese Šūpule" userId="c607ab90-a9d6-4ffb-9086-159f57322d63" providerId="ADAL" clId="{77E23120-7DE4-4F52-AAEC-7894FDA69491}" dt="2024-12-08T15:29:27.598" v="221" actId="113"/>
          <ac:graphicFrameMkLst>
            <pc:docMk/>
            <pc:sldMk cId="850050784" sldId="368"/>
            <ac:graphicFrameMk id="8" creationId="{8AA639A7-622D-45C3-72B0-96B04097CEBA}"/>
          </ac:graphicFrameMkLst>
        </pc:graphicFrameChg>
      </pc:sldChg>
      <pc:sldChg chg="addSp delSp modSp add mod">
        <pc:chgData name="Inese Šūpule" userId="c607ab90-a9d6-4ffb-9086-159f57322d63" providerId="ADAL" clId="{77E23120-7DE4-4F52-AAEC-7894FDA69491}" dt="2024-12-08T15:38:52.331" v="275" actId="207"/>
        <pc:sldMkLst>
          <pc:docMk/>
          <pc:sldMk cId="2142661022" sldId="369"/>
        </pc:sldMkLst>
        <pc:spChg chg="add mod">
          <ac:chgData name="Inese Šūpule" userId="c607ab90-a9d6-4ffb-9086-159f57322d63" providerId="ADAL" clId="{77E23120-7DE4-4F52-AAEC-7894FDA69491}" dt="2024-12-08T15:36:07.750" v="257" actId="255"/>
          <ac:spMkLst>
            <pc:docMk/>
            <pc:sldMk cId="2142661022" sldId="369"/>
            <ac:spMk id="7" creationId="{30D7B297-75F6-D0CE-89E8-A4657ED96A48}"/>
          </ac:spMkLst>
        </pc:spChg>
        <pc:graphicFrameChg chg="add mod modGraphic">
          <ac:chgData name="Inese Šūpule" userId="c607ab90-a9d6-4ffb-9086-159f57322d63" providerId="ADAL" clId="{77E23120-7DE4-4F52-AAEC-7894FDA69491}" dt="2024-12-08T15:38:52.331" v="275" actId="207"/>
          <ac:graphicFrameMkLst>
            <pc:docMk/>
            <pc:sldMk cId="2142661022" sldId="369"/>
            <ac:graphicFrameMk id="9" creationId="{88EE017E-E057-33DC-1319-1B8880816BCC}"/>
          </ac:graphicFrameMkLst>
        </pc:graphicFrameChg>
      </pc:sldChg>
      <pc:sldChg chg="addSp delSp modSp add mod">
        <pc:chgData name="Inese Šūpule" userId="c607ab90-a9d6-4ffb-9086-159f57322d63" providerId="ADAL" clId="{77E23120-7DE4-4F52-AAEC-7894FDA69491}" dt="2024-12-08T15:32:32.188" v="237" actId="207"/>
        <pc:sldMkLst>
          <pc:docMk/>
          <pc:sldMk cId="2504142345" sldId="370"/>
        </pc:sldMkLst>
        <pc:spChg chg="mod">
          <ac:chgData name="Inese Šūpule" userId="c607ab90-a9d6-4ffb-9086-159f57322d63" providerId="ADAL" clId="{77E23120-7DE4-4F52-AAEC-7894FDA69491}" dt="2024-12-08T15:31:22.363" v="234" actId="1076"/>
          <ac:spMkLst>
            <pc:docMk/>
            <pc:sldMk cId="2504142345" sldId="370"/>
            <ac:spMk id="7" creationId="{2F196480-35A2-EDF3-9347-07215003C8AE}"/>
          </ac:spMkLst>
        </pc:spChg>
        <pc:graphicFrameChg chg="add mod modGraphic">
          <ac:chgData name="Inese Šūpule" userId="c607ab90-a9d6-4ffb-9086-159f57322d63" providerId="ADAL" clId="{77E23120-7DE4-4F52-AAEC-7894FDA69491}" dt="2024-12-08T15:32:32.188" v="237" actId="207"/>
          <ac:graphicFrameMkLst>
            <pc:docMk/>
            <pc:sldMk cId="2504142345" sldId="370"/>
            <ac:graphicFrameMk id="3" creationId="{825E044B-D259-8DFB-32B5-533F3E8B0B34}"/>
          </ac:graphicFrameMkLst>
        </pc:graphicFrameChg>
      </pc:sldChg>
      <pc:sldChg chg="addSp delSp modSp add mod">
        <pc:chgData name="Inese Šūpule" userId="c607ab90-a9d6-4ffb-9086-159f57322d63" providerId="ADAL" clId="{77E23120-7DE4-4F52-AAEC-7894FDA69491}" dt="2024-12-08T15:34:52.393" v="250" actId="1076"/>
        <pc:sldMkLst>
          <pc:docMk/>
          <pc:sldMk cId="3000356758" sldId="371"/>
        </pc:sldMkLst>
        <pc:spChg chg="add mod">
          <ac:chgData name="Inese Šūpule" userId="c607ab90-a9d6-4ffb-9086-159f57322d63" providerId="ADAL" clId="{77E23120-7DE4-4F52-AAEC-7894FDA69491}" dt="2024-12-08T15:34:35.194" v="245" actId="1076"/>
          <ac:spMkLst>
            <pc:docMk/>
            <pc:sldMk cId="3000356758" sldId="371"/>
            <ac:spMk id="6" creationId="{418F906C-1B66-30AE-8379-3B5B780AE911}"/>
          </ac:spMkLst>
        </pc:spChg>
        <pc:picChg chg="add mod">
          <ac:chgData name="Inese Šūpule" userId="c607ab90-a9d6-4ffb-9086-159f57322d63" providerId="ADAL" clId="{77E23120-7DE4-4F52-AAEC-7894FDA69491}" dt="2024-12-08T15:34:52.393" v="250" actId="1076"/>
          <ac:picMkLst>
            <pc:docMk/>
            <pc:sldMk cId="3000356758" sldId="371"/>
            <ac:picMk id="8" creationId="{439A0096-96EB-9A19-25DE-656A83CB1109}"/>
          </ac:picMkLst>
        </pc:picChg>
      </pc:sldChg>
      <pc:sldChg chg="addSp delSp modSp add mod">
        <pc:chgData name="Inese Šūpule" userId="c607ab90-a9d6-4ffb-9086-159f57322d63" providerId="ADAL" clId="{77E23120-7DE4-4F52-AAEC-7894FDA69491}" dt="2024-12-08T15:46:11.673" v="393" actId="207"/>
        <pc:sldMkLst>
          <pc:docMk/>
          <pc:sldMk cId="4269160080" sldId="372"/>
        </pc:sldMkLst>
        <pc:spChg chg="add mod">
          <ac:chgData name="Inese Šūpule" userId="c607ab90-a9d6-4ffb-9086-159f57322d63" providerId="ADAL" clId="{77E23120-7DE4-4F52-AAEC-7894FDA69491}" dt="2024-12-08T15:46:11.673" v="393" actId="207"/>
          <ac:spMkLst>
            <pc:docMk/>
            <pc:sldMk cId="4269160080" sldId="372"/>
            <ac:spMk id="3" creationId="{D4772C66-D756-4DB4-B06D-0E264FB32428}"/>
          </ac:spMkLst>
        </pc:spChg>
        <pc:spChg chg="mod">
          <ac:chgData name="Inese Šūpule" userId="c607ab90-a9d6-4ffb-9086-159f57322d63" providerId="ADAL" clId="{77E23120-7DE4-4F52-AAEC-7894FDA69491}" dt="2024-12-08T15:40:15.947" v="296" actId="20577"/>
          <ac:spMkLst>
            <pc:docMk/>
            <pc:sldMk cId="4269160080" sldId="372"/>
            <ac:spMk id="7" creationId="{294EE8FF-1D3D-8D78-D024-3FEF47894B26}"/>
          </ac:spMkLst>
        </pc:spChg>
      </pc:sldChg>
      <pc:sldChg chg="modSp add mod">
        <pc:chgData name="Inese Šūpule" userId="c607ab90-a9d6-4ffb-9086-159f57322d63" providerId="ADAL" clId="{77E23120-7DE4-4F52-AAEC-7894FDA69491}" dt="2024-12-08T15:45:04.332" v="383" actId="207"/>
        <pc:sldMkLst>
          <pc:docMk/>
          <pc:sldMk cId="1739220303" sldId="373"/>
        </pc:sldMkLst>
        <pc:spChg chg="mod">
          <ac:chgData name="Inese Šūpule" userId="c607ab90-a9d6-4ffb-9086-159f57322d63" providerId="ADAL" clId="{77E23120-7DE4-4F52-AAEC-7894FDA69491}" dt="2024-12-08T15:45:04.332" v="383" actId="207"/>
          <ac:spMkLst>
            <pc:docMk/>
            <pc:sldMk cId="1739220303" sldId="373"/>
            <ac:spMk id="3" creationId="{86DDD977-2208-C530-1386-5FB016373BE6}"/>
          </ac:spMkLst>
        </pc:spChg>
      </pc:sldChg>
      <pc:sldChg chg="addSp delSp modSp add mod">
        <pc:chgData name="Inese Šūpule" userId="c607ab90-a9d6-4ffb-9086-159f57322d63" providerId="ADAL" clId="{77E23120-7DE4-4F52-AAEC-7894FDA69491}" dt="2024-12-08T16:01:16.958" v="509" actId="14734"/>
        <pc:sldMkLst>
          <pc:docMk/>
          <pc:sldMk cId="1542797520" sldId="374"/>
        </pc:sldMkLst>
        <pc:spChg chg="mod">
          <ac:chgData name="Inese Šūpule" userId="c607ab90-a9d6-4ffb-9086-159f57322d63" providerId="ADAL" clId="{77E23120-7DE4-4F52-AAEC-7894FDA69491}" dt="2024-12-08T15:49:37.833" v="395"/>
          <ac:spMkLst>
            <pc:docMk/>
            <pc:sldMk cId="1542797520" sldId="374"/>
            <ac:spMk id="2" creationId="{17E1E51A-8EDD-4DE8-F564-68F03E58EF79}"/>
          </ac:spMkLst>
        </pc:spChg>
        <pc:spChg chg="mod">
          <ac:chgData name="Inese Šūpule" userId="c607ab90-a9d6-4ffb-9086-159f57322d63" providerId="ADAL" clId="{77E23120-7DE4-4F52-AAEC-7894FDA69491}" dt="2024-12-08T16:00:20.383" v="497"/>
          <ac:spMkLst>
            <pc:docMk/>
            <pc:sldMk cId="1542797520" sldId="374"/>
            <ac:spMk id="7" creationId="{ADFD5092-5B0D-55CF-A368-DDCEE65B2839}"/>
          </ac:spMkLst>
        </pc:spChg>
        <pc:graphicFrameChg chg="add mod modGraphic">
          <ac:chgData name="Inese Šūpule" userId="c607ab90-a9d6-4ffb-9086-159f57322d63" providerId="ADAL" clId="{77E23120-7DE4-4F52-AAEC-7894FDA69491}" dt="2024-12-08T16:01:16.958" v="509" actId="14734"/>
          <ac:graphicFrameMkLst>
            <pc:docMk/>
            <pc:sldMk cId="1542797520" sldId="374"/>
            <ac:graphicFrameMk id="3" creationId="{6B8D9B3D-9FB3-85FE-E951-E2A19D0A878C}"/>
          </ac:graphicFrameMkLst>
        </pc:graphicFrameChg>
      </pc:sldChg>
      <pc:sldChg chg="addSp delSp modSp new mod">
        <pc:chgData name="Inese Šūpule" userId="c607ab90-a9d6-4ffb-9086-159f57322d63" providerId="ADAL" clId="{77E23120-7DE4-4F52-AAEC-7894FDA69491}" dt="2024-12-08T16:37:17.543" v="774"/>
        <pc:sldMkLst>
          <pc:docMk/>
          <pc:sldMk cId="2466064905" sldId="375"/>
        </pc:sldMkLst>
        <pc:spChg chg="mod">
          <ac:chgData name="Inese Šūpule" userId="c607ab90-a9d6-4ffb-9086-159f57322d63" providerId="ADAL" clId="{77E23120-7DE4-4F52-AAEC-7894FDA69491}" dt="2024-12-08T16:29:44.058" v="744" actId="1076"/>
          <ac:spMkLst>
            <pc:docMk/>
            <pc:sldMk cId="2466064905" sldId="375"/>
            <ac:spMk id="2" creationId="{69A99E2D-7365-1E74-679A-A0515C4664BC}"/>
          </ac:spMkLst>
        </pc:spChg>
        <pc:spChg chg="mod">
          <ac:chgData name="Inese Šūpule" userId="c607ab90-a9d6-4ffb-9086-159f57322d63" providerId="ADAL" clId="{77E23120-7DE4-4F52-AAEC-7894FDA69491}" dt="2024-12-08T16:37:17.543" v="774"/>
          <ac:spMkLst>
            <pc:docMk/>
            <pc:sldMk cId="2466064905" sldId="375"/>
            <ac:spMk id="3" creationId="{7CCED17E-AA52-458D-1825-9F5F525E390D}"/>
          </ac:spMkLst>
        </pc:spChg>
        <pc:spChg chg="add mod">
          <ac:chgData name="Inese Šūpule" userId="c607ab90-a9d6-4ffb-9086-159f57322d63" providerId="ADAL" clId="{77E23120-7DE4-4F52-AAEC-7894FDA69491}" dt="2024-12-08T16:30:37.716" v="755" actId="113"/>
          <ac:spMkLst>
            <pc:docMk/>
            <pc:sldMk cId="2466064905" sldId="375"/>
            <ac:spMk id="7" creationId="{86721E03-E3BC-443D-0537-BEF330A45A33}"/>
          </ac:spMkLst>
        </pc:spChg>
      </pc:sldChg>
      <pc:sldChg chg="addSp delSp modSp add mod">
        <pc:chgData name="Inese Šūpule" userId="c607ab90-a9d6-4ffb-9086-159f57322d63" providerId="ADAL" clId="{77E23120-7DE4-4F52-AAEC-7894FDA69491}" dt="2024-12-08T16:18:29.093" v="673" actId="1076"/>
        <pc:sldMkLst>
          <pc:docMk/>
          <pc:sldMk cId="548342122" sldId="376"/>
        </pc:sldMkLst>
        <pc:spChg chg="mod">
          <ac:chgData name="Inese Šūpule" userId="c607ab90-a9d6-4ffb-9086-159f57322d63" providerId="ADAL" clId="{77E23120-7DE4-4F52-AAEC-7894FDA69491}" dt="2024-12-08T16:18:21.148" v="671" actId="1076"/>
          <ac:spMkLst>
            <pc:docMk/>
            <pc:sldMk cId="548342122" sldId="376"/>
            <ac:spMk id="2" creationId="{8110B99A-68B1-73A2-5D8D-6794C219A0A4}"/>
          </ac:spMkLst>
        </pc:spChg>
        <pc:spChg chg="add mod">
          <ac:chgData name="Inese Šūpule" userId="c607ab90-a9d6-4ffb-9086-159f57322d63" providerId="ADAL" clId="{77E23120-7DE4-4F52-AAEC-7894FDA69491}" dt="2024-12-08T16:18:29.093" v="673" actId="1076"/>
          <ac:spMkLst>
            <pc:docMk/>
            <pc:sldMk cId="548342122" sldId="376"/>
            <ac:spMk id="4" creationId="{67C7A9B4-FBC5-06B8-8908-2D61D5AFDB84}"/>
          </ac:spMkLst>
        </pc:spChg>
        <pc:graphicFrameChg chg="add mod modGraphic">
          <ac:chgData name="Inese Šūpule" userId="c607ab90-a9d6-4ffb-9086-159f57322d63" providerId="ADAL" clId="{77E23120-7DE4-4F52-AAEC-7894FDA69491}" dt="2024-12-08T16:11:36.688" v="555" actId="207"/>
          <ac:graphicFrameMkLst>
            <pc:docMk/>
            <pc:sldMk cId="548342122" sldId="376"/>
            <ac:graphicFrameMk id="6" creationId="{C4F55F53-4CB4-6698-1939-977ADD8CD24E}"/>
          </ac:graphicFrameMkLst>
        </pc:graphicFrameChg>
      </pc:sldChg>
      <pc:sldChg chg="addSp delSp add del setBg delDesignElem">
        <pc:chgData name="Inese Šūpule" userId="c607ab90-a9d6-4ffb-9086-159f57322d63" providerId="ADAL" clId="{77E23120-7DE4-4F52-AAEC-7894FDA69491}" dt="2024-12-08T16:18:43.286" v="676"/>
        <pc:sldMkLst>
          <pc:docMk/>
          <pc:sldMk cId="2880762915" sldId="377"/>
        </pc:sldMkLst>
      </pc:sldChg>
      <pc:sldChg chg="modSp add mod ord">
        <pc:chgData name="Inese Šūpule" userId="c607ab90-a9d6-4ffb-9086-159f57322d63" providerId="ADAL" clId="{77E23120-7DE4-4F52-AAEC-7894FDA69491}" dt="2024-12-08T16:21:26.876" v="710" actId="20577"/>
        <pc:sldMkLst>
          <pc:docMk/>
          <pc:sldMk cId="3255903701" sldId="377"/>
        </pc:sldMkLst>
        <pc:spChg chg="mod">
          <ac:chgData name="Inese Šūpule" userId="c607ab90-a9d6-4ffb-9086-159f57322d63" providerId="ADAL" clId="{77E23120-7DE4-4F52-AAEC-7894FDA69491}" dt="2024-12-08T16:21:26.876" v="710" actId="20577"/>
          <ac:spMkLst>
            <pc:docMk/>
            <pc:sldMk cId="3255903701" sldId="377"/>
            <ac:spMk id="6" creationId="{CB2295FD-E4C4-1B5D-EDB2-E8E1BC3FF6FF}"/>
          </ac:spMkLst>
        </pc:spChg>
      </pc:sldChg>
      <pc:sldChg chg="add">
        <pc:chgData name="Inese Šūpule" userId="c607ab90-a9d6-4ffb-9086-159f57322d63" providerId="ADAL" clId="{77E23120-7DE4-4F52-AAEC-7894FDA69491}" dt="2024-12-08T16:37:23.061" v="775" actId="2890"/>
        <pc:sldMkLst>
          <pc:docMk/>
          <pc:sldMk cId="4082581096" sldId="378"/>
        </pc:sldMkLst>
      </pc:sldChg>
      <pc:sldChg chg="modSp add mod">
        <pc:chgData name="Inese Šūpule" userId="c607ab90-a9d6-4ffb-9086-159f57322d63" providerId="ADAL" clId="{77E23120-7DE4-4F52-AAEC-7894FDA69491}" dt="2024-12-08T16:40:21.037" v="791" actId="207"/>
        <pc:sldMkLst>
          <pc:docMk/>
          <pc:sldMk cId="532190511" sldId="379"/>
        </pc:sldMkLst>
        <pc:spChg chg="mod">
          <ac:chgData name="Inese Šūpule" userId="c607ab90-a9d6-4ffb-9086-159f57322d63" providerId="ADAL" clId="{77E23120-7DE4-4F52-AAEC-7894FDA69491}" dt="2024-12-08T16:40:21.037" v="791" actId="207"/>
          <ac:spMkLst>
            <pc:docMk/>
            <pc:sldMk cId="532190511" sldId="379"/>
            <ac:spMk id="3" creationId="{5195AEE3-159E-13D3-129C-F6A4D9D6172F}"/>
          </ac:spMkLst>
        </pc:spChg>
      </pc:sldChg>
      <pc:sldChg chg="modSp add mod">
        <pc:chgData name="Inese Šūpule" userId="c607ab90-a9d6-4ffb-9086-159f57322d63" providerId="ADAL" clId="{77E23120-7DE4-4F52-AAEC-7894FDA69491}" dt="2024-12-08T16:41:01.407" v="801" actId="207"/>
        <pc:sldMkLst>
          <pc:docMk/>
          <pc:sldMk cId="2685916266" sldId="380"/>
        </pc:sldMkLst>
        <pc:spChg chg="mod">
          <ac:chgData name="Inese Šūpule" userId="c607ab90-a9d6-4ffb-9086-159f57322d63" providerId="ADAL" clId="{77E23120-7DE4-4F52-AAEC-7894FDA69491}" dt="2024-12-08T16:41:01.407" v="801" actId="207"/>
          <ac:spMkLst>
            <pc:docMk/>
            <pc:sldMk cId="2685916266" sldId="380"/>
            <ac:spMk id="3" creationId="{0681AECD-A937-3A42-F700-249C28EC82AF}"/>
          </ac:spMkLst>
        </pc:spChg>
      </pc:sldChg>
      <pc:sldChg chg="modSp add mod">
        <pc:chgData name="Inese Šūpule" userId="c607ab90-a9d6-4ffb-9086-159f57322d63" providerId="ADAL" clId="{77E23120-7DE4-4F52-AAEC-7894FDA69491}" dt="2024-12-08T16:42:59.476" v="833" actId="27636"/>
        <pc:sldMkLst>
          <pc:docMk/>
          <pc:sldMk cId="1617168814" sldId="381"/>
        </pc:sldMkLst>
        <pc:spChg chg="mod">
          <ac:chgData name="Inese Šūpule" userId="c607ab90-a9d6-4ffb-9086-159f57322d63" providerId="ADAL" clId="{77E23120-7DE4-4F52-AAEC-7894FDA69491}" dt="2024-12-08T16:42:59.476" v="833" actId="27636"/>
          <ac:spMkLst>
            <pc:docMk/>
            <pc:sldMk cId="1617168814" sldId="381"/>
            <ac:spMk id="3" creationId="{EC5D1759-A6F8-6E99-8429-EDD652ED3883}"/>
          </ac:spMkLst>
        </pc:spChg>
      </pc:sldChg>
      <pc:sldChg chg="modSp add mod">
        <pc:chgData name="Inese Šūpule" userId="c607ab90-a9d6-4ffb-9086-159f57322d63" providerId="ADAL" clId="{77E23120-7DE4-4F52-AAEC-7894FDA69491}" dt="2024-12-08T16:45:22.439" v="855" actId="115"/>
        <pc:sldMkLst>
          <pc:docMk/>
          <pc:sldMk cId="3374408380" sldId="382"/>
        </pc:sldMkLst>
        <pc:spChg chg="mod">
          <ac:chgData name="Inese Šūpule" userId="c607ab90-a9d6-4ffb-9086-159f57322d63" providerId="ADAL" clId="{77E23120-7DE4-4F52-AAEC-7894FDA69491}" dt="2024-12-08T16:45:22.439" v="855" actId="115"/>
          <ac:spMkLst>
            <pc:docMk/>
            <pc:sldMk cId="3374408380" sldId="382"/>
            <ac:spMk id="3" creationId="{EF372E45-7F02-996D-D4F9-EA4C18B5F68C}"/>
          </ac:spMkLst>
        </pc:spChg>
      </pc:sldChg>
      <pc:sldChg chg="modSp add mod">
        <pc:chgData name="Inese Šūpule" userId="c607ab90-a9d6-4ffb-9086-159f57322d63" providerId="ADAL" clId="{77E23120-7DE4-4F52-AAEC-7894FDA69491}" dt="2024-12-08T16:48:16.266" v="1014" actId="115"/>
        <pc:sldMkLst>
          <pc:docMk/>
          <pc:sldMk cId="4072801057" sldId="383"/>
        </pc:sldMkLst>
        <pc:spChg chg="mod">
          <ac:chgData name="Inese Šūpule" userId="c607ab90-a9d6-4ffb-9086-159f57322d63" providerId="ADAL" clId="{77E23120-7DE4-4F52-AAEC-7894FDA69491}" dt="2024-12-08T16:48:16.266" v="1014" actId="115"/>
          <ac:spMkLst>
            <pc:docMk/>
            <pc:sldMk cId="4072801057" sldId="383"/>
            <ac:spMk id="3" creationId="{31EF9107-83E0-6125-3CD5-8C4B6F6B02C2}"/>
          </ac:spMkLst>
        </pc:spChg>
      </pc:sldChg>
      <pc:sldChg chg="new del">
        <pc:chgData name="Inese Šūpule" userId="c607ab90-a9d6-4ffb-9086-159f57322d63" providerId="ADAL" clId="{77E23120-7DE4-4F52-AAEC-7894FDA69491}" dt="2024-12-08T16:48:57.316" v="1016" actId="680"/>
        <pc:sldMkLst>
          <pc:docMk/>
          <pc:sldMk cId="2410440487" sldId="3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282B2A-05B9-DA43-B020-0E17B4309905}"/>
              </a:ext>
            </a:extLst>
          </p:cNvPr>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880F47-F956-A04A-B651-0BD4539C2043}"/>
              </a:ext>
            </a:extLst>
          </p:cNvPr>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A33D6820-C90F-314A-B635-C792A02598A9}" type="datetimeFigureOut">
              <a:rPr lang="en-US" smtClean="0"/>
              <a:t>12/10/2024</a:t>
            </a:fld>
            <a:endParaRPr lang="en-US"/>
          </a:p>
        </p:txBody>
      </p:sp>
      <p:sp>
        <p:nvSpPr>
          <p:cNvPr id="4" name="Footer Placeholder 3">
            <a:extLst>
              <a:ext uri="{FF2B5EF4-FFF2-40B4-BE49-F238E27FC236}">
                <a16:creationId xmlns:a16="http://schemas.microsoft.com/office/drawing/2014/main" id="{790E4E16-EE10-FD4C-BD38-5D3EA4A7802F}"/>
              </a:ext>
            </a:extLst>
          </p:cNvPr>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E22654-B272-734A-8F53-4FAFEF8572E0}"/>
              </a:ext>
            </a:extLst>
          </p:cNvPr>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383C2991-C7D9-7247-8934-6D802DBD201F}" type="slidenum">
              <a:rPr lang="en-US" smtClean="0"/>
              <a:t>‹#›</a:t>
            </a:fld>
            <a:endParaRPr lang="en-US"/>
          </a:p>
        </p:txBody>
      </p:sp>
    </p:spTree>
    <p:extLst>
      <p:ext uri="{BB962C8B-B14F-4D97-AF65-F5344CB8AC3E}">
        <p14:creationId xmlns:p14="http://schemas.microsoft.com/office/powerpoint/2010/main" val="243269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A4DD683-F048-40F2-8F8B-BB5C49C79AC2}" type="datetimeFigureOut">
              <a:rPr lang="en-US" smtClean="0"/>
              <a:t>12/10/2024</a:t>
            </a:fld>
            <a:endParaRPr lang="en-US"/>
          </a:p>
        </p:txBody>
      </p:sp>
      <p:sp>
        <p:nvSpPr>
          <p:cNvPr id="4" name="Slaida attēla vietturi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8DC0BB03-6D45-4B7D-B28F-151C74B803EE}" type="slidenum">
              <a:rPr lang="en-US" smtClean="0"/>
              <a:t>‹#›</a:t>
            </a:fld>
            <a:endParaRPr lang="en-US"/>
          </a:p>
        </p:txBody>
      </p:sp>
    </p:spTree>
    <p:extLst>
      <p:ext uri="{BB962C8B-B14F-4D97-AF65-F5344CB8AC3E}">
        <p14:creationId xmlns:p14="http://schemas.microsoft.com/office/powerpoint/2010/main" val="237379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DC0BB03-6D45-4B7D-B28F-151C74B803EE}" type="slidenum">
              <a:rPr lang="en-US" smtClean="0"/>
              <a:t>4</a:t>
            </a:fld>
            <a:endParaRPr lang="en-US"/>
          </a:p>
        </p:txBody>
      </p:sp>
    </p:spTree>
    <p:extLst>
      <p:ext uri="{BB962C8B-B14F-4D97-AF65-F5344CB8AC3E}">
        <p14:creationId xmlns:p14="http://schemas.microsoft.com/office/powerpoint/2010/main" val="1382328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dirty="0"/>
              <a:t>Rediģēt šablona virsraksta stilu</a:t>
            </a:r>
            <a:endParaRPr lang="en-US" dirty="0"/>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Rediģēt šablona apakšvirsraksta stilu</a:t>
            </a:r>
            <a:endParaRPr lang="en-US" dirty="0"/>
          </a:p>
        </p:txBody>
      </p:sp>
      <p:sp>
        <p:nvSpPr>
          <p:cNvPr id="4" name="Rectangle 3">
            <a:extLst>
              <a:ext uri="{FF2B5EF4-FFF2-40B4-BE49-F238E27FC236}">
                <a16:creationId xmlns:a16="http://schemas.microsoft.com/office/drawing/2014/main" id="{3518C710-B841-284D-A600-58291455ABCB}"/>
              </a:ext>
            </a:extLst>
          </p:cNvPr>
          <p:cNvSpPr/>
          <p:nvPr userDrawn="1"/>
        </p:nvSpPr>
        <p:spPr>
          <a:xfrm>
            <a:off x="0" y="5755342"/>
            <a:ext cx="12192000" cy="1272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BA99B71F-918A-0E40-9971-A475596C83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9826" y="538464"/>
            <a:ext cx="3876527" cy="1310018"/>
          </a:xfrm>
          <a:prstGeom prst="rect">
            <a:avLst/>
          </a:prstGeom>
        </p:spPr>
      </p:pic>
      <p:sp>
        <p:nvSpPr>
          <p:cNvPr id="8" name="Rectangle 7">
            <a:extLst>
              <a:ext uri="{FF2B5EF4-FFF2-40B4-BE49-F238E27FC236}">
                <a16:creationId xmlns:a16="http://schemas.microsoft.com/office/drawing/2014/main" id="{8B9B900A-6B68-0342-8952-BF3D282C41F1}"/>
              </a:ext>
            </a:extLst>
          </p:cNvPr>
          <p:cNvSpPr/>
          <p:nvPr userDrawn="1"/>
        </p:nvSpPr>
        <p:spPr>
          <a:xfrm>
            <a:off x="0" y="2316162"/>
            <a:ext cx="12192000" cy="4712167"/>
          </a:xfrm>
          <a:prstGeom prst="rect">
            <a:avLst/>
          </a:prstGeom>
          <a:solidFill>
            <a:srgbClr val="1B5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97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71643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261859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sp>
        <p:nvSpPr>
          <p:cNvPr id="6" name="Slaida numura vietturis 5"/>
          <p:cNvSpPr>
            <a:spLocks noGrp="1"/>
          </p:cNvSpPr>
          <p:nvPr>
            <p:ph type="sldNum" sz="quarter" idx="12"/>
          </p:nvPr>
        </p:nvSpPr>
        <p:spPr>
          <a:xfrm>
            <a:off x="11645929" y="6256960"/>
            <a:ext cx="605110" cy="332685"/>
          </a:xfrm>
          <a:prstGeom prst="rect">
            <a:avLst/>
          </a:prstGeom>
        </p:spPr>
        <p:txBody>
          <a:bodyPr/>
          <a:lstStyle>
            <a:lvl1pPr algn="ctr">
              <a:defRPr b="0" i="0">
                <a:solidFill>
                  <a:schemeClr val="bg1"/>
                </a:solidFill>
                <a:latin typeface="Arial" panose="020B0604020202020204" pitchFamily="34" charset="0"/>
                <a:cs typeface="Arial" panose="020B0604020202020204" pitchFamily="34" charset="0"/>
              </a:defRPr>
            </a:lvl1pPr>
          </a:lstStyle>
          <a:p>
            <a:fld id="{52874D3B-0145-4B40-BC41-2631D243DCC0}" type="slidenum">
              <a:rPr lang="en-US" smtClean="0"/>
              <a:pPr/>
              <a:t>‹#›</a:t>
            </a:fld>
            <a:endParaRPr lang="en-US" dirty="0"/>
          </a:p>
        </p:txBody>
      </p:sp>
    </p:spTree>
    <p:extLst>
      <p:ext uri="{BB962C8B-B14F-4D97-AF65-F5344CB8AC3E}">
        <p14:creationId xmlns:p14="http://schemas.microsoft.com/office/powerpoint/2010/main" val="366525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a:xfrm>
            <a:off x="838200" y="6356350"/>
            <a:ext cx="2743200" cy="365125"/>
          </a:xfrm>
          <a:prstGeom prst="rect">
            <a:avLst/>
          </a:prstGeom>
        </p:spPr>
        <p:txBody>
          <a:bodyPr/>
          <a:lstStyle/>
          <a:p>
            <a:endParaRPr lang="en-US"/>
          </a:p>
        </p:txBody>
      </p:sp>
      <p:sp>
        <p:nvSpPr>
          <p:cNvPr id="5" name="Kājenes vietturis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aida numura vietturis 5"/>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47535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lv-LV" dirty="0"/>
              <a:t>Rediģēt šablona virsraksta stilu</a:t>
            </a:r>
            <a:endParaRPr lang="en-US" dirty="0"/>
          </a:p>
        </p:txBody>
      </p:sp>
      <p:sp>
        <p:nvSpPr>
          <p:cNvPr id="3" name="Satura vietturis 2"/>
          <p:cNvSpPr>
            <a:spLocks noGrp="1"/>
          </p:cNvSpPr>
          <p:nvPr>
            <p:ph sz="half" idx="1"/>
          </p:nvPr>
        </p:nvSpPr>
        <p:spPr>
          <a:xfrm>
            <a:off x="274319" y="1269961"/>
            <a:ext cx="5745481" cy="490700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4" name="Satura vietturis 3"/>
          <p:cNvSpPr>
            <a:spLocks noGrp="1"/>
          </p:cNvSpPr>
          <p:nvPr>
            <p:ph sz="half" idx="2"/>
          </p:nvPr>
        </p:nvSpPr>
        <p:spPr>
          <a:xfrm>
            <a:off x="6172200" y="1269961"/>
            <a:ext cx="5814752" cy="490700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93539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399011" y="199506"/>
            <a:ext cx="11438313" cy="972590"/>
          </a:xfrm>
        </p:spPr>
        <p:txBody>
          <a:bodyPr/>
          <a:lstStyle/>
          <a:p>
            <a:r>
              <a:rPr lang="lv-LV" dirty="0"/>
              <a:t>Rediģēt šablona virsraksta stilu</a:t>
            </a:r>
            <a:endParaRPr lang="en-US" dirty="0"/>
          </a:p>
        </p:txBody>
      </p:sp>
      <p:sp>
        <p:nvSpPr>
          <p:cNvPr id="3" name="Teksta vietturis 2"/>
          <p:cNvSpPr>
            <a:spLocks noGrp="1"/>
          </p:cNvSpPr>
          <p:nvPr>
            <p:ph type="body" idx="1"/>
          </p:nvPr>
        </p:nvSpPr>
        <p:spPr>
          <a:xfrm>
            <a:off x="399012" y="1426629"/>
            <a:ext cx="55985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Rediģēt šablona teksta stilus</a:t>
            </a:r>
          </a:p>
        </p:txBody>
      </p:sp>
      <p:sp>
        <p:nvSpPr>
          <p:cNvPr id="4" name="Satura vietturis 3"/>
          <p:cNvSpPr>
            <a:spLocks noGrp="1"/>
          </p:cNvSpPr>
          <p:nvPr>
            <p:ph sz="half" idx="2"/>
          </p:nvPr>
        </p:nvSpPr>
        <p:spPr>
          <a:xfrm>
            <a:off x="399012" y="2310938"/>
            <a:ext cx="5598564" cy="3878725"/>
          </a:xfrm>
        </p:spPr>
        <p:txBody>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5" name="Teksta vietturis 4"/>
          <p:cNvSpPr>
            <a:spLocks noGrp="1"/>
          </p:cNvSpPr>
          <p:nvPr>
            <p:ph type="body" sz="quarter" idx="3"/>
          </p:nvPr>
        </p:nvSpPr>
        <p:spPr>
          <a:xfrm>
            <a:off x="6172200" y="1426629"/>
            <a:ext cx="56651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310938"/>
            <a:ext cx="5665124" cy="3878725"/>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p:cNvSpPr>
            <a:spLocks noGrp="1"/>
          </p:cNvSpPr>
          <p:nvPr>
            <p:ph type="dt" sz="half" idx="10"/>
          </p:nvPr>
        </p:nvSpPr>
        <p:spPr>
          <a:xfrm>
            <a:off x="838200" y="6356350"/>
            <a:ext cx="2743200" cy="365125"/>
          </a:xfrm>
          <a:prstGeom prst="rect">
            <a:avLst/>
          </a:prstGeom>
        </p:spPr>
        <p:txBody>
          <a:bodyPr/>
          <a:lstStyle/>
          <a:p>
            <a:endParaRPr lang="en-US"/>
          </a:p>
        </p:txBody>
      </p:sp>
      <p:sp>
        <p:nvSpPr>
          <p:cNvPr id="8" name="Kājenes vietturis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aida numura vietturis 8"/>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155144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endParaRPr lang="en-US"/>
          </a:p>
        </p:txBody>
      </p:sp>
      <p:sp>
        <p:nvSpPr>
          <p:cNvPr id="3" name="Datuma vietturis 2"/>
          <p:cNvSpPr>
            <a:spLocks noGrp="1"/>
          </p:cNvSpPr>
          <p:nvPr>
            <p:ph type="dt" sz="half" idx="10"/>
          </p:nvPr>
        </p:nvSpPr>
        <p:spPr>
          <a:xfrm>
            <a:off x="838200" y="6356350"/>
            <a:ext cx="2743200" cy="365125"/>
          </a:xfrm>
          <a:prstGeom prst="rect">
            <a:avLst/>
          </a:prstGeom>
        </p:spPr>
        <p:txBody>
          <a:bodyPr/>
          <a:lstStyle/>
          <a:p>
            <a:endParaRPr lang="en-US"/>
          </a:p>
        </p:txBody>
      </p:sp>
      <p:sp>
        <p:nvSpPr>
          <p:cNvPr id="4" name="Kājenes vietturis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aida numura vietturis 4"/>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48786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a:xfrm>
            <a:off x="838200" y="6356350"/>
            <a:ext cx="2743200" cy="365125"/>
          </a:xfrm>
          <a:prstGeom prst="rect">
            <a:avLst/>
          </a:prstGeom>
        </p:spPr>
        <p:txBody>
          <a:bodyPr/>
          <a:lstStyle/>
          <a:p>
            <a:endParaRPr lang="en-US"/>
          </a:p>
        </p:txBody>
      </p:sp>
      <p:sp>
        <p:nvSpPr>
          <p:cNvPr id="3" name="Kājenes vietturis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aida numura vietturis 3"/>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398349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30916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a:xfrm>
            <a:off x="838200" y="6356350"/>
            <a:ext cx="2743200" cy="365125"/>
          </a:xfrm>
          <a:prstGeom prst="rect">
            <a:avLst/>
          </a:prstGeom>
        </p:spPr>
        <p:txBody>
          <a:bodyPr/>
          <a:lstStyle/>
          <a:p>
            <a:endParaRPr lang="en-US"/>
          </a:p>
        </p:txBody>
      </p:sp>
      <p:sp>
        <p:nvSpPr>
          <p:cNvPr id="6" name="Kājenes vietturis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aida numura vietturis 6"/>
          <p:cNvSpPr>
            <a:spLocks noGrp="1"/>
          </p:cNvSpPr>
          <p:nvPr>
            <p:ph type="sldNum" sz="quarter" idx="12"/>
          </p:nvPr>
        </p:nvSpPr>
        <p:spPr>
          <a:xfrm>
            <a:off x="8610600" y="6356350"/>
            <a:ext cx="2743200" cy="365125"/>
          </a:xfrm>
          <a:prstGeom prst="rect">
            <a:avLst/>
          </a:prstGeom>
        </p:spPr>
        <p:txBody>
          <a:bodyPr/>
          <a:lstStyle/>
          <a:p>
            <a:fld id="{52874D3B-0145-4B40-BC41-2631D243DCC0}" type="slidenum">
              <a:rPr lang="en-US" smtClean="0"/>
              <a:t>‹#›</a:t>
            </a:fld>
            <a:endParaRPr lang="en-US"/>
          </a:p>
        </p:txBody>
      </p:sp>
    </p:spTree>
    <p:extLst>
      <p:ext uri="{BB962C8B-B14F-4D97-AF65-F5344CB8AC3E}">
        <p14:creationId xmlns:p14="http://schemas.microsoft.com/office/powerpoint/2010/main" val="215586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315882" y="517138"/>
            <a:ext cx="11712633" cy="794828"/>
          </a:xfrm>
          <a:prstGeom prst="rect">
            <a:avLst/>
          </a:prstGeom>
        </p:spPr>
        <p:txBody>
          <a:bodyPr vert="horz" lIns="91440" tIns="45720" rIns="91440" bIns="45720" rtlCol="0" anchor="ctr">
            <a:normAutofit/>
          </a:bodyPr>
          <a:lstStyle/>
          <a:p>
            <a:r>
              <a:rPr lang="lv-LV" dirty="0"/>
              <a:t>Rediģēt šablona virsraksta stilu</a:t>
            </a:r>
            <a:endParaRPr lang="en-US" dirty="0"/>
          </a:p>
        </p:txBody>
      </p:sp>
      <p:sp>
        <p:nvSpPr>
          <p:cNvPr id="3" name="Teksta vietturis 2"/>
          <p:cNvSpPr>
            <a:spLocks noGrp="1"/>
          </p:cNvSpPr>
          <p:nvPr>
            <p:ph type="body" idx="1"/>
          </p:nvPr>
        </p:nvSpPr>
        <p:spPr>
          <a:xfrm>
            <a:off x="315882" y="1709531"/>
            <a:ext cx="11712633" cy="1928191"/>
          </a:xfrm>
          <a:prstGeom prst="rect">
            <a:avLst/>
          </a:prstGeom>
        </p:spPr>
        <p:txBody>
          <a:bodyPr vert="horz" lIns="91440" tIns="45720" rIns="91440" bIns="45720" rtlCol="0">
            <a:normAutofit/>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pic>
        <p:nvPicPr>
          <p:cNvPr id="7"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61873" y="6095209"/>
            <a:ext cx="2027763" cy="685254"/>
          </a:xfrm>
          <a:prstGeom prst="rect">
            <a:avLst/>
          </a:prstGeom>
        </p:spPr>
      </p:pic>
      <p:sp>
        <p:nvSpPr>
          <p:cNvPr id="9" name="Rectangle 8">
            <a:extLst>
              <a:ext uri="{FF2B5EF4-FFF2-40B4-BE49-F238E27FC236}">
                <a16:creationId xmlns:a16="http://schemas.microsoft.com/office/drawing/2014/main" id="{5CC4F950-DFF2-F042-952F-DAC967054040}"/>
              </a:ext>
            </a:extLst>
          </p:cNvPr>
          <p:cNvSpPr/>
          <p:nvPr userDrawn="1"/>
        </p:nvSpPr>
        <p:spPr>
          <a:xfrm>
            <a:off x="0" y="6341165"/>
            <a:ext cx="9312965" cy="1999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8235B9-3821-BA42-BA6A-FE61809AEEA0}"/>
              </a:ext>
            </a:extLst>
          </p:cNvPr>
          <p:cNvSpPr/>
          <p:nvPr userDrawn="1"/>
        </p:nvSpPr>
        <p:spPr>
          <a:xfrm>
            <a:off x="11638544" y="6341164"/>
            <a:ext cx="553456" cy="1999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449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3">
            <a:extLst>
              <a:ext uri="{FF2B5EF4-FFF2-40B4-BE49-F238E27FC236}">
                <a16:creationId xmlns:a16="http://schemas.microsoft.com/office/drawing/2014/main" id="{5BDA8B7A-40B2-AEBF-3521-C90A63E17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4475" y="179744"/>
            <a:ext cx="2511894" cy="1903992"/>
          </a:xfrm>
          <a:prstGeom prst="rect">
            <a:avLst/>
          </a:prstGeom>
        </p:spPr>
      </p:pic>
      <p:pic>
        <p:nvPicPr>
          <p:cNvPr id="6" name="Picture 5" descr="A blue and white logo&#10;&#10;Description automatically generated">
            <a:extLst>
              <a:ext uri="{FF2B5EF4-FFF2-40B4-BE49-F238E27FC236}">
                <a16:creationId xmlns:a16="http://schemas.microsoft.com/office/drawing/2014/main" id="{86CC7F45-CC14-6F82-EC09-979A8E4614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0" y="-383"/>
            <a:ext cx="4256649" cy="2002101"/>
          </a:xfrm>
          <a:prstGeom prst="rect">
            <a:avLst/>
          </a:prstGeom>
          <a:noFill/>
          <a:ln>
            <a:noFill/>
          </a:ln>
        </p:spPr>
      </p:pic>
      <p:sp>
        <p:nvSpPr>
          <p:cNvPr id="9" name="TextBox 8">
            <a:extLst>
              <a:ext uri="{FF2B5EF4-FFF2-40B4-BE49-F238E27FC236}">
                <a16:creationId xmlns:a16="http://schemas.microsoft.com/office/drawing/2014/main" id="{2F410C62-E552-7CCD-904F-924F717C7887}"/>
              </a:ext>
            </a:extLst>
          </p:cNvPr>
          <p:cNvSpPr txBox="1"/>
          <p:nvPr/>
        </p:nvSpPr>
        <p:spPr>
          <a:xfrm>
            <a:off x="902368" y="2442411"/>
            <a:ext cx="9781674" cy="3644203"/>
          </a:xfrm>
          <a:prstGeom prst="rect">
            <a:avLst/>
          </a:prstGeom>
          <a:noFill/>
        </p:spPr>
        <p:txBody>
          <a:bodyPr wrap="square">
            <a:spAutoFit/>
          </a:bodyPr>
          <a:lstStyle/>
          <a:p>
            <a:pPr algn="ctr">
              <a:lnSpc>
                <a:spcPct val="107000"/>
              </a:lnSpc>
              <a:spcAft>
                <a:spcPts val="800"/>
              </a:spcAft>
            </a:pPr>
            <a:r>
              <a:rPr lang="lv-LV" sz="4000" b="1" dirty="0">
                <a:solidFill>
                  <a:srgbClr val="365F91"/>
                </a:solidFill>
                <a:effectLst/>
                <a:latin typeface="Cambria" panose="02040503050406030204" pitchFamily="18" charset="0"/>
                <a:ea typeface="Cambria" panose="02040503050406030204" pitchFamily="18" charset="0"/>
                <a:cs typeface="Cambria" panose="02040503050406030204" pitchFamily="18" charset="0"/>
              </a:rPr>
              <a:t>Pētījums “Diasporas politiskā līdzdalība vēlēšanu kontekstā”</a:t>
            </a:r>
          </a:p>
          <a:p>
            <a:pPr algn="ctr">
              <a:lnSpc>
                <a:spcPct val="107000"/>
              </a:lnSpc>
              <a:spcAft>
                <a:spcPts val="800"/>
              </a:spcAft>
            </a:pPr>
            <a:r>
              <a:rPr lang="lv-LV" sz="4000" b="1" dirty="0">
                <a:solidFill>
                  <a:srgbClr val="C00000"/>
                </a:solidFill>
                <a:latin typeface="Cambria" panose="02040503050406030204" pitchFamily="18" charset="0"/>
                <a:ea typeface="Cambria" panose="02040503050406030204" pitchFamily="18" charset="0"/>
                <a:cs typeface="Cambria" panose="02040503050406030204" pitchFamily="18" charset="0"/>
              </a:rPr>
              <a:t>Inta Mieriņa, Inese Šūpule</a:t>
            </a:r>
            <a:endParaRPr lang="lv-LV" sz="4000" b="1" dirty="0">
              <a:solidFill>
                <a:srgbClr val="C00000"/>
              </a:solidFill>
              <a:effectLst/>
              <a:latin typeface="Cambria" panose="02040503050406030204" pitchFamily="18" charset="0"/>
              <a:ea typeface="Cambria" panose="02040503050406030204" pitchFamily="18" charset="0"/>
              <a:cs typeface="Cambria" panose="02040503050406030204" pitchFamily="18" charset="0"/>
            </a:endParaRPr>
          </a:p>
          <a:p>
            <a:pPr algn="ctr">
              <a:lnSpc>
                <a:spcPct val="107000"/>
              </a:lnSpc>
              <a:spcAft>
                <a:spcPts val="800"/>
              </a:spcAft>
            </a:pPr>
            <a:endParaRPr lang="lv-LV" sz="2400" dirty="0">
              <a:latin typeface="Cambria" panose="02040503050406030204" pitchFamily="18" charset="0"/>
              <a:ea typeface="Cambria" panose="02040503050406030204" pitchFamily="18" charset="0"/>
              <a:cs typeface="Cambria" panose="02040503050406030204" pitchFamily="18" charset="0"/>
            </a:endParaRPr>
          </a:p>
          <a:p>
            <a:pPr algn="ctr">
              <a:lnSpc>
                <a:spcPct val="107000"/>
              </a:lnSpc>
              <a:spcAft>
                <a:spcPts val="800"/>
              </a:spcAft>
            </a:pPr>
            <a:r>
              <a:rPr lang="lv-LV" sz="2400" dirty="0">
                <a:latin typeface="Cambria" panose="02040503050406030204" pitchFamily="18" charset="0"/>
                <a:ea typeface="Cambria" panose="02040503050406030204" pitchFamily="18" charset="0"/>
                <a:cs typeface="Cambria" panose="02040503050406030204" pitchFamily="18" charset="0"/>
              </a:rPr>
              <a:t>Prezentācija </a:t>
            </a:r>
            <a:r>
              <a:rPr lang="lv-LV" sz="2400" dirty="0">
                <a:effectLst/>
                <a:latin typeface="Cambria" panose="02040503050406030204" pitchFamily="18" charset="0"/>
                <a:ea typeface="Cambria" panose="02040503050406030204" pitchFamily="18" charset="0"/>
                <a:cs typeface="Cambria" panose="02040503050406030204" pitchFamily="18" charset="0"/>
              </a:rPr>
              <a:t> Diasporas konsultatīvās padomes sēdē </a:t>
            </a:r>
          </a:p>
          <a:p>
            <a:pPr algn="ctr">
              <a:lnSpc>
                <a:spcPct val="107000"/>
              </a:lnSpc>
              <a:spcAft>
                <a:spcPts val="800"/>
              </a:spcAft>
            </a:pPr>
            <a:r>
              <a:rPr lang="lv-LV" sz="2400" dirty="0">
                <a:effectLst/>
                <a:latin typeface="Cambria" panose="02040503050406030204" pitchFamily="18" charset="0"/>
                <a:ea typeface="Cambria" panose="02040503050406030204" pitchFamily="18" charset="0"/>
                <a:cs typeface="Cambria" panose="02040503050406030204" pitchFamily="18" charset="0"/>
              </a:rPr>
              <a:t>2024. gada 9.decembrī</a:t>
            </a:r>
            <a:endParaRPr lang="lv-LV"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7938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8A78FD5-7E75-2962-39FC-AA910E033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04033-05E1-A58A-95D8-7E4609B02C7A}"/>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Diasporas līdzdalības 14. Saeimas vēlēšanās analīze</a:t>
            </a:r>
            <a:endParaRPr lang="lv-LV" sz="3600" dirty="0"/>
          </a:p>
        </p:txBody>
      </p:sp>
      <p:sp>
        <p:nvSpPr>
          <p:cNvPr id="5" name="Slide Number Placeholder 4">
            <a:extLst>
              <a:ext uri="{FF2B5EF4-FFF2-40B4-BE49-F238E27FC236}">
                <a16:creationId xmlns:a16="http://schemas.microsoft.com/office/drawing/2014/main" id="{D45A8756-EFFB-B1C5-4928-51B0C8C4758F}"/>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10</a:t>
            </a:fld>
            <a:endParaRPr lang="en-US" b="1" dirty="0">
              <a:solidFill>
                <a:schemeClr val="bg1"/>
              </a:solidFill>
            </a:endParaRPr>
          </a:p>
        </p:txBody>
      </p:sp>
      <p:sp>
        <p:nvSpPr>
          <p:cNvPr id="7" name="TextBox 6">
            <a:extLst>
              <a:ext uri="{FF2B5EF4-FFF2-40B4-BE49-F238E27FC236}">
                <a16:creationId xmlns:a16="http://schemas.microsoft.com/office/drawing/2014/main" id="{132F1946-B97E-E85C-A1E1-9F34842B9272}"/>
              </a:ext>
            </a:extLst>
          </p:cNvPr>
          <p:cNvSpPr txBox="1"/>
          <p:nvPr/>
        </p:nvSpPr>
        <p:spPr>
          <a:xfrm>
            <a:off x="315882" y="931353"/>
            <a:ext cx="11414905" cy="461665"/>
          </a:xfrm>
          <a:prstGeom prst="rect">
            <a:avLst/>
          </a:prstGeom>
          <a:noFill/>
        </p:spPr>
        <p:txBody>
          <a:bodyPr wrap="square">
            <a:spAutoFit/>
          </a:bodyPr>
          <a:lstStyle/>
          <a:p>
            <a:r>
              <a:rPr lang="lv-LV" sz="2400" b="1" dirty="0">
                <a:effectLst/>
                <a:latin typeface="Calibri" panose="020F0502020204030204" pitchFamily="34" charset="0"/>
                <a:ea typeface="Calibri" panose="020F0502020204030204" pitchFamily="34" charset="0"/>
              </a:rPr>
              <a:t>Vēlēšanu iecirkņu skaita samazinājums</a:t>
            </a:r>
            <a:endParaRPr lang="lv-LV" sz="2400" dirty="0"/>
          </a:p>
        </p:txBody>
      </p:sp>
      <p:sp>
        <p:nvSpPr>
          <p:cNvPr id="3" name="TextBox 2">
            <a:extLst>
              <a:ext uri="{FF2B5EF4-FFF2-40B4-BE49-F238E27FC236}">
                <a16:creationId xmlns:a16="http://schemas.microsoft.com/office/drawing/2014/main" id="{86DDD977-2208-C530-1386-5FB016373BE6}"/>
              </a:ext>
            </a:extLst>
          </p:cNvPr>
          <p:cNvSpPr txBox="1"/>
          <p:nvPr/>
        </p:nvSpPr>
        <p:spPr>
          <a:xfrm>
            <a:off x="315881" y="1488166"/>
            <a:ext cx="11414905" cy="5262979"/>
          </a:xfrm>
          <a:prstGeom prst="rect">
            <a:avLst/>
          </a:prstGeom>
          <a:noFill/>
        </p:spPr>
        <p:txBody>
          <a:bodyPr wrap="square" rtlCol="0">
            <a:spAutoFit/>
          </a:bodyPr>
          <a:lstStyle/>
          <a:p>
            <a:pPr marL="285750" indent="-285750" algn="just">
              <a:buFont typeface="Wingdings" panose="05000000000000000000" pitchFamily="2" charset="2"/>
              <a:buChar char="Ø"/>
            </a:pPr>
            <a:r>
              <a:rPr lang="lv-LV" sz="2800" dirty="0"/>
              <a:t>Kādēļ tādās vietās kā </a:t>
            </a:r>
            <a:r>
              <a:rPr lang="lv-LV" sz="2800" dirty="0">
                <a:solidFill>
                  <a:srgbClr val="FF0000"/>
                </a:solidFill>
              </a:rPr>
              <a:t>Pīterboro</a:t>
            </a:r>
            <a:r>
              <a:rPr lang="lv-LV" sz="2800" dirty="0"/>
              <a:t>, kur 13. Saeimas vēlēšanās nobalsoja 1015 vēlētāju, vai </a:t>
            </a:r>
            <a:r>
              <a:rPr lang="lv-LV" sz="2800" dirty="0">
                <a:solidFill>
                  <a:srgbClr val="FF0000"/>
                </a:solidFill>
              </a:rPr>
              <a:t>Edinburgā</a:t>
            </a:r>
            <a:r>
              <a:rPr lang="lv-LV" sz="2800" dirty="0"/>
              <a:t>, kur 13. Saeimas vēlēšanās nobalsoja 500 vēlētāju, nebija/ nevarēja noorganizēt vēlēšanu iecirkņus 14. Saeimas vēlēšanās?</a:t>
            </a:r>
          </a:p>
          <a:p>
            <a:pPr marL="285750" indent="-285750" algn="just">
              <a:buFont typeface="Wingdings" panose="05000000000000000000" pitchFamily="2" charset="2"/>
              <a:buChar char="Ø"/>
            </a:pPr>
            <a:r>
              <a:rPr lang="lv-LV" sz="2800" dirty="0"/>
              <a:t>Diasporas organizāciju sniegtā informācija </a:t>
            </a:r>
            <a:r>
              <a:rPr lang="lv-LV" sz="2800" dirty="0">
                <a:solidFill>
                  <a:srgbClr val="FF0000"/>
                </a:solidFill>
              </a:rPr>
              <a:t>fokusa grupu diskusijās </a:t>
            </a:r>
            <a:r>
              <a:rPr lang="lv-LV" sz="2800" dirty="0"/>
              <a:t>liecina, ka Pīterboro gadījumā galvenais iemesls, kādēļ tur vairs netika organizēts vēlēšanu iecirknis, bija CVK piedāvātais </a:t>
            </a:r>
            <a:r>
              <a:rPr lang="lv-LV" sz="2800" dirty="0">
                <a:solidFill>
                  <a:srgbClr val="FF0000"/>
                </a:solidFill>
              </a:rPr>
              <a:t>nepietiekamais finansējums</a:t>
            </a:r>
            <a:r>
              <a:rPr lang="lv-LV" sz="2800" dirty="0"/>
              <a:t>, kas nodrošināja tikai telpu īres vajadzības 6 stundām, bet tas ir nepietiekami, nemaz nerunājot par citām izmaksām (IT nodrošinājums, dokumentu drukāšana, atalgojums utt.). Diasporas organizācijas pārstāvis ironiski norādīja, ka “</a:t>
            </a:r>
            <a:r>
              <a:rPr lang="lv-LV" sz="2800" dirty="0">
                <a:solidFill>
                  <a:srgbClr val="FF0000"/>
                </a:solidFill>
              </a:rPr>
              <a:t>vienīgais veids, kā ar mums piešķirto budžetu mēs varējām izveidot vēlēšanu iecirkni, bija, ja katram balsotājam pie ieejas jāpērk biļete</a:t>
            </a:r>
            <a:r>
              <a:rPr lang="lv-LV" sz="2800" dirty="0"/>
              <a:t>”.</a:t>
            </a:r>
          </a:p>
        </p:txBody>
      </p:sp>
    </p:spTree>
    <p:extLst>
      <p:ext uri="{BB962C8B-B14F-4D97-AF65-F5344CB8AC3E}">
        <p14:creationId xmlns:p14="http://schemas.microsoft.com/office/powerpoint/2010/main" val="173922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Everything to Know About Tax Evasion and Avoidance | Taxes | US News">
            <a:extLst>
              <a:ext uri="{FF2B5EF4-FFF2-40B4-BE49-F238E27FC236}">
                <a16:creationId xmlns:a16="http://schemas.microsoft.com/office/drawing/2014/main" id="{460150E4-5778-4C00-B17C-9CE737CC2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38" r="21313" b="1481"/>
          <a:stretch/>
        </p:blipFill>
        <p:spPr bwMode="auto">
          <a:xfrm>
            <a:off x="3523488" y="10"/>
            <a:ext cx="8668512" cy="685799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Virsraksts 1">
            <a:extLst>
              <a:ext uri="{FF2B5EF4-FFF2-40B4-BE49-F238E27FC236}">
                <a16:creationId xmlns:a16="http://schemas.microsoft.com/office/drawing/2014/main" id="{5EFE301D-05C8-B744-9765-6E9987CB7436}"/>
              </a:ext>
            </a:extLst>
          </p:cNvPr>
          <p:cNvSpPr>
            <a:spLocks noGrp="1"/>
          </p:cNvSpPr>
          <p:nvPr>
            <p:ph type="title" idx="4294967295"/>
          </p:nvPr>
        </p:nvSpPr>
        <p:spPr>
          <a:xfrm>
            <a:off x="371093" y="1125193"/>
            <a:ext cx="6282370" cy="1124712"/>
          </a:xfrm>
        </p:spPr>
        <p:txBody>
          <a:bodyPr vert="horz" lIns="91440" tIns="45720" rIns="91440" bIns="45720" rtlCol="0" anchor="b">
            <a:normAutofit fontScale="90000"/>
          </a:bodyPr>
          <a:lstStyle/>
          <a:p>
            <a:r>
              <a:rPr lang="lv-LV" sz="4800" dirty="0"/>
              <a:t>Pozitīvās un negatīvās tendences</a:t>
            </a:r>
            <a:r>
              <a:rPr lang="en-US" sz="4800" dirty="0"/>
              <a:t> </a:t>
            </a:r>
          </a:p>
        </p:txBody>
      </p:sp>
      <p:sp>
        <p:nvSpPr>
          <p:cNvPr id="139" name="Rectangle 13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atura vietturis 2">
            <a:extLst>
              <a:ext uri="{FF2B5EF4-FFF2-40B4-BE49-F238E27FC236}">
                <a16:creationId xmlns:a16="http://schemas.microsoft.com/office/drawing/2014/main" id="{3F263BF3-41E8-E943-8590-2EFB6BC2EFFE}"/>
              </a:ext>
            </a:extLst>
          </p:cNvPr>
          <p:cNvSpPr>
            <a:spLocks noGrp="1"/>
          </p:cNvSpPr>
          <p:nvPr>
            <p:ph idx="4294967295"/>
          </p:nvPr>
        </p:nvSpPr>
        <p:spPr>
          <a:xfrm>
            <a:off x="371093" y="2718053"/>
            <a:ext cx="7052391" cy="3887283"/>
          </a:xfrm>
        </p:spPr>
        <p:txBody>
          <a:bodyPr vert="horz" lIns="91440" tIns="45720" rIns="91440" bIns="45720" rtlCol="0" anchor="t">
            <a:noAutofit/>
          </a:bodyPr>
          <a:lstStyle/>
          <a:p>
            <a:r>
              <a:rPr lang="lv-LV" sz="2200" b="1" dirty="0"/>
              <a:t>Pozitīvais:</a:t>
            </a:r>
          </a:p>
          <a:p>
            <a:r>
              <a:rPr lang="lv-LV" sz="2200" dirty="0"/>
              <a:t>Pasta balsotāju skaita palielinājums 14. Saeimas vēlēšanās</a:t>
            </a:r>
          </a:p>
          <a:p>
            <a:r>
              <a:rPr lang="lv-LV" sz="2200" b="1" dirty="0"/>
              <a:t>Negatīvais:</a:t>
            </a:r>
          </a:p>
          <a:p>
            <a:r>
              <a:rPr lang="lv-LV" sz="2200" dirty="0"/>
              <a:t>Vēlēšanu iecirkņu skaita būtiska samazināšanās 14. Saeimas vēlēšanas, kas samazināja iespējas diasporas pārstāvjiem piedalīties vēlēšanas un sekmēja to, ka vēlēšanās piedalās tikai politiski aktīvākie diasporas locekļi. </a:t>
            </a:r>
          </a:p>
          <a:p>
            <a:r>
              <a:rPr lang="lv-LV" sz="2200" dirty="0"/>
              <a:t>14. Saeimas vēlēšanās bija liels nederīgu pasta aplokšņu (924 jeb 30%) un nederīgu vēlēšanu zīmju (164) skaits.</a:t>
            </a:r>
            <a:endParaRPr lang="en-US" sz="2200" dirty="0"/>
          </a:p>
        </p:txBody>
      </p:sp>
      <p:sp>
        <p:nvSpPr>
          <p:cNvPr id="4" name="Slide Number Placeholder 3">
            <a:extLst>
              <a:ext uri="{FF2B5EF4-FFF2-40B4-BE49-F238E27FC236}">
                <a16:creationId xmlns:a16="http://schemas.microsoft.com/office/drawing/2014/main" id="{0F2D7DBB-B319-534E-8C65-39B3E9CF0F54}"/>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algn="r">
              <a:spcAft>
                <a:spcPts val="600"/>
              </a:spcAft>
              <a:defRPr/>
            </a:pPr>
            <a:fld id="{52874D3B-0145-4B40-BC41-2631D243DCC0}" type="slidenum">
              <a:rPr lang="en-US" sz="1200">
                <a:latin typeface="Calibri" panose="020F0502020204030204"/>
                <a:cs typeface="+mn-cs"/>
              </a:rPr>
              <a:pPr algn="r">
                <a:spcAft>
                  <a:spcPts val="600"/>
                </a:spcAft>
                <a:defRPr/>
              </a:pPr>
              <a:t>11</a:t>
            </a:fld>
            <a:endParaRPr lang="en-US" sz="1200">
              <a:latin typeface="Calibri" panose="020F0502020204030204"/>
              <a:cs typeface="+mn-cs"/>
            </a:endParaRPr>
          </a:p>
        </p:txBody>
      </p:sp>
    </p:spTree>
    <p:extLst>
      <p:ext uri="{BB962C8B-B14F-4D97-AF65-F5344CB8AC3E}">
        <p14:creationId xmlns:p14="http://schemas.microsoft.com/office/powerpoint/2010/main" val="289521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108C440-F410-3F88-B5A7-71E609BC4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1E51A-8EDD-4DE8-F564-68F03E58EF79}"/>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Diasporas līdzdalības EP vēlēšanās analīze</a:t>
            </a:r>
            <a:endParaRPr lang="lv-LV" sz="3600" dirty="0"/>
          </a:p>
        </p:txBody>
      </p:sp>
      <p:sp>
        <p:nvSpPr>
          <p:cNvPr id="5" name="Slide Number Placeholder 4">
            <a:extLst>
              <a:ext uri="{FF2B5EF4-FFF2-40B4-BE49-F238E27FC236}">
                <a16:creationId xmlns:a16="http://schemas.microsoft.com/office/drawing/2014/main" id="{18D10E9F-4DD0-B9F9-BA96-14315A5805BA}"/>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12</a:t>
            </a:fld>
            <a:endParaRPr lang="en-US" b="1" dirty="0">
              <a:solidFill>
                <a:schemeClr val="bg1"/>
              </a:solidFill>
            </a:endParaRPr>
          </a:p>
        </p:txBody>
      </p:sp>
      <p:sp>
        <p:nvSpPr>
          <p:cNvPr id="7" name="TextBox 6">
            <a:extLst>
              <a:ext uri="{FF2B5EF4-FFF2-40B4-BE49-F238E27FC236}">
                <a16:creationId xmlns:a16="http://schemas.microsoft.com/office/drawing/2014/main" id="{ADFD5092-5B0D-55CF-A368-DDCEE65B2839}"/>
              </a:ext>
            </a:extLst>
          </p:cNvPr>
          <p:cNvSpPr txBox="1"/>
          <p:nvPr/>
        </p:nvSpPr>
        <p:spPr>
          <a:xfrm>
            <a:off x="315882" y="931353"/>
            <a:ext cx="9465791" cy="461665"/>
          </a:xfrm>
          <a:prstGeom prst="rect">
            <a:avLst/>
          </a:prstGeom>
          <a:noFill/>
        </p:spPr>
        <p:txBody>
          <a:bodyPr wrap="square">
            <a:spAutoFit/>
          </a:bodyPr>
          <a:lstStyle/>
          <a:p>
            <a:r>
              <a:rPr lang="lv-LV" sz="2400" b="1" dirty="0">
                <a:effectLst/>
                <a:latin typeface="Calibri" panose="020F0502020204030204" pitchFamily="34" charset="0"/>
                <a:ea typeface="Calibri" panose="020F0502020204030204" pitchFamily="34" charset="0"/>
              </a:rPr>
              <a:t>Ārvalstīs balsojušo vēlētāju aktivitāte EP vēlēšanās (2004–2024)</a:t>
            </a:r>
            <a:endParaRPr lang="lv-LV" sz="2400" dirty="0"/>
          </a:p>
        </p:txBody>
      </p:sp>
      <p:graphicFrame>
        <p:nvGraphicFramePr>
          <p:cNvPr id="3" name="Table 2">
            <a:extLst>
              <a:ext uri="{FF2B5EF4-FFF2-40B4-BE49-F238E27FC236}">
                <a16:creationId xmlns:a16="http://schemas.microsoft.com/office/drawing/2014/main" id="{6B8D9B3D-9FB3-85FE-E951-E2A19D0A878C}"/>
              </a:ext>
            </a:extLst>
          </p:cNvPr>
          <p:cNvGraphicFramePr>
            <a:graphicFrameLocks noGrp="1"/>
          </p:cNvGraphicFramePr>
          <p:nvPr>
            <p:extLst>
              <p:ext uri="{D42A27DB-BD31-4B8C-83A1-F6EECF244321}">
                <p14:modId xmlns:p14="http://schemas.microsoft.com/office/powerpoint/2010/main" val="3855664846"/>
              </p:ext>
            </p:extLst>
          </p:nvPr>
        </p:nvGraphicFramePr>
        <p:xfrm>
          <a:off x="493295" y="1762109"/>
          <a:ext cx="11321717" cy="4513486"/>
        </p:xfrm>
        <a:graphic>
          <a:graphicData uri="http://schemas.openxmlformats.org/drawingml/2006/table">
            <a:tbl>
              <a:tblPr bandRow="1">
                <a:tableStyleId>{5C22544A-7EE6-4342-B048-85BDC9FD1C3A}</a:tableStyleId>
              </a:tblPr>
              <a:tblGrid>
                <a:gridCol w="1424411">
                  <a:extLst>
                    <a:ext uri="{9D8B030D-6E8A-4147-A177-3AD203B41FA5}">
                      <a16:colId xmlns:a16="http://schemas.microsoft.com/office/drawing/2014/main" val="2963335059"/>
                    </a:ext>
                  </a:extLst>
                </a:gridCol>
                <a:gridCol w="2213354">
                  <a:extLst>
                    <a:ext uri="{9D8B030D-6E8A-4147-A177-3AD203B41FA5}">
                      <a16:colId xmlns:a16="http://schemas.microsoft.com/office/drawing/2014/main" val="2100544316"/>
                    </a:ext>
                  </a:extLst>
                </a:gridCol>
                <a:gridCol w="2799352">
                  <a:extLst>
                    <a:ext uri="{9D8B030D-6E8A-4147-A177-3AD203B41FA5}">
                      <a16:colId xmlns:a16="http://schemas.microsoft.com/office/drawing/2014/main" val="864148106"/>
                    </a:ext>
                  </a:extLst>
                </a:gridCol>
                <a:gridCol w="1888735">
                  <a:extLst>
                    <a:ext uri="{9D8B030D-6E8A-4147-A177-3AD203B41FA5}">
                      <a16:colId xmlns:a16="http://schemas.microsoft.com/office/drawing/2014/main" val="3245348511"/>
                    </a:ext>
                  </a:extLst>
                </a:gridCol>
                <a:gridCol w="2995865">
                  <a:extLst>
                    <a:ext uri="{9D8B030D-6E8A-4147-A177-3AD203B41FA5}">
                      <a16:colId xmlns:a16="http://schemas.microsoft.com/office/drawing/2014/main" val="2492045833"/>
                    </a:ext>
                  </a:extLst>
                </a:gridCol>
              </a:tblGrid>
              <a:tr h="2233642">
                <a:tc>
                  <a:txBody>
                    <a:bodyPr/>
                    <a:lstStyle/>
                    <a:p>
                      <a:pPr algn="ctr">
                        <a:lnSpc>
                          <a:spcPct val="107000"/>
                        </a:lnSpc>
                        <a:spcAft>
                          <a:spcPts val="800"/>
                        </a:spcAft>
                      </a:pPr>
                      <a:r>
                        <a:rPr lang="lv-LV" sz="2800">
                          <a:effectLst/>
                        </a:rPr>
                        <a:t>Gads</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Kopā nobalsojušo skaits</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Kopā nobalsojušo īpatsvars no visiem balsstiesīgajiem</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Ārvalstīs nobalsojušo skaits</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dirty="0">
                          <a:effectLst/>
                        </a:rPr>
                        <a:t>Ārvalstīs nobalsojušo īpatsvars no visiem nobalsojušajiem (%)</a:t>
                      </a:r>
                      <a:endParaRPr lang="lv-LV"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84997512"/>
                  </a:ext>
                </a:extLst>
              </a:tr>
              <a:tr h="358445">
                <a:tc>
                  <a:txBody>
                    <a:bodyPr/>
                    <a:lstStyle/>
                    <a:p>
                      <a:pPr algn="ctr">
                        <a:lnSpc>
                          <a:spcPct val="107000"/>
                        </a:lnSpc>
                        <a:spcAft>
                          <a:spcPts val="800"/>
                        </a:spcAft>
                      </a:pPr>
                      <a:r>
                        <a:rPr lang="lv-LV" sz="2800">
                          <a:effectLst/>
                        </a:rPr>
                        <a:t>2004</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577 879</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43,34</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2574</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0,45</a:t>
                      </a:r>
                      <a:endParaRPr lang="lv-LV"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963849540"/>
                  </a:ext>
                </a:extLst>
              </a:tr>
              <a:tr h="358445">
                <a:tc>
                  <a:txBody>
                    <a:bodyPr/>
                    <a:lstStyle/>
                    <a:p>
                      <a:pPr algn="ctr">
                        <a:lnSpc>
                          <a:spcPct val="107000"/>
                        </a:lnSpc>
                        <a:spcAft>
                          <a:spcPts val="800"/>
                        </a:spcAft>
                      </a:pPr>
                      <a:r>
                        <a:rPr lang="lv-LV" sz="2800">
                          <a:effectLst/>
                        </a:rPr>
                        <a:t>2009</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797 219</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53,69</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1215</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0,15</a:t>
                      </a:r>
                      <a:endParaRPr lang="lv-LV"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07117728"/>
                  </a:ext>
                </a:extLst>
              </a:tr>
              <a:tr h="358445">
                <a:tc>
                  <a:txBody>
                    <a:bodyPr/>
                    <a:lstStyle/>
                    <a:p>
                      <a:pPr algn="ctr">
                        <a:lnSpc>
                          <a:spcPct val="107000"/>
                        </a:lnSpc>
                        <a:spcAft>
                          <a:spcPts val="800"/>
                        </a:spcAft>
                      </a:pPr>
                      <a:r>
                        <a:rPr lang="lv-LV" sz="2800">
                          <a:effectLst/>
                        </a:rPr>
                        <a:t>2014</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445 225</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30,24</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2888</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0,65</a:t>
                      </a:r>
                      <a:endParaRPr lang="lv-LV"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77272918"/>
                  </a:ext>
                </a:extLst>
              </a:tr>
              <a:tr h="358445">
                <a:tc>
                  <a:txBody>
                    <a:bodyPr/>
                    <a:lstStyle/>
                    <a:p>
                      <a:pPr algn="ctr">
                        <a:lnSpc>
                          <a:spcPct val="107000"/>
                        </a:lnSpc>
                        <a:spcAft>
                          <a:spcPts val="800"/>
                        </a:spcAft>
                      </a:pPr>
                      <a:r>
                        <a:rPr lang="lv-LV" sz="2800">
                          <a:effectLst/>
                        </a:rPr>
                        <a:t>2019</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474 390</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33,53</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solidFill>
                            <a:srgbClr val="FF0000"/>
                          </a:solidFill>
                          <a:effectLst/>
                        </a:rPr>
                        <a:t>2955</a:t>
                      </a:r>
                      <a:endParaRPr lang="lv-LV" sz="2800">
                        <a:solidFill>
                          <a:srgbClr val="FF0000"/>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0,62</a:t>
                      </a:r>
                      <a:endParaRPr lang="lv-LV"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15251649"/>
                  </a:ext>
                </a:extLst>
              </a:tr>
              <a:tr h="505681">
                <a:tc>
                  <a:txBody>
                    <a:bodyPr/>
                    <a:lstStyle/>
                    <a:p>
                      <a:pPr algn="ctr">
                        <a:lnSpc>
                          <a:spcPct val="107000"/>
                        </a:lnSpc>
                        <a:spcAft>
                          <a:spcPts val="800"/>
                        </a:spcAft>
                      </a:pPr>
                      <a:r>
                        <a:rPr lang="lv-LV" sz="2800">
                          <a:effectLst/>
                        </a:rPr>
                        <a:t>2024</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521 226</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a:effectLst/>
                        </a:rPr>
                        <a:t>33,82</a:t>
                      </a:r>
                      <a:endParaRPr lang="lv-LV"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dirty="0">
                          <a:solidFill>
                            <a:srgbClr val="FF0000"/>
                          </a:solidFill>
                          <a:effectLst/>
                        </a:rPr>
                        <a:t>6809</a:t>
                      </a:r>
                      <a:endParaRPr lang="lv-LV" sz="2800" dirty="0">
                        <a:solidFill>
                          <a:srgbClr val="FF0000"/>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lv-LV" sz="2800" dirty="0">
                          <a:effectLst/>
                        </a:rPr>
                        <a:t>1,31</a:t>
                      </a:r>
                      <a:endParaRPr lang="lv-LV"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493013"/>
                  </a:ext>
                </a:extLst>
              </a:tr>
            </a:tbl>
          </a:graphicData>
        </a:graphic>
      </p:graphicFrame>
    </p:spTree>
    <p:extLst>
      <p:ext uri="{BB962C8B-B14F-4D97-AF65-F5344CB8AC3E}">
        <p14:creationId xmlns:p14="http://schemas.microsoft.com/office/powerpoint/2010/main" val="154279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D6FD61-4A46-F477-B2A4-9AD852C7C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0B99A-68B1-73A2-5D8D-6794C219A0A4}"/>
              </a:ext>
            </a:extLst>
          </p:cNvPr>
          <p:cNvSpPr>
            <a:spLocks noGrp="1"/>
          </p:cNvSpPr>
          <p:nvPr>
            <p:ph type="title"/>
          </p:nvPr>
        </p:nvSpPr>
        <p:spPr>
          <a:xfrm>
            <a:off x="330974" y="147130"/>
            <a:ext cx="4316275" cy="794828"/>
          </a:xfrm>
        </p:spPr>
        <p:txBody>
          <a:bodyPr>
            <a:normAutofit fontScale="90000"/>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Diasporas līdzdalības EP vēlēšanās analīze</a:t>
            </a:r>
            <a:endParaRPr lang="lv-LV" sz="3600" dirty="0"/>
          </a:p>
        </p:txBody>
      </p:sp>
      <p:sp>
        <p:nvSpPr>
          <p:cNvPr id="5" name="Slide Number Placeholder 4">
            <a:extLst>
              <a:ext uri="{FF2B5EF4-FFF2-40B4-BE49-F238E27FC236}">
                <a16:creationId xmlns:a16="http://schemas.microsoft.com/office/drawing/2014/main" id="{8B1B10EA-1991-6F69-A9F6-55675EEEC47A}"/>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13</a:t>
            </a:fld>
            <a:endParaRPr lang="en-US" b="1" dirty="0">
              <a:solidFill>
                <a:schemeClr val="bg1"/>
              </a:solidFill>
            </a:endParaRPr>
          </a:p>
        </p:txBody>
      </p:sp>
      <p:sp>
        <p:nvSpPr>
          <p:cNvPr id="4" name="TextBox 3">
            <a:extLst>
              <a:ext uri="{FF2B5EF4-FFF2-40B4-BE49-F238E27FC236}">
                <a16:creationId xmlns:a16="http://schemas.microsoft.com/office/drawing/2014/main" id="{67C7A9B4-FBC5-06B8-8908-2D61D5AFDB84}"/>
              </a:ext>
            </a:extLst>
          </p:cNvPr>
          <p:cNvSpPr txBox="1"/>
          <p:nvPr/>
        </p:nvSpPr>
        <p:spPr>
          <a:xfrm>
            <a:off x="330974" y="1226169"/>
            <a:ext cx="3907200" cy="5484701"/>
          </a:xfrm>
          <a:prstGeom prst="rect">
            <a:avLst/>
          </a:prstGeom>
          <a:noFill/>
        </p:spPr>
        <p:txBody>
          <a:bodyPr wrap="square" rtlCol="0">
            <a:spAutoFit/>
          </a:bodyPr>
          <a:lstStyle/>
          <a:p>
            <a:pPr marL="457200" indent="-457200">
              <a:buFont typeface="Wingdings" panose="05000000000000000000" pitchFamily="2" charset="2"/>
              <a:buChar char="Ø"/>
            </a:pPr>
            <a:r>
              <a:rPr lang="lv-LV" sz="2600" dirty="0">
                <a:effectLst/>
                <a:latin typeface="Times New Roman" panose="02020603050405020304" pitchFamily="18" charset="0"/>
                <a:ea typeface="Calibri" panose="020F0502020204030204" pitchFamily="34" charset="0"/>
              </a:rPr>
              <a:t>No 6809 vēlētājiem </a:t>
            </a:r>
            <a:r>
              <a:rPr lang="lv-LV" sz="2600" dirty="0">
                <a:solidFill>
                  <a:srgbClr val="FF0000"/>
                </a:solidFill>
                <a:effectLst/>
                <a:latin typeface="Times New Roman" panose="02020603050405020304" pitchFamily="18" charset="0"/>
                <a:ea typeface="Calibri" panose="020F0502020204030204" pitchFamily="34" charset="0"/>
              </a:rPr>
              <a:t>1497</a:t>
            </a:r>
            <a:r>
              <a:rPr lang="lv-LV" sz="2600" dirty="0">
                <a:effectLst/>
                <a:latin typeface="Times New Roman" panose="02020603050405020304" pitchFamily="18" charset="0"/>
                <a:ea typeface="Calibri" panose="020F0502020204030204" pitchFamily="34" charset="0"/>
              </a:rPr>
              <a:t> (</a:t>
            </a:r>
            <a:r>
              <a:rPr lang="lv-LV" sz="2600" dirty="0">
                <a:solidFill>
                  <a:srgbClr val="FF0000"/>
                </a:solidFill>
                <a:effectLst/>
                <a:latin typeface="Times New Roman" panose="02020603050405020304" pitchFamily="18" charset="0"/>
                <a:ea typeface="Calibri" panose="020F0502020204030204" pitchFamily="34" charset="0"/>
              </a:rPr>
              <a:t>22%</a:t>
            </a:r>
            <a:r>
              <a:rPr lang="lv-LV" sz="2600" dirty="0">
                <a:effectLst/>
                <a:latin typeface="Times New Roman" panose="02020603050405020304" pitchFamily="18" charset="0"/>
                <a:ea typeface="Calibri" panose="020F0502020204030204" pitchFamily="34" charset="0"/>
              </a:rPr>
              <a:t>) savu izvēli izdarīja, balsojot pa pastu. </a:t>
            </a:r>
          </a:p>
          <a:p>
            <a:pPr marL="457200" indent="-457200">
              <a:buFont typeface="Wingdings" panose="05000000000000000000" pitchFamily="2" charset="2"/>
              <a:buChar char="Ø"/>
            </a:pPr>
            <a:r>
              <a:rPr lang="lv-LV" sz="2600" dirty="0">
                <a:effectLst/>
                <a:latin typeface="Times New Roman" panose="02020603050405020304" pitchFamily="18" charset="0"/>
                <a:ea typeface="Calibri" panose="020F0502020204030204" pitchFamily="34" charset="0"/>
              </a:rPr>
              <a:t>Salīdzinoši liels īpatsvars pasta balsojumā bija nederīgas aploksnes (</a:t>
            </a:r>
            <a:r>
              <a:rPr lang="lv-LV" sz="2600" dirty="0">
                <a:solidFill>
                  <a:srgbClr val="FF0000"/>
                </a:solidFill>
                <a:effectLst/>
                <a:latin typeface="Times New Roman" panose="02020603050405020304" pitchFamily="18" charset="0"/>
                <a:ea typeface="Calibri" panose="020F0502020204030204" pitchFamily="34" charset="0"/>
              </a:rPr>
              <a:t>655 jeb 44%</a:t>
            </a:r>
            <a:r>
              <a:rPr lang="lv-LV" sz="2600" dirty="0">
                <a:effectLst/>
                <a:latin typeface="Times New Roman" panose="02020603050405020304" pitchFamily="18" charset="0"/>
                <a:ea typeface="Calibri" panose="020F0502020204030204" pitchFamily="34" charset="0"/>
              </a:rPr>
              <a:t>). </a:t>
            </a:r>
          </a:p>
          <a:p>
            <a:pPr marL="457200" indent="-457200">
              <a:buFont typeface="Wingdings" panose="05000000000000000000" pitchFamily="2" charset="2"/>
              <a:buChar char="Ø"/>
            </a:pPr>
            <a:r>
              <a:rPr lang="lv-LV" sz="2600" dirty="0">
                <a:latin typeface="Times New Roman" panose="02020603050405020304" pitchFamily="18" charset="0"/>
              </a:rPr>
              <a:t>Ārvalstīs bija izveidoti </a:t>
            </a:r>
            <a:r>
              <a:rPr lang="lv-LV" sz="2600" dirty="0">
                <a:solidFill>
                  <a:srgbClr val="FF0000"/>
                </a:solidFill>
                <a:latin typeface="Times New Roman" panose="02020603050405020304" pitchFamily="18" charset="0"/>
              </a:rPr>
              <a:t>51 vēlēšanu iecirkņi </a:t>
            </a:r>
            <a:r>
              <a:rPr lang="lv-LV" sz="2600" dirty="0">
                <a:latin typeface="Times New Roman" panose="02020603050405020304" pitchFamily="18" charset="0"/>
              </a:rPr>
              <a:t>(14. Saeimas vēlēšanās – 82).</a:t>
            </a:r>
            <a:endParaRPr lang="lv-LV" sz="2600" dirty="0"/>
          </a:p>
        </p:txBody>
      </p:sp>
      <p:graphicFrame>
        <p:nvGraphicFramePr>
          <p:cNvPr id="6" name="Table 5">
            <a:extLst>
              <a:ext uri="{FF2B5EF4-FFF2-40B4-BE49-F238E27FC236}">
                <a16:creationId xmlns:a16="http://schemas.microsoft.com/office/drawing/2014/main" id="{C4F55F53-4CB4-6698-1939-977ADD8CD24E}"/>
              </a:ext>
            </a:extLst>
          </p:cNvPr>
          <p:cNvGraphicFramePr>
            <a:graphicFrameLocks noGrp="1"/>
          </p:cNvGraphicFramePr>
          <p:nvPr>
            <p:extLst>
              <p:ext uri="{D42A27DB-BD31-4B8C-83A1-F6EECF244321}">
                <p14:modId xmlns:p14="http://schemas.microsoft.com/office/powerpoint/2010/main" val="2772008145"/>
              </p:ext>
            </p:extLst>
          </p:nvPr>
        </p:nvGraphicFramePr>
        <p:xfrm>
          <a:off x="4944976" y="367487"/>
          <a:ext cx="6785812" cy="6237850"/>
        </p:xfrm>
        <a:graphic>
          <a:graphicData uri="http://schemas.openxmlformats.org/drawingml/2006/table">
            <a:tbl>
              <a:tblPr bandRow="1">
                <a:tableStyleId>{5C22544A-7EE6-4342-B048-85BDC9FD1C3A}</a:tableStyleId>
              </a:tblPr>
              <a:tblGrid>
                <a:gridCol w="4632159">
                  <a:extLst>
                    <a:ext uri="{9D8B030D-6E8A-4147-A177-3AD203B41FA5}">
                      <a16:colId xmlns:a16="http://schemas.microsoft.com/office/drawing/2014/main" val="2572289513"/>
                    </a:ext>
                  </a:extLst>
                </a:gridCol>
                <a:gridCol w="2153653">
                  <a:extLst>
                    <a:ext uri="{9D8B030D-6E8A-4147-A177-3AD203B41FA5}">
                      <a16:colId xmlns:a16="http://schemas.microsoft.com/office/drawing/2014/main" val="2725607614"/>
                    </a:ext>
                  </a:extLst>
                </a:gridCol>
              </a:tblGrid>
              <a:tr h="693073">
                <a:tc>
                  <a:txBody>
                    <a:bodyPr/>
                    <a:lstStyle/>
                    <a:p>
                      <a:pPr algn="just">
                        <a:lnSpc>
                          <a:spcPct val="107000"/>
                        </a:lnSpc>
                        <a:spcAft>
                          <a:spcPts val="800"/>
                        </a:spcAft>
                      </a:pPr>
                      <a:r>
                        <a:rPr lang="lv-LV" sz="1800" dirty="0">
                          <a:effectLst/>
                        </a:rPr>
                        <a:t>Iecirknis EP vēlēšanās 2024. gadā</a:t>
                      </a:r>
                      <a:endParaRPr lang="lv-LV" sz="1800" dirty="0">
                        <a:effectLst/>
                        <a:latin typeface="Calibri" panose="020F0502020204030204" pitchFamily="34" charset="0"/>
                        <a:ea typeface="Calibri" panose="020F0502020204030204" pitchFamily="34" charset="0"/>
                      </a:endParaRPr>
                    </a:p>
                  </a:txBody>
                  <a:tcPr marL="29132" marR="29132" marT="0" marB="0"/>
                </a:tc>
                <a:tc>
                  <a:txBody>
                    <a:bodyPr/>
                    <a:lstStyle/>
                    <a:p>
                      <a:pPr algn="just">
                        <a:lnSpc>
                          <a:spcPct val="107000"/>
                        </a:lnSpc>
                        <a:spcAft>
                          <a:spcPts val="800"/>
                        </a:spcAft>
                      </a:pPr>
                      <a:r>
                        <a:rPr lang="lv-LV" sz="1800">
                          <a:effectLst/>
                        </a:rPr>
                        <a:t>Nobalsojušo skaits EP vēlēšanās 2024. gadā</a:t>
                      </a:r>
                      <a:endParaRPr lang="lv-LV" sz="1800">
                        <a:effectLst/>
                        <a:latin typeface="Calibri" panose="020F0502020204030204" pitchFamily="34" charset="0"/>
                        <a:ea typeface="Calibri" panose="020F0502020204030204" pitchFamily="34" charset="0"/>
                      </a:endParaRPr>
                    </a:p>
                  </a:txBody>
                  <a:tcPr marL="29132" marR="29132" marT="0" marB="0"/>
                </a:tc>
                <a:extLst>
                  <a:ext uri="{0D108BD9-81ED-4DB2-BD59-A6C34878D82A}">
                    <a16:rowId xmlns:a16="http://schemas.microsoft.com/office/drawing/2014/main" val="2599948984"/>
                  </a:ext>
                </a:extLst>
              </a:tr>
              <a:tr h="307251">
                <a:tc>
                  <a:txBody>
                    <a:bodyPr/>
                    <a:lstStyle/>
                    <a:p>
                      <a:pPr algn="just">
                        <a:lnSpc>
                          <a:spcPct val="107000"/>
                        </a:lnSpc>
                        <a:spcAft>
                          <a:spcPts val="800"/>
                        </a:spcAft>
                      </a:pPr>
                      <a:r>
                        <a:rPr lang="lv-LV" sz="1800" dirty="0">
                          <a:solidFill>
                            <a:srgbClr val="FF0000"/>
                          </a:solidFill>
                          <a:effectLst/>
                        </a:rPr>
                        <a:t>Vācija (5 iecirkņi)</a:t>
                      </a:r>
                      <a:endParaRPr lang="lv-LV" sz="1800" dirty="0">
                        <a:solidFill>
                          <a:srgbClr val="FF0000"/>
                        </a:solidFill>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dirty="0">
                          <a:solidFill>
                            <a:srgbClr val="FF0000"/>
                          </a:solidFill>
                          <a:effectLst/>
                        </a:rPr>
                        <a:t>676</a:t>
                      </a:r>
                      <a:endParaRPr lang="lv-LV" sz="1800" dirty="0">
                        <a:solidFill>
                          <a:srgbClr val="FF0000"/>
                        </a:solidFill>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3058302459"/>
                  </a:ext>
                </a:extLst>
              </a:tr>
              <a:tr h="307251">
                <a:tc>
                  <a:txBody>
                    <a:bodyPr/>
                    <a:lstStyle/>
                    <a:p>
                      <a:pPr algn="just">
                        <a:lnSpc>
                          <a:spcPct val="107000"/>
                        </a:lnSpc>
                        <a:spcAft>
                          <a:spcPts val="800"/>
                        </a:spcAft>
                      </a:pPr>
                      <a:r>
                        <a:rPr lang="lv-LV" sz="1800">
                          <a:effectLst/>
                        </a:rPr>
                        <a:t>Beļģija (1 iecirknis)</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653</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4214097446"/>
                  </a:ext>
                </a:extLst>
              </a:tr>
              <a:tr h="307251">
                <a:tc>
                  <a:txBody>
                    <a:bodyPr/>
                    <a:lstStyle/>
                    <a:p>
                      <a:pPr algn="just">
                        <a:lnSpc>
                          <a:spcPct val="107000"/>
                        </a:lnSpc>
                        <a:spcAft>
                          <a:spcPts val="800"/>
                        </a:spcAft>
                      </a:pPr>
                      <a:r>
                        <a:rPr lang="lv-LV" sz="1800">
                          <a:effectLst/>
                        </a:rPr>
                        <a:t>Lielbritānija (3 iecirkņi)</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632</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2413561245"/>
                  </a:ext>
                </a:extLst>
              </a:tr>
              <a:tr h="307251">
                <a:tc>
                  <a:txBody>
                    <a:bodyPr/>
                    <a:lstStyle/>
                    <a:p>
                      <a:pPr algn="just">
                        <a:lnSpc>
                          <a:spcPct val="107000"/>
                        </a:lnSpc>
                        <a:spcAft>
                          <a:spcPts val="800"/>
                        </a:spcAft>
                      </a:pPr>
                      <a:r>
                        <a:rPr lang="lv-LV" sz="1800">
                          <a:effectLst/>
                        </a:rPr>
                        <a:t>Nīderlande (1 iecirknis)</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419</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2863998217"/>
                  </a:ext>
                </a:extLst>
              </a:tr>
              <a:tr h="307251">
                <a:tc>
                  <a:txBody>
                    <a:bodyPr/>
                    <a:lstStyle/>
                    <a:p>
                      <a:pPr algn="just">
                        <a:lnSpc>
                          <a:spcPct val="107000"/>
                        </a:lnSpc>
                        <a:spcAft>
                          <a:spcPts val="800"/>
                        </a:spcAft>
                      </a:pPr>
                      <a:r>
                        <a:rPr lang="lv-LV" sz="1800">
                          <a:effectLst/>
                        </a:rPr>
                        <a:t>ASV (4 iecirkņi)</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322</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4130559196"/>
                  </a:ext>
                </a:extLst>
              </a:tr>
              <a:tr h="307251">
                <a:tc>
                  <a:txBody>
                    <a:bodyPr/>
                    <a:lstStyle/>
                    <a:p>
                      <a:pPr algn="just">
                        <a:lnSpc>
                          <a:spcPct val="107000"/>
                        </a:lnSpc>
                        <a:spcAft>
                          <a:spcPts val="800"/>
                        </a:spcAft>
                      </a:pPr>
                      <a:r>
                        <a:rPr lang="lv-LV" sz="1800">
                          <a:effectLst/>
                        </a:rPr>
                        <a:t>Norvēģija (2 iecirkņi)</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320</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958342765"/>
                  </a:ext>
                </a:extLst>
              </a:tr>
              <a:tr h="307251">
                <a:tc>
                  <a:txBody>
                    <a:bodyPr/>
                    <a:lstStyle/>
                    <a:p>
                      <a:pPr algn="just">
                        <a:lnSpc>
                          <a:spcPct val="107000"/>
                        </a:lnSpc>
                        <a:spcAft>
                          <a:spcPts val="800"/>
                        </a:spcAft>
                      </a:pPr>
                      <a:r>
                        <a:rPr lang="lv-LV" sz="1800">
                          <a:effectLst/>
                        </a:rPr>
                        <a:t>Zviedrija (1 iecirknis)</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270</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2485858829"/>
                  </a:ext>
                </a:extLst>
              </a:tr>
              <a:tr h="307251">
                <a:tc>
                  <a:txBody>
                    <a:bodyPr/>
                    <a:lstStyle/>
                    <a:p>
                      <a:pPr algn="just">
                        <a:lnSpc>
                          <a:spcPct val="107000"/>
                        </a:lnSpc>
                        <a:spcAft>
                          <a:spcPts val="800"/>
                        </a:spcAft>
                      </a:pPr>
                      <a:r>
                        <a:rPr lang="lv-LV" sz="1800">
                          <a:effectLst/>
                        </a:rPr>
                        <a:t>Kanāda (2 iecirkņi)</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252</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2688307904"/>
                  </a:ext>
                </a:extLst>
              </a:tr>
              <a:tr h="307251">
                <a:tc>
                  <a:txBody>
                    <a:bodyPr/>
                    <a:lstStyle/>
                    <a:p>
                      <a:pPr algn="just">
                        <a:lnSpc>
                          <a:spcPct val="107000"/>
                        </a:lnSpc>
                        <a:spcAft>
                          <a:spcPts val="800"/>
                        </a:spcAft>
                      </a:pPr>
                      <a:r>
                        <a:rPr lang="lv-LV" sz="1800">
                          <a:effectLst/>
                        </a:rPr>
                        <a:t>Dānija (1 iecirknis)</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203</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1910512772"/>
                  </a:ext>
                </a:extLst>
              </a:tr>
              <a:tr h="307251">
                <a:tc>
                  <a:txBody>
                    <a:bodyPr/>
                    <a:lstStyle/>
                    <a:p>
                      <a:pPr algn="just">
                        <a:lnSpc>
                          <a:spcPct val="107000"/>
                        </a:lnSpc>
                        <a:spcAft>
                          <a:spcPts val="800"/>
                        </a:spcAft>
                      </a:pPr>
                      <a:r>
                        <a:rPr lang="lv-LV" sz="1800">
                          <a:effectLst/>
                        </a:rPr>
                        <a:t>Francija (2 iecirkņi)</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170</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3116027938"/>
                  </a:ext>
                </a:extLst>
              </a:tr>
              <a:tr h="307251">
                <a:tc>
                  <a:txBody>
                    <a:bodyPr/>
                    <a:lstStyle/>
                    <a:p>
                      <a:pPr algn="just">
                        <a:lnSpc>
                          <a:spcPct val="107000"/>
                        </a:lnSpc>
                        <a:spcAft>
                          <a:spcPts val="800"/>
                        </a:spcAft>
                      </a:pPr>
                      <a:r>
                        <a:rPr lang="lv-LV" sz="1800">
                          <a:effectLst/>
                        </a:rPr>
                        <a:t>Īrija (1 iecirknis)</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151</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1291540248"/>
                  </a:ext>
                </a:extLst>
              </a:tr>
              <a:tr h="307251">
                <a:tc>
                  <a:txBody>
                    <a:bodyPr/>
                    <a:lstStyle/>
                    <a:p>
                      <a:pPr algn="just">
                        <a:lnSpc>
                          <a:spcPct val="107000"/>
                        </a:lnSpc>
                        <a:spcAft>
                          <a:spcPts val="800"/>
                        </a:spcAft>
                      </a:pPr>
                      <a:r>
                        <a:rPr lang="lv-LV" sz="1800">
                          <a:effectLst/>
                        </a:rPr>
                        <a:t>Somija (1 iecirknis)</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133</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3607804029"/>
                  </a:ext>
                </a:extLst>
              </a:tr>
              <a:tr h="307251">
                <a:tc>
                  <a:txBody>
                    <a:bodyPr/>
                    <a:lstStyle/>
                    <a:p>
                      <a:pPr algn="just">
                        <a:lnSpc>
                          <a:spcPct val="107000"/>
                        </a:lnSpc>
                        <a:spcAft>
                          <a:spcPts val="800"/>
                        </a:spcAft>
                      </a:pPr>
                      <a:r>
                        <a:rPr lang="lv-LV" sz="1800">
                          <a:effectLst/>
                        </a:rPr>
                        <a:t>Austrija (1 iecirknis)</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120</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3023801997"/>
                  </a:ext>
                </a:extLst>
              </a:tr>
              <a:tr h="307251">
                <a:tc>
                  <a:txBody>
                    <a:bodyPr/>
                    <a:lstStyle/>
                    <a:p>
                      <a:pPr algn="just">
                        <a:lnSpc>
                          <a:spcPct val="107000"/>
                        </a:lnSpc>
                        <a:spcAft>
                          <a:spcPts val="800"/>
                        </a:spcAft>
                      </a:pPr>
                      <a:r>
                        <a:rPr lang="lv-LV" sz="1800">
                          <a:effectLst/>
                        </a:rPr>
                        <a:t>Igaunija (1 iecirknis)</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104</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663454342"/>
                  </a:ext>
                </a:extLst>
              </a:tr>
              <a:tr h="307251">
                <a:tc>
                  <a:txBody>
                    <a:bodyPr/>
                    <a:lstStyle/>
                    <a:p>
                      <a:pPr algn="just">
                        <a:lnSpc>
                          <a:spcPct val="107000"/>
                        </a:lnSpc>
                        <a:spcAft>
                          <a:spcPts val="800"/>
                        </a:spcAft>
                      </a:pPr>
                      <a:r>
                        <a:rPr lang="lv-LV" sz="1800">
                          <a:effectLst/>
                        </a:rPr>
                        <a:t>Austrālija (2 iecirkņi)</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102</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522968829"/>
                  </a:ext>
                </a:extLst>
              </a:tr>
              <a:tr h="628761">
                <a:tc>
                  <a:txBody>
                    <a:bodyPr/>
                    <a:lstStyle/>
                    <a:p>
                      <a:pPr algn="just">
                        <a:lnSpc>
                          <a:spcPct val="107000"/>
                        </a:lnSpc>
                        <a:spcAft>
                          <a:spcPts val="800"/>
                        </a:spcAft>
                      </a:pPr>
                      <a:r>
                        <a:rPr lang="lv-LV" sz="1800">
                          <a:effectLst/>
                        </a:rPr>
                        <a:t>Citas (katrā mazāk nekā 100 nobalsojušo, kopā 23 valstis)</a:t>
                      </a:r>
                      <a:endParaRPr lang="lv-LV" sz="1800">
                        <a:effectLst/>
                        <a:latin typeface="Calibri" panose="020F0502020204030204" pitchFamily="34" charset="0"/>
                        <a:ea typeface="Calibri" panose="020F0502020204030204" pitchFamily="34" charset="0"/>
                      </a:endParaRPr>
                    </a:p>
                  </a:txBody>
                  <a:tcPr marL="29132" marR="29132" marT="0" marB="0" anchor="b"/>
                </a:tc>
                <a:tc>
                  <a:txBody>
                    <a:bodyPr/>
                    <a:lstStyle/>
                    <a:p>
                      <a:pPr algn="just">
                        <a:lnSpc>
                          <a:spcPct val="107000"/>
                        </a:lnSpc>
                        <a:spcAft>
                          <a:spcPts val="800"/>
                        </a:spcAft>
                      </a:pPr>
                      <a:r>
                        <a:rPr lang="lv-LV" sz="1800">
                          <a:effectLst/>
                        </a:rPr>
                        <a:t>785</a:t>
                      </a:r>
                      <a:endParaRPr lang="lv-LV" sz="1800">
                        <a:effectLst/>
                        <a:latin typeface="Calibri" panose="020F0502020204030204" pitchFamily="34" charset="0"/>
                        <a:ea typeface="Calibri" panose="020F0502020204030204" pitchFamily="34" charset="0"/>
                      </a:endParaRPr>
                    </a:p>
                  </a:txBody>
                  <a:tcPr marL="29132" marR="29132" marT="0" marB="0" anchor="b"/>
                </a:tc>
                <a:extLst>
                  <a:ext uri="{0D108BD9-81ED-4DB2-BD59-A6C34878D82A}">
                    <a16:rowId xmlns:a16="http://schemas.microsoft.com/office/drawing/2014/main" val="1364709712"/>
                  </a:ext>
                </a:extLst>
              </a:tr>
              <a:tr h="307251">
                <a:tc>
                  <a:txBody>
                    <a:bodyPr/>
                    <a:lstStyle/>
                    <a:p>
                      <a:pPr algn="just">
                        <a:lnSpc>
                          <a:spcPct val="107000"/>
                        </a:lnSpc>
                        <a:spcAft>
                          <a:spcPts val="800"/>
                        </a:spcAft>
                      </a:pPr>
                      <a:r>
                        <a:rPr lang="lv-LV" sz="1800">
                          <a:effectLst/>
                        </a:rPr>
                        <a:t>Kopā</a:t>
                      </a:r>
                      <a:endParaRPr lang="lv-LV" sz="1800">
                        <a:effectLst/>
                        <a:latin typeface="Calibri" panose="020F0502020204030204" pitchFamily="34" charset="0"/>
                        <a:ea typeface="Calibri" panose="020F0502020204030204" pitchFamily="34" charset="0"/>
                      </a:endParaRPr>
                    </a:p>
                  </a:txBody>
                  <a:tcPr marL="29132" marR="29132" marT="0" marB="0"/>
                </a:tc>
                <a:tc>
                  <a:txBody>
                    <a:bodyPr/>
                    <a:lstStyle/>
                    <a:p>
                      <a:pPr algn="just">
                        <a:lnSpc>
                          <a:spcPct val="107000"/>
                        </a:lnSpc>
                        <a:spcAft>
                          <a:spcPts val="800"/>
                        </a:spcAft>
                      </a:pPr>
                      <a:r>
                        <a:rPr lang="lv-LV" sz="1800" b="1" dirty="0">
                          <a:solidFill>
                            <a:srgbClr val="FF0000"/>
                          </a:solidFill>
                          <a:effectLst/>
                        </a:rPr>
                        <a:t>5312</a:t>
                      </a:r>
                      <a:endParaRPr lang="lv-LV" sz="1800" b="1" dirty="0">
                        <a:solidFill>
                          <a:srgbClr val="FF0000"/>
                        </a:solidFill>
                        <a:effectLst/>
                        <a:latin typeface="Calibri" panose="020F0502020204030204" pitchFamily="34" charset="0"/>
                        <a:ea typeface="Calibri" panose="020F0502020204030204" pitchFamily="34" charset="0"/>
                      </a:endParaRPr>
                    </a:p>
                  </a:txBody>
                  <a:tcPr marL="29132" marR="29132" marT="0" marB="0"/>
                </a:tc>
                <a:extLst>
                  <a:ext uri="{0D108BD9-81ED-4DB2-BD59-A6C34878D82A}">
                    <a16:rowId xmlns:a16="http://schemas.microsoft.com/office/drawing/2014/main" val="3924048157"/>
                  </a:ext>
                </a:extLst>
              </a:tr>
            </a:tbl>
          </a:graphicData>
        </a:graphic>
      </p:graphicFrame>
    </p:spTree>
    <p:extLst>
      <p:ext uri="{BB962C8B-B14F-4D97-AF65-F5344CB8AC3E}">
        <p14:creationId xmlns:p14="http://schemas.microsoft.com/office/powerpoint/2010/main" val="54834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875DE8-74A4-8AE8-370C-C77320618CA0}"/>
            </a:ext>
          </a:extLst>
        </p:cNvPr>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AC4F34E-0C2A-FA01-2B95-A6A72479A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Everything to Know About Tax Evasion and Avoidance | Taxes | US News">
            <a:extLst>
              <a:ext uri="{FF2B5EF4-FFF2-40B4-BE49-F238E27FC236}">
                <a16:creationId xmlns:a16="http://schemas.microsoft.com/office/drawing/2014/main" id="{C467F3AD-31B5-B140-F2DF-1B001D941A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38" r="21313" b="1481"/>
          <a:stretch/>
        </p:blipFill>
        <p:spPr bwMode="auto">
          <a:xfrm>
            <a:off x="3523488" y="10"/>
            <a:ext cx="8668512" cy="685799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B5316A7-793E-9A12-5AFB-80D277882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Virsraksts 1">
            <a:extLst>
              <a:ext uri="{FF2B5EF4-FFF2-40B4-BE49-F238E27FC236}">
                <a16:creationId xmlns:a16="http://schemas.microsoft.com/office/drawing/2014/main" id="{125A19B3-A56B-5A4A-C70F-3CD34C69ACE5}"/>
              </a:ext>
            </a:extLst>
          </p:cNvPr>
          <p:cNvSpPr>
            <a:spLocks noGrp="1"/>
          </p:cNvSpPr>
          <p:nvPr>
            <p:ph type="title" idx="4294967295"/>
          </p:nvPr>
        </p:nvSpPr>
        <p:spPr>
          <a:xfrm>
            <a:off x="371093" y="1125193"/>
            <a:ext cx="6282370" cy="1124712"/>
          </a:xfrm>
        </p:spPr>
        <p:txBody>
          <a:bodyPr vert="horz" lIns="91440" tIns="45720" rIns="91440" bIns="45720" rtlCol="0" anchor="b">
            <a:normAutofit fontScale="90000"/>
          </a:bodyPr>
          <a:lstStyle/>
          <a:p>
            <a:r>
              <a:rPr lang="lv-LV" sz="4800" dirty="0"/>
              <a:t>Pozitīvās un negatīvās tendences</a:t>
            </a:r>
            <a:r>
              <a:rPr lang="en-US" sz="4800" dirty="0"/>
              <a:t> </a:t>
            </a:r>
          </a:p>
        </p:txBody>
      </p:sp>
      <p:sp>
        <p:nvSpPr>
          <p:cNvPr id="139" name="Rectangle 138">
            <a:extLst>
              <a:ext uri="{FF2B5EF4-FFF2-40B4-BE49-F238E27FC236}">
                <a16:creationId xmlns:a16="http://schemas.microsoft.com/office/drawing/2014/main" id="{991E22CB-6A69-9F93-6AE7-AA551423C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4AA18420-4D6B-3A68-2C60-81B14021C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atura vietturis 2">
            <a:extLst>
              <a:ext uri="{FF2B5EF4-FFF2-40B4-BE49-F238E27FC236}">
                <a16:creationId xmlns:a16="http://schemas.microsoft.com/office/drawing/2014/main" id="{CB2295FD-E4C4-1B5D-EDB2-E8E1BC3FF6FF}"/>
              </a:ext>
            </a:extLst>
          </p:cNvPr>
          <p:cNvSpPr>
            <a:spLocks noGrp="1"/>
          </p:cNvSpPr>
          <p:nvPr>
            <p:ph idx="4294967295"/>
          </p:nvPr>
        </p:nvSpPr>
        <p:spPr>
          <a:xfrm>
            <a:off x="371094" y="2718053"/>
            <a:ext cx="6282370" cy="3887283"/>
          </a:xfrm>
        </p:spPr>
        <p:txBody>
          <a:bodyPr vert="horz" lIns="91440" tIns="45720" rIns="91440" bIns="45720" rtlCol="0" anchor="t">
            <a:noAutofit/>
          </a:bodyPr>
          <a:lstStyle/>
          <a:p>
            <a:r>
              <a:rPr lang="lv-LV" sz="2200" b="1" dirty="0"/>
              <a:t>Pozitīvais:</a:t>
            </a:r>
          </a:p>
          <a:p>
            <a:r>
              <a:rPr lang="lv-LV" sz="2200" dirty="0"/>
              <a:t>Palielinājies gan iecirkņu skaits, gan vēlētāju aktivitāte, kas gan ir būtiski mazāka nekā Saeimas vēlēšanās, bet lielāka nekā 2019. gada Eiropas Parlamenta vēlēšanās. </a:t>
            </a:r>
          </a:p>
          <a:p>
            <a:r>
              <a:rPr lang="lv-LV" sz="2200" b="1" dirty="0"/>
              <a:t>Negatīvais:</a:t>
            </a:r>
          </a:p>
          <a:p>
            <a:r>
              <a:rPr lang="lv-LV" sz="2200" dirty="0"/>
              <a:t>Būtiskas problēmas var konstatēt attiecībā uz balsošanas pa pastu procedūras ievērošanu (44% nederīgu aplokšņu). Tas nozīmē, ka šī procedūra ir vai nu jāpadara vienkāršāka, vai arī vairāk jāskaidro.</a:t>
            </a:r>
          </a:p>
        </p:txBody>
      </p:sp>
      <p:sp>
        <p:nvSpPr>
          <p:cNvPr id="4" name="Slide Number Placeholder 3">
            <a:extLst>
              <a:ext uri="{FF2B5EF4-FFF2-40B4-BE49-F238E27FC236}">
                <a16:creationId xmlns:a16="http://schemas.microsoft.com/office/drawing/2014/main" id="{AC4AA6E1-E286-1184-1BA8-0B618006AADF}"/>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algn="r">
              <a:spcAft>
                <a:spcPts val="600"/>
              </a:spcAft>
              <a:defRPr/>
            </a:pPr>
            <a:fld id="{52874D3B-0145-4B40-BC41-2631D243DCC0}" type="slidenum">
              <a:rPr lang="en-US" sz="1200">
                <a:latin typeface="Calibri" panose="020F0502020204030204"/>
                <a:cs typeface="+mn-cs"/>
              </a:rPr>
              <a:pPr algn="r">
                <a:spcAft>
                  <a:spcPts val="600"/>
                </a:spcAft>
                <a:defRPr/>
              </a:pPr>
              <a:t>14</a:t>
            </a:fld>
            <a:endParaRPr lang="en-US" sz="1200">
              <a:latin typeface="Calibri" panose="020F0502020204030204"/>
              <a:cs typeface="+mn-cs"/>
            </a:endParaRPr>
          </a:p>
        </p:txBody>
      </p:sp>
    </p:spTree>
    <p:extLst>
      <p:ext uri="{BB962C8B-B14F-4D97-AF65-F5344CB8AC3E}">
        <p14:creationId xmlns:p14="http://schemas.microsoft.com/office/powerpoint/2010/main" val="325590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A57B32-5CB5-BD62-23CE-FCE9929A5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91206-A4EA-133C-BD8C-A008A975A22A}"/>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Kvantitatīvās aptaujas rezultāti</a:t>
            </a:r>
            <a:endParaRPr lang="lv-LV" sz="3600" dirty="0"/>
          </a:p>
        </p:txBody>
      </p:sp>
      <p:sp>
        <p:nvSpPr>
          <p:cNvPr id="5" name="Slide Number Placeholder 4">
            <a:extLst>
              <a:ext uri="{FF2B5EF4-FFF2-40B4-BE49-F238E27FC236}">
                <a16:creationId xmlns:a16="http://schemas.microsoft.com/office/drawing/2014/main" id="{9BCF097E-559A-2BC3-DB57-39FA94024A3A}"/>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15</a:t>
            </a:fld>
            <a:endParaRPr lang="en-US" b="1" dirty="0">
              <a:solidFill>
                <a:schemeClr val="bg1"/>
              </a:solidFill>
            </a:endParaRPr>
          </a:p>
        </p:txBody>
      </p:sp>
      <p:sp>
        <p:nvSpPr>
          <p:cNvPr id="7" name="TextBox 6">
            <a:extLst>
              <a:ext uri="{FF2B5EF4-FFF2-40B4-BE49-F238E27FC236}">
                <a16:creationId xmlns:a16="http://schemas.microsoft.com/office/drawing/2014/main" id="{5C7A5272-7C06-6EE8-3C07-7E82D6F61D7C}"/>
              </a:ext>
            </a:extLst>
          </p:cNvPr>
          <p:cNvSpPr txBox="1"/>
          <p:nvPr/>
        </p:nvSpPr>
        <p:spPr>
          <a:xfrm>
            <a:off x="315882" y="931353"/>
            <a:ext cx="9465791" cy="461665"/>
          </a:xfrm>
          <a:prstGeom prst="rect">
            <a:avLst/>
          </a:prstGeom>
          <a:noFill/>
        </p:spPr>
        <p:txBody>
          <a:bodyPr wrap="square">
            <a:spAutoFit/>
          </a:bodyPr>
          <a:lstStyle/>
          <a:p>
            <a:r>
              <a:rPr lang="lv-LV" sz="2400" b="1" dirty="0">
                <a:effectLst/>
                <a:latin typeface="Calibri" panose="020F0502020204030204" pitchFamily="34" charset="0"/>
                <a:ea typeface="Calibri" panose="020F0502020204030204" pitchFamily="34" charset="0"/>
              </a:rPr>
              <a:t>Vai ārvalstīs dzīvojošie seko līdzi politiskajiem notikumiem Latvijā?</a:t>
            </a:r>
            <a:endParaRPr lang="lv-LV" sz="2400" dirty="0"/>
          </a:p>
        </p:txBody>
      </p:sp>
      <p:pic>
        <p:nvPicPr>
          <p:cNvPr id="4" name="Picture 3">
            <a:extLst>
              <a:ext uri="{FF2B5EF4-FFF2-40B4-BE49-F238E27FC236}">
                <a16:creationId xmlns:a16="http://schemas.microsoft.com/office/drawing/2014/main" id="{087FEE90-97CA-B112-A0A2-31D0F08846B7}"/>
              </a:ext>
            </a:extLst>
          </p:cNvPr>
          <p:cNvPicPr>
            <a:picLocks noChangeAspect="1"/>
          </p:cNvPicPr>
          <p:nvPr/>
        </p:nvPicPr>
        <p:blipFill>
          <a:blip r:embed="rId2"/>
          <a:stretch>
            <a:fillRect/>
          </a:stretch>
        </p:blipFill>
        <p:spPr>
          <a:xfrm>
            <a:off x="4766724" y="1393018"/>
            <a:ext cx="6964064" cy="4561568"/>
          </a:xfrm>
          <a:prstGeom prst="rect">
            <a:avLst/>
          </a:prstGeom>
        </p:spPr>
      </p:pic>
      <p:sp>
        <p:nvSpPr>
          <p:cNvPr id="3" name="TextBox 2">
            <a:extLst>
              <a:ext uri="{FF2B5EF4-FFF2-40B4-BE49-F238E27FC236}">
                <a16:creationId xmlns:a16="http://schemas.microsoft.com/office/drawing/2014/main" id="{6882A29F-4AE5-2866-51C1-ED6BD11D0B31}"/>
              </a:ext>
            </a:extLst>
          </p:cNvPr>
          <p:cNvSpPr txBox="1"/>
          <p:nvPr/>
        </p:nvSpPr>
        <p:spPr>
          <a:xfrm>
            <a:off x="5048777" y="6185418"/>
            <a:ext cx="6824561" cy="461665"/>
          </a:xfrm>
          <a:prstGeom prst="rect">
            <a:avLst/>
          </a:prstGeom>
          <a:noFill/>
        </p:spPr>
        <p:txBody>
          <a:bodyPr wrap="none" rtlCol="0">
            <a:spAutoFit/>
          </a:bodyPr>
          <a:lstStyle/>
          <a:p>
            <a:r>
              <a:rPr lang="lv-LV" sz="2400" dirty="0">
                <a:solidFill>
                  <a:srgbClr val="FF0000"/>
                </a:solidFill>
              </a:rPr>
              <a:t>Nevar teikt, ka Latvijas politiskie procesi neinteresē!</a:t>
            </a:r>
            <a:endParaRPr lang="en-US" sz="2400" dirty="0">
              <a:solidFill>
                <a:srgbClr val="FF0000"/>
              </a:solidFill>
            </a:endParaRPr>
          </a:p>
        </p:txBody>
      </p:sp>
      <p:sp>
        <p:nvSpPr>
          <p:cNvPr id="6" name="TextBox 5">
            <a:extLst>
              <a:ext uri="{FF2B5EF4-FFF2-40B4-BE49-F238E27FC236}">
                <a16:creationId xmlns:a16="http://schemas.microsoft.com/office/drawing/2014/main" id="{82989B93-FC3D-868F-C07D-72F1D1FAC9BA}"/>
              </a:ext>
            </a:extLst>
          </p:cNvPr>
          <p:cNvSpPr txBox="1"/>
          <p:nvPr/>
        </p:nvSpPr>
        <p:spPr>
          <a:xfrm>
            <a:off x="315881" y="1396940"/>
            <a:ext cx="4450843" cy="5324535"/>
          </a:xfrm>
          <a:prstGeom prst="rect">
            <a:avLst/>
          </a:prstGeom>
          <a:noFill/>
        </p:spPr>
        <p:txBody>
          <a:bodyPr wrap="square" rtlCol="0">
            <a:spAutoFit/>
          </a:bodyPr>
          <a:lstStyle/>
          <a:p>
            <a:pPr marL="457200" indent="-457200">
              <a:buFont typeface="Wingdings" panose="05000000000000000000" pitchFamily="2" charset="2"/>
              <a:buChar char="Ø"/>
            </a:pPr>
            <a:r>
              <a:rPr lang="lv-LV" sz="2000" dirty="0">
                <a:effectLst/>
                <a:latin typeface="Times New Roman" panose="02020603050405020304" pitchFamily="18" charset="0"/>
                <a:ea typeface="Calibri" panose="020F0502020204030204" pitchFamily="34" charset="0"/>
              </a:rPr>
              <a:t>Informāciju par vēlēšanām iegūst </a:t>
            </a:r>
            <a:r>
              <a:rPr lang="lv-LV" sz="2000" dirty="0">
                <a:effectLst/>
                <a:latin typeface="Times New Roman" panose="02020603050405020304" pitchFamily="18" charset="0"/>
                <a:ea typeface="Times New Roman" panose="02020603050405020304" pitchFamily="18" charset="0"/>
              </a:rPr>
              <a:t>Latvijas sabiedriskajos medijos, komerciālajos Latvijas medijos, sociālajos tīklos vai no ģimenes, draugiem un paziņām Latvijā.</a:t>
            </a:r>
          </a:p>
          <a:p>
            <a:pPr marL="457200" indent="-457200">
              <a:buFont typeface="Wingdings" panose="05000000000000000000" pitchFamily="2" charset="2"/>
              <a:buChar char="Ø"/>
            </a:pPr>
            <a:r>
              <a:rPr lang="lv-LV" sz="2000" dirty="0">
                <a:effectLst/>
                <a:latin typeface="Times New Roman" panose="02020603050405020304" pitchFamily="18" charset="0"/>
                <a:ea typeface="Times New Roman" panose="02020603050405020304" pitchFamily="18" charset="0"/>
              </a:rPr>
              <a:t>55% uzskata, ka </a:t>
            </a:r>
            <a:r>
              <a:rPr lang="lv-LV" sz="2000" dirty="0">
                <a:solidFill>
                  <a:srgbClr val="FF0000"/>
                </a:solidFill>
                <a:effectLst/>
                <a:latin typeface="Times New Roman" panose="02020603050405020304" pitchFamily="18" charset="0"/>
                <a:ea typeface="Times New Roman" panose="02020603050405020304" pitchFamily="18" charset="0"/>
              </a:rPr>
              <a:t>diasporas medijiem būtu plašāk jāatspoguļo </a:t>
            </a:r>
            <a:r>
              <a:rPr lang="lv-LV" sz="2000" dirty="0">
                <a:effectLst/>
                <a:latin typeface="Times New Roman" panose="02020603050405020304" pitchFamily="18" charset="0"/>
                <a:ea typeface="Times New Roman" panose="02020603050405020304" pitchFamily="18" charset="0"/>
              </a:rPr>
              <a:t>jautājumi, kas saistīti ar vēlēšanām Latvijā (tikai 16% iegūst tajos informāciju par vēlēšanām)!</a:t>
            </a:r>
          </a:p>
          <a:p>
            <a:pPr marL="457200" indent="-457200">
              <a:buFont typeface="Wingdings" panose="05000000000000000000" pitchFamily="2" charset="2"/>
              <a:buChar char="Ø"/>
            </a:pPr>
            <a:r>
              <a:rPr lang="lv-LV" sz="2000" dirty="0">
                <a:latin typeface="Times New Roman" panose="02020603050405020304" pitchFamily="18" charset="0"/>
                <a:ea typeface="Times New Roman" panose="02020603050405020304" pitchFamily="18" charset="0"/>
              </a:rPr>
              <a:t>Ļoti reti informācija </a:t>
            </a:r>
            <a:r>
              <a:rPr lang="lv-LV" sz="2000" dirty="0">
                <a:effectLst/>
                <a:latin typeface="Times New Roman" panose="02020603050405020304" pitchFamily="18" charset="0"/>
                <a:ea typeface="Times New Roman" panose="02020603050405020304" pitchFamily="18" charset="0"/>
              </a:rPr>
              <a:t>diasporas organizāciju sanāksmēs, pasākumos vai no politiķiem, kas apmeklē ārzemēs dzīvojošos latviešus - </a:t>
            </a:r>
            <a:r>
              <a:rPr lang="lv-LV" sz="2000" dirty="0">
                <a:solidFill>
                  <a:srgbClr val="FF0000"/>
                </a:solidFill>
                <a:latin typeface="Times New Roman" panose="02020603050405020304" pitchFamily="18" charset="0"/>
              </a:rPr>
              <a:t>trūkst politisko diskusiju, politiķu intereses par diasporu </a:t>
            </a:r>
            <a:r>
              <a:rPr lang="lv-LV" sz="2000" dirty="0">
                <a:latin typeface="Times New Roman" panose="02020603050405020304" pitchFamily="18" charset="0"/>
              </a:rPr>
              <a:t>(54% vēlētos, lai politiķi vairāk uzrunā diasporu)! </a:t>
            </a:r>
            <a:endParaRPr lang="lv-LV" sz="2000" dirty="0"/>
          </a:p>
        </p:txBody>
      </p:sp>
    </p:spTree>
    <p:extLst>
      <p:ext uri="{BB962C8B-B14F-4D97-AF65-F5344CB8AC3E}">
        <p14:creationId xmlns:p14="http://schemas.microsoft.com/office/powerpoint/2010/main" val="347195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1BA8EE-BB4F-479F-6A8D-1F5038D99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78BFE-7AEB-D9DC-5D7A-4D5DBEBB0DB7}"/>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Informācijas nepietiekamība par vēlēšanām</a:t>
            </a:r>
            <a:endParaRPr lang="lv-LV" sz="3600" dirty="0"/>
          </a:p>
        </p:txBody>
      </p:sp>
      <p:sp>
        <p:nvSpPr>
          <p:cNvPr id="5" name="Slide Number Placeholder 4">
            <a:extLst>
              <a:ext uri="{FF2B5EF4-FFF2-40B4-BE49-F238E27FC236}">
                <a16:creationId xmlns:a16="http://schemas.microsoft.com/office/drawing/2014/main" id="{BC4E826C-A3E5-88AC-B6B3-4781BEB81C6A}"/>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16</a:t>
            </a:fld>
            <a:endParaRPr lang="en-US" b="1" dirty="0">
              <a:solidFill>
                <a:schemeClr val="bg1"/>
              </a:solidFill>
            </a:endParaRPr>
          </a:p>
        </p:txBody>
      </p:sp>
      <p:sp>
        <p:nvSpPr>
          <p:cNvPr id="7" name="TextBox 6">
            <a:extLst>
              <a:ext uri="{FF2B5EF4-FFF2-40B4-BE49-F238E27FC236}">
                <a16:creationId xmlns:a16="http://schemas.microsoft.com/office/drawing/2014/main" id="{55011F9D-E623-5BC2-640D-39BE07CE791D}"/>
              </a:ext>
            </a:extLst>
          </p:cNvPr>
          <p:cNvSpPr txBox="1"/>
          <p:nvPr/>
        </p:nvSpPr>
        <p:spPr>
          <a:xfrm>
            <a:off x="315883" y="1053972"/>
            <a:ext cx="11289964" cy="461665"/>
          </a:xfrm>
          <a:prstGeom prst="rect">
            <a:avLst/>
          </a:prstGeom>
          <a:noFill/>
        </p:spPr>
        <p:txBody>
          <a:bodyPr wrap="square">
            <a:spAutoFit/>
          </a:bodyPr>
          <a:lstStyle/>
          <a:p>
            <a:r>
              <a:rPr lang="lv-LV" sz="2400" b="1" dirty="0">
                <a:effectLst/>
                <a:latin typeface="Calibri" panose="020F0502020204030204" pitchFamily="34" charset="0"/>
                <a:ea typeface="Calibri" panose="020F0502020204030204" pitchFamily="34" charset="0"/>
              </a:rPr>
              <a:t>Vai īpaši meklēja kādu informāciju par vēlēšanām?			Ko tieši?</a:t>
            </a:r>
            <a:endParaRPr lang="lv-LV" sz="2400" dirty="0"/>
          </a:p>
        </p:txBody>
      </p:sp>
      <p:pic>
        <p:nvPicPr>
          <p:cNvPr id="3" name="Picture 2" descr="A blue pie chart with numbers&#10;&#10;Description automatically generated">
            <a:extLst>
              <a:ext uri="{FF2B5EF4-FFF2-40B4-BE49-F238E27FC236}">
                <a16:creationId xmlns:a16="http://schemas.microsoft.com/office/drawing/2014/main" id="{FB005923-C36B-E7B9-A366-14F3293317C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32041"/>
            <a:ext cx="5928307" cy="3955726"/>
          </a:xfrm>
          <a:prstGeom prst="rect">
            <a:avLst/>
          </a:prstGeom>
          <a:noFill/>
        </p:spPr>
      </p:pic>
      <p:pic>
        <p:nvPicPr>
          <p:cNvPr id="4" name="Picture 3" descr="A graph with numbers and a bar&#10;&#10;Description automatically generated">
            <a:extLst>
              <a:ext uri="{FF2B5EF4-FFF2-40B4-BE49-F238E27FC236}">
                <a16:creationId xmlns:a16="http://schemas.microsoft.com/office/drawing/2014/main" id="{A3987BAA-8F87-3400-7BE8-2DB24D582D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327" y="1848301"/>
            <a:ext cx="6593188" cy="3955726"/>
          </a:xfrm>
          <a:prstGeom prst="rect">
            <a:avLst/>
          </a:prstGeom>
          <a:noFill/>
        </p:spPr>
      </p:pic>
      <p:sp>
        <p:nvSpPr>
          <p:cNvPr id="6" name="TextBox 5">
            <a:extLst>
              <a:ext uri="{FF2B5EF4-FFF2-40B4-BE49-F238E27FC236}">
                <a16:creationId xmlns:a16="http://schemas.microsoft.com/office/drawing/2014/main" id="{9B11FC1F-84C0-B04A-FF65-7EEEBDD18CF9}"/>
              </a:ext>
            </a:extLst>
          </p:cNvPr>
          <p:cNvSpPr txBox="1"/>
          <p:nvPr/>
        </p:nvSpPr>
        <p:spPr>
          <a:xfrm>
            <a:off x="315883" y="5804027"/>
            <a:ext cx="10382586" cy="1015663"/>
          </a:xfrm>
          <a:prstGeom prst="rect">
            <a:avLst/>
          </a:prstGeom>
          <a:noFill/>
        </p:spPr>
        <p:txBody>
          <a:bodyPr wrap="none" rtlCol="0">
            <a:spAutoFit/>
          </a:bodyPr>
          <a:lstStyle/>
          <a:p>
            <a:r>
              <a:rPr lang="lv-LV" sz="1800" dirty="0">
                <a:effectLst/>
                <a:latin typeface="Times New Roman" panose="02020603050405020304" pitchFamily="18" charset="0"/>
                <a:ea typeface="Times New Roman" panose="02020603050405020304" pitchFamily="18" charset="0"/>
              </a:rPr>
              <a:t>35,2% respondentu nevar atbildēt, kura partija ir tuvāk viņu uzskatiem, bet </a:t>
            </a:r>
          </a:p>
          <a:p>
            <a:r>
              <a:rPr lang="lv-LV" sz="1800" dirty="0">
                <a:effectLst/>
                <a:latin typeface="Times New Roman" panose="02020603050405020304" pitchFamily="18" charset="0"/>
                <a:ea typeface="Times New Roman" panose="02020603050405020304" pitchFamily="18" charset="0"/>
              </a:rPr>
              <a:t>23,3% neredz nevienu partiju, kas viņiem būtu pieņemama. Vairāk balso «pret» nekā «par» kādu partiju.</a:t>
            </a:r>
          </a:p>
          <a:p>
            <a:r>
              <a:rPr lang="lv-LV" sz="1800" dirty="0">
                <a:effectLst/>
                <a:latin typeface="Times New Roman" panose="02020603050405020304" pitchFamily="18" charset="0"/>
                <a:ea typeface="Times New Roman" panose="02020603050405020304" pitchFamily="18" charset="0"/>
              </a:rPr>
              <a:t>  </a:t>
            </a:r>
            <a:r>
              <a:rPr lang="lv-LV" sz="2400" dirty="0">
                <a:solidFill>
                  <a:srgbClr val="FF0000"/>
                </a:solidFill>
              </a:rPr>
              <a:t>Labāka informētība, uzrunājošāks partiju piedāvājums varētu mudināt piedalīties!</a:t>
            </a:r>
            <a:endParaRPr lang="en-US" sz="2400" dirty="0">
              <a:solidFill>
                <a:srgbClr val="FF0000"/>
              </a:solidFill>
            </a:endParaRPr>
          </a:p>
        </p:txBody>
      </p:sp>
    </p:spTree>
    <p:extLst>
      <p:ext uri="{BB962C8B-B14F-4D97-AF65-F5344CB8AC3E}">
        <p14:creationId xmlns:p14="http://schemas.microsoft.com/office/powerpoint/2010/main" val="2739151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FCA6B43-1E08-6EBC-619A-E5FDAAFDE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93DDE-D890-57E2-CE1E-4ABAD797A33E}"/>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Nebalsošanas iemesli</a:t>
            </a:r>
            <a:endParaRPr lang="lv-LV" sz="3600" dirty="0"/>
          </a:p>
        </p:txBody>
      </p:sp>
      <p:sp>
        <p:nvSpPr>
          <p:cNvPr id="5" name="Slide Number Placeholder 4">
            <a:extLst>
              <a:ext uri="{FF2B5EF4-FFF2-40B4-BE49-F238E27FC236}">
                <a16:creationId xmlns:a16="http://schemas.microsoft.com/office/drawing/2014/main" id="{929618EB-576E-543A-AE55-E53501352BFD}"/>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17</a:t>
            </a:fld>
            <a:endParaRPr lang="en-US" b="1" dirty="0">
              <a:solidFill>
                <a:schemeClr val="bg1"/>
              </a:solidFill>
            </a:endParaRPr>
          </a:p>
        </p:txBody>
      </p:sp>
      <p:sp>
        <p:nvSpPr>
          <p:cNvPr id="7" name="TextBox 6">
            <a:extLst>
              <a:ext uri="{FF2B5EF4-FFF2-40B4-BE49-F238E27FC236}">
                <a16:creationId xmlns:a16="http://schemas.microsoft.com/office/drawing/2014/main" id="{AB861824-8E41-7356-1200-9B9448737829}"/>
              </a:ext>
            </a:extLst>
          </p:cNvPr>
          <p:cNvSpPr txBox="1"/>
          <p:nvPr/>
        </p:nvSpPr>
        <p:spPr>
          <a:xfrm>
            <a:off x="315882" y="931353"/>
            <a:ext cx="4771933" cy="830997"/>
          </a:xfrm>
          <a:prstGeom prst="rect">
            <a:avLst/>
          </a:prstGeom>
          <a:noFill/>
        </p:spPr>
        <p:txBody>
          <a:bodyPr wrap="square">
            <a:spAutoFit/>
          </a:bodyPr>
          <a:lstStyle/>
          <a:p>
            <a:r>
              <a:rPr lang="lv-LV" sz="2400" b="1" dirty="0">
                <a:latin typeface="Calibri" panose="020F0502020204030204" pitchFamily="34" charset="0"/>
                <a:ea typeface="Calibri" panose="020F0502020204030204" pitchFamily="34" charset="0"/>
              </a:rPr>
              <a:t>Iemesli, kādēļ nebalsoja pēdējās EP vēlēšanās</a:t>
            </a:r>
            <a:endParaRPr lang="lv-LV" sz="2400" dirty="0"/>
          </a:p>
        </p:txBody>
      </p:sp>
      <p:pic>
        <p:nvPicPr>
          <p:cNvPr id="6" name="Picture 5" descr="A graph with blue and white text&#10;&#10;Description automatically generated">
            <a:extLst>
              <a:ext uri="{FF2B5EF4-FFF2-40B4-BE49-F238E27FC236}">
                <a16:creationId xmlns:a16="http://schemas.microsoft.com/office/drawing/2014/main" id="{5EC7FAAC-5D8C-9C67-4D94-5F7DB867DC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8863" y="44264"/>
            <a:ext cx="7233138" cy="6722157"/>
          </a:xfrm>
          <a:prstGeom prst="rect">
            <a:avLst/>
          </a:prstGeom>
          <a:noFill/>
        </p:spPr>
      </p:pic>
      <p:sp>
        <p:nvSpPr>
          <p:cNvPr id="9" name="TextBox 8">
            <a:extLst>
              <a:ext uri="{FF2B5EF4-FFF2-40B4-BE49-F238E27FC236}">
                <a16:creationId xmlns:a16="http://schemas.microsoft.com/office/drawing/2014/main" id="{B912C731-2CA1-5471-88B4-4C766F4B781B}"/>
              </a:ext>
            </a:extLst>
          </p:cNvPr>
          <p:cNvSpPr txBox="1"/>
          <p:nvPr/>
        </p:nvSpPr>
        <p:spPr>
          <a:xfrm>
            <a:off x="679938" y="2140727"/>
            <a:ext cx="3634154" cy="3170099"/>
          </a:xfrm>
          <a:prstGeom prst="rect">
            <a:avLst/>
          </a:prstGeom>
          <a:noFill/>
        </p:spPr>
        <p:txBody>
          <a:bodyPr wrap="square">
            <a:spAutoFit/>
          </a:bodyPr>
          <a:lstStyle/>
          <a:p>
            <a:pPr marL="457200" indent="-457200">
              <a:buFont typeface="Wingdings" panose="05000000000000000000" pitchFamily="2" charset="2"/>
              <a:buChar char="Ø"/>
            </a:pPr>
            <a:r>
              <a:rPr lang="lv-LV" sz="2000" dirty="0">
                <a:effectLst/>
                <a:latin typeface="Times New Roman" panose="02020603050405020304" pitchFamily="18" charset="0"/>
                <a:ea typeface="Times New Roman" panose="02020603050405020304" pitchFamily="18" charset="0"/>
              </a:rPr>
              <a:t>Galvenie iemesli, kāpēc ārvalstīs dzīvojošie nebalso EP vēlēšanās, i</a:t>
            </a:r>
            <a:r>
              <a:rPr lang="lv-LV" sz="2000" dirty="0">
                <a:latin typeface="Times New Roman" panose="02020603050405020304" pitchFamily="18" charset="0"/>
              </a:rPr>
              <a:t>r </a:t>
            </a:r>
          </a:p>
          <a:p>
            <a:pPr marL="914400" lvl="1" indent="-457200">
              <a:buFont typeface="Wingdings" panose="05000000000000000000" pitchFamily="2" charset="2"/>
              <a:buChar char="Ø"/>
            </a:pPr>
            <a:r>
              <a:rPr lang="lv-LV" sz="2000" dirty="0">
                <a:solidFill>
                  <a:srgbClr val="FF0000"/>
                </a:solidFill>
                <a:latin typeface="Times New Roman" panose="02020603050405020304" pitchFamily="18" charset="0"/>
              </a:rPr>
              <a:t>1) </a:t>
            </a:r>
            <a:r>
              <a:rPr lang="lv-LV" sz="2000" b="1" dirty="0">
                <a:solidFill>
                  <a:srgbClr val="FF0000"/>
                </a:solidFill>
                <a:latin typeface="Times New Roman" panose="02020603050405020304" pitchFamily="18" charset="0"/>
              </a:rPr>
              <a:t>neticība</a:t>
            </a:r>
            <a:r>
              <a:rPr lang="lv-LV" sz="2000" dirty="0">
                <a:solidFill>
                  <a:srgbClr val="FF0000"/>
                </a:solidFill>
                <a:latin typeface="Times New Roman" panose="02020603050405020304" pitchFamily="18" charset="0"/>
              </a:rPr>
              <a:t> tam, ka balsošana kaut ko mainīs, un </a:t>
            </a:r>
          </a:p>
          <a:p>
            <a:pPr marL="914400" lvl="1" indent="-457200">
              <a:buFont typeface="Wingdings" panose="05000000000000000000" pitchFamily="2" charset="2"/>
              <a:buChar char="Ø"/>
            </a:pPr>
            <a:r>
              <a:rPr lang="lv-LV" sz="2000" dirty="0">
                <a:solidFill>
                  <a:srgbClr val="FF0000"/>
                </a:solidFill>
                <a:latin typeface="Times New Roman" panose="02020603050405020304" pitchFamily="18" charset="0"/>
              </a:rPr>
              <a:t>2) reālās </a:t>
            </a:r>
            <a:r>
              <a:rPr lang="lv-LV" sz="2000" b="1" dirty="0">
                <a:solidFill>
                  <a:srgbClr val="FF0000"/>
                </a:solidFill>
                <a:latin typeface="Times New Roman" panose="02020603050405020304" pitchFamily="18" charset="0"/>
              </a:rPr>
              <a:t>iespējas</a:t>
            </a:r>
            <a:r>
              <a:rPr lang="lv-LV" sz="2000" dirty="0">
                <a:solidFill>
                  <a:srgbClr val="FF0000"/>
                </a:solidFill>
                <a:latin typeface="Times New Roman" panose="02020603050405020304" pitchFamily="18" charset="0"/>
              </a:rPr>
              <a:t> to izdarīt </a:t>
            </a:r>
            <a:r>
              <a:rPr lang="lv-LV" sz="2000" dirty="0">
                <a:latin typeface="Times New Roman" panose="02020603050405020304" pitchFamily="18" charset="0"/>
              </a:rPr>
              <a:t>(tālu, sarežģīta procedūra, informācijas trūkums, nokavēts u.c.)</a:t>
            </a:r>
          </a:p>
        </p:txBody>
      </p:sp>
    </p:spTree>
    <p:extLst>
      <p:ext uri="{BB962C8B-B14F-4D97-AF65-F5344CB8AC3E}">
        <p14:creationId xmlns:p14="http://schemas.microsoft.com/office/powerpoint/2010/main" val="9032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E00EB3-7680-0E4A-1D32-48B0EFE8C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5E980-2118-9405-F48F-C9B14EC20EC9}"/>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Balsošanas iemesli</a:t>
            </a:r>
            <a:endParaRPr lang="lv-LV" sz="3600" dirty="0"/>
          </a:p>
        </p:txBody>
      </p:sp>
      <p:sp>
        <p:nvSpPr>
          <p:cNvPr id="5" name="Slide Number Placeholder 4">
            <a:extLst>
              <a:ext uri="{FF2B5EF4-FFF2-40B4-BE49-F238E27FC236}">
                <a16:creationId xmlns:a16="http://schemas.microsoft.com/office/drawing/2014/main" id="{CF8BE0A8-A2D2-CB6F-1F33-5F4B3BF76402}"/>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18</a:t>
            </a:fld>
            <a:endParaRPr lang="en-US" b="1" dirty="0">
              <a:solidFill>
                <a:schemeClr val="bg1"/>
              </a:solidFill>
            </a:endParaRPr>
          </a:p>
        </p:txBody>
      </p:sp>
      <p:sp>
        <p:nvSpPr>
          <p:cNvPr id="7" name="TextBox 6">
            <a:extLst>
              <a:ext uri="{FF2B5EF4-FFF2-40B4-BE49-F238E27FC236}">
                <a16:creationId xmlns:a16="http://schemas.microsoft.com/office/drawing/2014/main" id="{B9FADA65-0FDF-ECC0-7963-D899D96DF0D6}"/>
              </a:ext>
            </a:extLst>
          </p:cNvPr>
          <p:cNvSpPr txBox="1"/>
          <p:nvPr/>
        </p:nvSpPr>
        <p:spPr>
          <a:xfrm>
            <a:off x="315882" y="931353"/>
            <a:ext cx="4771933" cy="830997"/>
          </a:xfrm>
          <a:prstGeom prst="rect">
            <a:avLst/>
          </a:prstGeom>
          <a:noFill/>
        </p:spPr>
        <p:txBody>
          <a:bodyPr wrap="square">
            <a:spAutoFit/>
          </a:bodyPr>
          <a:lstStyle/>
          <a:p>
            <a:r>
              <a:rPr lang="lv-LV" sz="2400" b="1" dirty="0">
                <a:latin typeface="Calibri" panose="020F0502020204030204" pitchFamily="34" charset="0"/>
                <a:ea typeface="Calibri" panose="020F0502020204030204" pitchFamily="34" charset="0"/>
              </a:rPr>
              <a:t>Iemesli, kādēļ balsoja pēdējās vēlēšanās</a:t>
            </a:r>
            <a:endParaRPr lang="lv-LV" sz="2400" dirty="0"/>
          </a:p>
        </p:txBody>
      </p:sp>
      <p:sp>
        <p:nvSpPr>
          <p:cNvPr id="9" name="TextBox 8">
            <a:extLst>
              <a:ext uri="{FF2B5EF4-FFF2-40B4-BE49-F238E27FC236}">
                <a16:creationId xmlns:a16="http://schemas.microsoft.com/office/drawing/2014/main" id="{E794FFC7-8419-60EF-F571-8E72C1BA30CD}"/>
              </a:ext>
            </a:extLst>
          </p:cNvPr>
          <p:cNvSpPr txBox="1"/>
          <p:nvPr/>
        </p:nvSpPr>
        <p:spPr>
          <a:xfrm>
            <a:off x="679938" y="2140727"/>
            <a:ext cx="3634154" cy="1938992"/>
          </a:xfrm>
          <a:prstGeom prst="rect">
            <a:avLst/>
          </a:prstGeom>
          <a:noFill/>
        </p:spPr>
        <p:txBody>
          <a:bodyPr wrap="square">
            <a:spAutoFit/>
          </a:bodyPr>
          <a:lstStyle/>
          <a:p>
            <a:pPr marL="457200" indent="-457200">
              <a:buFont typeface="Wingdings" panose="05000000000000000000" pitchFamily="2" charset="2"/>
              <a:buChar char="Ø"/>
            </a:pPr>
            <a:r>
              <a:rPr lang="lv-LV" sz="2000" dirty="0">
                <a:effectLst/>
                <a:latin typeface="Times New Roman" panose="02020603050405020304" pitchFamily="18" charset="0"/>
                <a:ea typeface="Times New Roman" panose="02020603050405020304" pitchFamily="18" charset="0"/>
              </a:rPr>
              <a:t>Diaspora </a:t>
            </a:r>
            <a:r>
              <a:rPr lang="lv-LV" sz="2000" dirty="0">
                <a:solidFill>
                  <a:srgbClr val="FF0000"/>
                </a:solidFill>
                <a:effectLst/>
                <a:latin typeface="Times New Roman" panose="02020603050405020304" pitchFamily="18" charset="0"/>
                <a:ea typeface="Times New Roman" panose="02020603050405020304" pitchFamily="18" charset="0"/>
              </a:rPr>
              <a:t>balsošanai pieiet atbildīgi, </a:t>
            </a:r>
            <a:r>
              <a:rPr lang="lv-LV" sz="2000" dirty="0">
                <a:effectLst/>
                <a:latin typeface="Times New Roman" panose="02020603050405020304" pitchFamily="18" charset="0"/>
                <a:ea typeface="Times New Roman" panose="02020603050405020304" pitchFamily="18" charset="0"/>
              </a:rPr>
              <a:t>rūpīgi izvēloties kandidātus, analizējot partiju sarakstus, klausoties diskusijas, sekojot līdzi informācijai u.c.</a:t>
            </a:r>
            <a:endParaRPr lang="lv-LV" sz="2000" dirty="0">
              <a:latin typeface="Times New Roman" panose="02020603050405020304" pitchFamily="18" charset="0"/>
            </a:endParaRPr>
          </a:p>
        </p:txBody>
      </p:sp>
      <p:pic>
        <p:nvPicPr>
          <p:cNvPr id="3" name="Picture 2">
            <a:extLst>
              <a:ext uri="{FF2B5EF4-FFF2-40B4-BE49-F238E27FC236}">
                <a16:creationId xmlns:a16="http://schemas.microsoft.com/office/drawing/2014/main" id="{0792DFAE-6ED6-44BF-6E83-ED95ED801D03}"/>
              </a:ext>
            </a:extLst>
          </p:cNvPr>
          <p:cNvPicPr>
            <a:picLocks noChangeAspect="1"/>
          </p:cNvPicPr>
          <p:nvPr/>
        </p:nvPicPr>
        <p:blipFill>
          <a:blip r:embed="rId2"/>
          <a:stretch>
            <a:fillRect/>
          </a:stretch>
        </p:blipFill>
        <p:spPr>
          <a:xfrm>
            <a:off x="4616025" y="350320"/>
            <a:ext cx="7448586" cy="6255017"/>
          </a:xfrm>
          <a:prstGeom prst="rect">
            <a:avLst/>
          </a:prstGeom>
        </p:spPr>
      </p:pic>
    </p:spTree>
    <p:extLst>
      <p:ext uri="{BB962C8B-B14F-4D97-AF65-F5344CB8AC3E}">
        <p14:creationId xmlns:p14="http://schemas.microsoft.com/office/powerpoint/2010/main" val="31328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790AF9-7921-25C1-6B6B-AD0CACB2200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4D37590-546A-50F9-76C6-C35EB2E454D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effectLst/>
                <a:latin typeface="+mj-lt"/>
                <a:ea typeface="+mj-ea"/>
                <a:cs typeface="+mj-cs"/>
              </a:rPr>
              <a:t>Diasporas politiskā izvēle</a:t>
            </a:r>
            <a:endParaRPr lang="en-US" sz="4000" kern="1200">
              <a:solidFill>
                <a:srgbClr val="FFFFFF"/>
              </a:solidFill>
              <a:latin typeface="+mj-lt"/>
              <a:ea typeface="+mj-ea"/>
              <a:cs typeface="+mj-cs"/>
            </a:endParaRPr>
          </a:p>
        </p:txBody>
      </p:sp>
      <p:sp>
        <p:nvSpPr>
          <p:cNvPr id="7" name="TextBox 6">
            <a:extLst>
              <a:ext uri="{FF2B5EF4-FFF2-40B4-BE49-F238E27FC236}">
                <a16:creationId xmlns:a16="http://schemas.microsoft.com/office/drawing/2014/main" id="{171E73C5-921E-A9DA-689A-E0903CD0E3BA}"/>
              </a:ext>
            </a:extLst>
          </p:cNvPr>
          <p:cNvSpPr txBox="1"/>
          <p:nvPr/>
        </p:nvSpPr>
        <p:spPr>
          <a:xfrm>
            <a:off x="660042" y="806824"/>
            <a:ext cx="2919738" cy="1494117"/>
          </a:xfrm>
          <a:prstGeom prst="rect">
            <a:avLst/>
          </a:prstGeom>
        </p:spPr>
        <p:txBody>
          <a:bodyPr vert="horz" lIns="91440" tIns="45720" rIns="91440" bIns="45720" rtlCol="0" anchor="b">
            <a:normAutofit/>
          </a:bodyPr>
          <a:lstStyle/>
          <a:p>
            <a:pPr>
              <a:lnSpc>
                <a:spcPct val="90000"/>
              </a:lnSpc>
              <a:spcBef>
                <a:spcPts val="1000"/>
              </a:spcBef>
            </a:pPr>
            <a:r>
              <a:rPr lang="en-US" sz="2000" b="1" kern="1200" dirty="0">
                <a:solidFill>
                  <a:srgbClr val="FFFFFF"/>
                </a:solidFill>
                <a:effectLst/>
                <a:latin typeface="+mn-lt"/>
                <a:ea typeface="+mn-ea"/>
                <a:cs typeface="+mn-cs"/>
              </a:rPr>
              <a:t>Par ko </a:t>
            </a:r>
            <a:r>
              <a:rPr lang="en-US" sz="2000" b="1" kern="1200" dirty="0" err="1">
                <a:solidFill>
                  <a:srgbClr val="FFFFFF"/>
                </a:solidFill>
                <a:effectLst/>
                <a:latin typeface="+mn-lt"/>
                <a:ea typeface="+mn-ea"/>
                <a:cs typeface="+mn-cs"/>
              </a:rPr>
              <a:t>balsoja</a:t>
            </a:r>
            <a:r>
              <a:rPr lang="en-US" sz="2000" b="1" kern="1200" dirty="0">
                <a:solidFill>
                  <a:srgbClr val="FFFFFF"/>
                </a:solidFill>
                <a:effectLst/>
                <a:latin typeface="+mn-lt"/>
                <a:ea typeface="+mn-ea"/>
                <a:cs typeface="+mn-cs"/>
              </a:rPr>
              <a:t> </a:t>
            </a:r>
            <a:r>
              <a:rPr lang="en-US" sz="2000" b="1" kern="1200" dirty="0" err="1">
                <a:solidFill>
                  <a:srgbClr val="FFFFFF"/>
                </a:solidFill>
                <a:effectLst/>
                <a:latin typeface="+mn-lt"/>
                <a:ea typeface="+mn-ea"/>
                <a:cs typeface="+mn-cs"/>
              </a:rPr>
              <a:t>ārvalstīs</a:t>
            </a:r>
            <a:r>
              <a:rPr lang="en-US" sz="2000" b="1" kern="1200" dirty="0">
                <a:solidFill>
                  <a:srgbClr val="FFFFFF"/>
                </a:solidFill>
                <a:effectLst/>
                <a:latin typeface="+mn-lt"/>
                <a:ea typeface="+mn-ea"/>
                <a:cs typeface="+mn-cs"/>
              </a:rPr>
              <a:t> 1</a:t>
            </a:r>
            <a:r>
              <a:rPr lang="lv-LV" sz="2000" b="1" kern="1200" dirty="0">
                <a:solidFill>
                  <a:srgbClr val="FFFFFF"/>
                </a:solidFill>
                <a:effectLst/>
                <a:latin typeface="+mn-lt"/>
                <a:ea typeface="+mn-ea"/>
                <a:cs typeface="+mn-cs"/>
              </a:rPr>
              <a:t>4</a:t>
            </a:r>
            <a:r>
              <a:rPr lang="en-US" sz="2000" b="1" kern="1200" dirty="0">
                <a:solidFill>
                  <a:srgbClr val="FFFFFF"/>
                </a:solidFill>
                <a:effectLst/>
                <a:latin typeface="+mn-lt"/>
                <a:ea typeface="+mn-ea"/>
                <a:cs typeface="+mn-cs"/>
              </a:rPr>
              <a:t>.</a:t>
            </a:r>
            <a:r>
              <a:rPr lang="en-US" sz="2000" b="1" kern="1200" dirty="0" err="1">
                <a:solidFill>
                  <a:srgbClr val="FFFFFF"/>
                </a:solidFill>
                <a:effectLst/>
                <a:latin typeface="+mn-lt"/>
                <a:ea typeface="+mn-ea"/>
                <a:cs typeface="+mn-cs"/>
              </a:rPr>
              <a:t>Saeimas</a:t>
            </a:r>
            <a:r>
              <a:rPr lang="en-US" sz="2000" b="1" kern="1200" dirty="0">
                <a:solidFill>
                  <a:srgbClr val="FFFFFF"/>
                </a:solidFill>
                <a:effectLst/>
                <a:latin typeface="+mn-lt"/>
                <a:ea typeface="+mn-ea"/>
                <a:cs typeface="+mn-cs"/>
              </a:rPr>
              <a:t> </a:t>
            </a:r>
            <a:r>
              <a:rPr lang="en-US" sz="2000" b="1" kern="1200" dirty="0" err="1">
                <a:solidFill>
                  <a:srgbClr val="FFFFFF"/>
                </a:solidFill>
                <a:effectLst/>
                <a:latin typeface="+mn-lt"/>
                <a:ea typeface="+mn-ea"/>
                <a:cs typeface="+mn-cs"/>
              </a:rPr>
              <a:t>vēlēšanās</a:t>
            </a:r>
            <a:endParaRPr lang="en-US" sz="2000" kern="1200" dirty="0">
              <a:solidFill>
                <a:srgbClr val="FFFFFF"/>
              </a:solidFill>
              <a:latin typeface="+mn-lt"/>
              <a:ea typeface="+mn-ea"/>
              <a:cs typeface="+mn-cs"/>
            </a:endParaRPr>
          </a:p>
        </p:txBody>
      </p:sp>
      <p:sp>
        <p:nvSpPr>
          <p:cNvPr id="5" name="Slide Number Placeholder 4">
            <a:extLst>
              <a:ext uri="{FF2B5EF4-FFF2-40B4-BE49-F238E27FC236}">
                <a16:creationId xmlns:a16="http://schemas.microsoft.com/office/drawing/2014/main" id="{51774474-6D9B-B263-12F0-4D6734EFBA9B}"/>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52874D3B-0145-4B40-BC41-2631D243DCC0}" type="slidenum">
              <a:rPr lang="en-US" sz="1100" b="1">
                <a:solidFill>
                  <a:schemeClr val="tx1">
                    <a:lumMod val="50000"/>
                    <a:lumOff val="50000"/>
                  </a:schemeClr>
                </a:solidFill>
              </a:rPr>
              <a:pPr algn="r">
                <a:spcAft>
                  <a:spcPts val="600"/>
                </a:spcAft>
              </a:pPr>
              <a:t>19</a:t>
            </a:fld>
            <a:endParaRPr lang="en-US" sz="1100" b="1">
              <a:solidFill>
                <a:schemeClr val="tx1">
                  <a:lumMod val="50000"/>
                  <a:lumOff val="50000"/>
                </a:schemeClr>
              </a:solidFill>
            </a:endParaRPr>
          </a:p>
        </p:txBody>
      </p:sp>
      <p:graphicFrame>
        <p:nvGraphicFramePr>
          <p:cNvPr id="4" name="Table 3">
            <a:extLst>
              <a:ext uri="{FF2B5EF4-FFF2-40B4-BE49-F238E27FC236}">
                <a16:creationId xmlns:a16="http://schemas.microsoft.com/office/drawing/2014/main" id="{5E045FA0-66DF-E998-9696-971EBD067454}"/>
              </a:ext>
            </a:extLst>
          </p:cNvPr>
          <p:cNvGraphicFramePr>
            <a:graphicFrameLocks noGrp="1"/>
          </p:cNvGraphicFramePr>
          <p:nvPr>
            <p:extLst>
              <p:ext uri="{D42A27DB-BD31-4B8C-83A1-F6EECF244321}">
                <p14:modId xmlns:p14="http://schemas.microsoft.com/office/powerpoint/2010/main" val="838401264"/>
              </p:ext>
            </p:extLst>
          </p:nvPr>
        </p:nvGraphicFramePr>
        <p:xfrm>
          <a:off x="4555045" y="526779"/>
          <a:ext cx="7225749" cy="3952590"/>
        </p:xfrm>
        <a:graphic>
          <a:graphicData uri="http://schemas.openxmlformats.org/drawingml/2006/table">
            <a:tbl>
              <a:tblPr firstRow="1" bandRow="1">
                <a:tableStyleId>{5C22544A-7EE6-4342-B048-85BDC9FD1C3A}</a:tableStyleId>
              </a:tblPr>
              <a:tblGrid>
                <a:gridCol w="335131">
                  <a:extLst>
                    <a:ext uri="{9D8B030D-6E8A-4147-A177-3AD203B41FA5}">
                      <a16:colId xmlns:a16="http://schemas.microsoft.com/office/drawing/2014/main" val="2768621881"/>
                    </a:ext>
                  </a:extLst>
                </a:gridCol>
                <a:gridCol w="3125984">
                  <a:extLst>
                    <a:ext uri="{9D8B030D-6E8A-4147-A177-3AD203B41FA5}">
                      <a16:colId xmlns:a16="http://schemas.microsoft.com/office/drawing/2014/main" val="2720053083"/>
                    </a:ext>
                  </a:extLst>
                </a:gridCol>
                <a:gridCol w="1661836">
                  <a:extLst>
                    <a:ext uri="{9D8B030D-6E8A-4147-A177-3AD203B41FA5}">
                      <a16:colId xmlns:a16="http://schemas.microsoft.com/office/drawing/2014/main" val="692806096"/>
                    </a:ext>
                  </a:extLst>
                </a:gridCol>
                <a:gridCol w="2102798">
                  <a:extLst>
                    <a:ext uri="{9D8B030D-6E8A-4147-A177-3AD203B41FA5}">
                      <a16:colId xmlns:a16="http://schemas.microsoft.com/office/drawing/2014/main" val="760658376"/>
                    </a:ext>
                  </a:extLst>
                </a:gridCol>
              </a:tblGrid>
              <a:tr h="598869">
                <a:tc>
                  <a:txBody>
                    <a:bodyPr/>
                    <a:lstStyle/>
                    <a:p>
                      <a:pPr algn="l" fontAlgn="ctr"/>
                      <a:r>
                        <a:rPr lang="lv-LV" sz="1600" u="none" strike="noStrike">
                          <a:effectLst/>
                        </a:rPr>
                        <a:t>Nr.</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Saraksts</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 no visiem, kas piedalījās 14. Saeimas vēlēšanās </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 no ārvalstu vēlētājiem, kas piedalījās 14. Saeimas vēlēšanās </a:t>
                      </a:r>
                      <a:endParaRPr lang="en-US" sz="1600" b="0" i="0" u="none" strike="noStrike">
                        <a:solidFill>
                          <a:srgbClr val="000000"/>
                        </a:solidFill>
                        <a:effectLst/>
                        <a:latin typeface="Times New Roman" panose="02020603050405020304" pitchFamily="18" charset="0"/>
                      </a:endParaRPr>
                    </a:p>
                  </a:txBody>
                  <a:tcPr marL="5115" marR="5115" marT="5115" marB="0" anchor="ctr"/>
                </a:tc>
                <a:extLst>
                  <a:ext uri="{0D108BD9-81ED-4DB2-BD59-A6C34878D82A}">
                    <a16:rowId xmlns:a16="http://schemas.microsoft.com/office/drawing/2014/main" val="4142785797"/>
                  </a:ext>
                </a:extLst>
              </a:tr>
              <a:tr h="232355">
                <a:tc>
                  <a:txBody>
                    <a:bodyPr/>
                    <a:lstStyle/>
                    <a:p>
                      <a:pPr algn="r" fontAlgn="ctr"/>
                      <a:r>
                        <a:rPr lang="lv-LV" sz="1600" u="none" strike="noStrike">
                          <a:effectLst/>
                        </a:rPr>
                        <a:t>1</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“Jaunā Vienotība”</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18,97%</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b="1" u="none" strike="noStrike">
                          <a:effectLst/>
                        </a:rPr>
                        <a:t>26,11%</a:t>
                      </a:r>
                      <a:endParaRPr lang="en-US" sz="1600" b="1" i="0" u="none" strike="noStrike">
                        <a:solidFill>
                          <a:srgbClr val="000000"/>
                        </a:solidFill>
                        <a:effectLst/>
                        <a:latin typeface="Times New Roman" panose="02020603050405020304" pitchFamily="18" charset="0"/>
                      </a:endParaRPr>
                    </a:p>
                  </a:txBody>
                  <a:tcPr marL="5115" marR="5115" marT="5115" marB="0" anchor="ctr"/>
                </a:tc>
                <a:extLst>
                  <a:ext uri="{0D108BD9-81ED-4DB2-BD59-A6C34878D82A}">
                    <a16:rowId xmlns:a16="http://schemas.microsoft.com/office/drawing/2014/main" val="489465590"/>
                  </a:ext>
                </a:extLst>
              </a:tr>
              <a:tr h="232355">
                <a:tc>
                  <a:txBody>
                    <a:bodyPr/>
                    <a:lstStyle/>
                    <a:p>
                      <a:pPr algn="r" fontAlgn="ctr"/>
                      <a:r>
                        <a:rPr lang="lv-LV" sz="1600" u="none" strike="noStrike">
                          <a:effectLst/>
                        </a:rPr>
                        <a:t>15</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“Progresīvie”</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6,16%</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b="1" u="none" strike="noStrike" dirty="0">
                          <a:effectLst/>
                        </a:rPr>
                        <a:t>14,34%</a:t>
                      </a:r>
                      <a:endParaRPr lang="en-US" sz="1600" b="1" i="0" u="none" strike="noStrike" dirty="0">
                        <a:solidFill>
                          <a:srgbClr val="000000"/>
                        </a:solidFill>
                        <a:effectLst/>
                        <a:latin typeface="Times New Roman" panose="02020603050405020304" pitchFamily="18" charset="0"/>
                      </a:endParaRPr>
                    </a:p>
                  </a:txBody>
                  <a:tcPr marL="5115" marR="5115" marT="5115" marB="0" anchor="ctr"/>
                </a:tc>
                <a:extLst>
                  <a:ext uri="{0D108BD9-81ED-4DB2-BD59-A6C34878D82A}">
                    <a16:rowId xmlns:a16="http://schemas.microsoft.com/office/drawing/2014/main" val="3388225582"/>
                  </a:ext>
                </a:extLst>
              </a:tr>
              <a:tr h="415612">
                <a:tc>
                  <a:txBody>
                    <a:bodyPr/>
                    <a:lstStyle/>
                    <a:p>
                      <a:pPr algn="r" fontAlgn="ctr"/>
                      <a:r>
                        <a:rPr lang="lv-LV" sz="1600" u="none" strike="noStrike">
                          <a:effectLst/>
                        </a:rPr>
                        <a:t>11</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Nacionālā apvienība “Visu Latvijai!”– “Tēvzemei un Brīvībai/LNNK”</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9,29%</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7,19%</a:t>
                      </a:r>
                      <a:endParaRPr lang="en-US" sz="1600" b="0" i="0" u="none" strike="noStrike">
                        <a:solidFill>
                          <a:srgbClr val="000000"/>
                        </a:solidFill>
                        <a:effectLst/>
                        <a:latin typeface="Times New Roman" panose="02020603050405020304" pitchFamily="18" charset="0"/>
                      </a:endParaRPr>
                    </a:p>
                  </a:txBody>
                  <a:tcPr marL="5115" marR="5115" marT="5115" marB="0" anchor="ctr"/>
                </a:tc>
                <a:extLst>
                  <a:ext uri="{0D108BD9-81ED-4DB2-BD59-A6C34878D82A}">
                    <a16:rowId xmlns:a16="http://schemas.microsoft.com/office/drawing/2014/main" val="452812881"/>
                  </a:ext>
                </a:extLst>
              </a:tr>
              <a:tr h="232355">
                <a:tc>
                  <a:txBody>
                    <a:bodyPr/>
                    <a:lstStyle/>
                    <a:p>
                      <a:pPr algn="r" fontAlgn="ctr"/>
                      <a:r>
                        <a:rPr lang="lv-LV" sz="1600" u="none" strike="noStrike">
                          <a:effectLst/>
                        </a:rPr>
                        <a:t>8</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Politiskā partija “Stabilitātei!”</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6,80%</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7,05%</a:t>
                      </a:r>
                      <a:endParaRPr lang="en-US" sz="1600" b="0" i="0" u="none" strike="noStrike">
                        <a:solidFill>
                          <a:srgbClr val="000000"/>
                        </a:solidFill>
                        <a:effectLst/>
                        <a:latin typeface="Times New Roman" panose="02020603050405020304" pitchFamily="18" charset="0"/>
                      </a:endParaRPr>
                    </a:p>
                  </a:txBody>
                  <a:tcPr marL="5115" marR="5115" marT="5115" marB="0" anchor="ctr"/>
                </a:tc>
                <a:extLst>
                  <a:ext uri="{0D108BD9-81ED-4DB2-BD59-A6C34878D82A}">
                    <a16:rowId xmlns:a16="http://schemas.microsoft.com/office/drawing/2014/main" val="3970786001"/>
                  </a:ext>
                </a:extLst>
              </a:tr>
              <a:tr h="415612">
                <a:tc>
                  <a:txBody>
                    <a:bodyPr/>
                    <a:lstStyle/>
                    <a:p>
                      <a:pPr algn="r" fontAlgn="ctr"/>
                      <a:r>
                        <a:rPr lang="lv-LV" sz="1600" u="none" strike="noStrike">
                          <a:effectLst/>
                        </a:rPr>
                        <a:t>18</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“Apvienotais saraksts – Latvijas Zaļā partija, Latvijas Reģionu Apvienība, Liepājas partija”</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11,01%</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6,84%</a:t>
                      </a:r>
                      <a:endParaRPr lang="en-US" sz="1600" b="0" i="0" u="none" strike="noStrike">
                        <a:solidFill>
                          <a:srgbClr val="000000"/>
                        </a:solidFill>
                        <a:effectLst/>
                        <a:latin typeface="Times New Roman" panose="02020603050405020304" pitchFamily="18" charset="0"/>
                      </a:endParaRPr>
                    </a:p>
                  </a:txBody>
                  <a:tcPr marL="5115" marR="5115" marT="5115" marB="0" anchor="ctr"/>
                </a:tc>
                <a:extLst>
                  <a:ext uri="{0D108BD9-81ED-4DB2-BD59-A6C34878D82A}">
                    <a16:rowId xmlns:a16="http://schemas.microsoft.com/office/drawing/2014/main" val="7933384"/>
                  </a:ext>
                </a:extLst>
              </a:tr>
              <a:tr h="232355">
                <a:tc>
                  <a:txBody>
                    <a:bodyPr/>
                    <a:lstStyle/>
                    <a:p>
                      <a:pPr algn="r" fontAlgn="ctr"/>
                      <a:r>
                        <a:rPr lang="lv-LV" sz="1600" u="none" strike="noStrike">
                          <a:effectLst/>
                        </a:rPr>
                        <a:t>14</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Politiskā partija “Katram un katrai”</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3,67%</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6,64%</a:t>
                      </a:r>
                      <a:endParaRPr lang="en-US" sz="1600" b="0" i="0" u="none" strike="noStrike">
                        <a:solidFill>
                          <a:srgbClr val="000000"/>
                        </a:solidFill>
                        <a:effectLst/>
                        <a:latin typeface="Times New Roman" panose="02020603050405020304" pitchFamily="18" charset="0"/>
                      </a:endParaRPr>
                    </a:p>
                  </a:txBody>
                  <a:tcPr marL="5115" marR="5115" marT="5115" marB="0" anchor="ctr"/>
                </a:tc>
                <a:extLst>
                  <a:ext uri="{0D108BD9-81ED-4DB2-BD59-A6C34878D82A}">
                    <a16:rowId xmlns:a16="http://schemas.microsoft.com/office/drawing/2014/main" val="2199650641"/>
                  </a:ext>
                </a:extLst>
              </a:tr>
              <a:tr h="232355">
                <a:tc>
                  <a:txBody>
                    <a:bodyPr/>
                    <a:lstStyle/>
                    <a:p>
                      <a:pPr algn="r" fontAlgn="ctr"/>
                      <a:r>
                        <a:rPr lang="lv-LV" sz="1600" u="none" strike="noStrike">
                          <a:effectLst/>
                        </a:rPr>
                        <a:t>3</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Zaļo un Zemnieku savienība</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12,44%</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5,94%</a:t>
                      </a:r>
                      <a:endParaRPr lang="en-US" sz="1600" b="0" i="0" u="none" strike="noStrike">
                        <a:solidFill>
                          <a:srgbClr val="000000"/>
                        </a:solidFill>
                        <a:effectLst/>
                        <a:latin typeface="Times New Roman" panose="02020603050405020304" pitchFamily="18" charset="0"/>
                      </a:endParaRPr>
                    </a:p>
                  </a:txBody>
                  <a:tcPr marL="5115" marR="5115" marT="5115" marB="0" anchor="ctr"/>
                </a:tc>
                <a:extLst>
                  <a:ext uri="{0D108BD9-81ED-4DB2-BD59-A6C34878D82A}">
                    <a16:rowId xmlns:a16="http://schemas.microsoft.com/office/drawing/2014/main" val="2695681338"/>
                  </a:ext>
                </a:extLst>
              </a:tr>
              <a:tr h="232355">
                <a:tc>
                  <a:txBody>
                    <a:bodyPr/>
                    <a:lstStyle/>
                    <a:p>
                      <a:pPr algn="r" fontAlgn="ctr"/>
                      <a:r>
                        <a:rPr lang="lv-LV" sz="1600" u="none" strike="noStrike">
                          <a:effectLst/>
                        </a:rPr>
                        <a:t>16</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dirty="0">
                          <a:effectLst/>
                        </a:rPr>
                        <a:t>“Attīstībai/Par!”</a:t>
                      </a:r>
                      <a:endParaRPr lang="en-US" sz="1600" b="0" i="0" u="none" strike="noStrike" dirty="0">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4,97%</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5,32%</a:t>
                      </a:r>
                      <a:endParaRPr lang="en-US" sz="1600" b="0" i="0" u="none" strike="noStrike">
                        <a:solidFill>
                          <a:srgbClr val="000000"/>
                        </a:solidFill>
                        <a:effectLst/>
                        <a:latin typeface="Times New Roman" panose="02020603050405020304" pitchFamily="18" charset="0"/>
                      </a:endParaRPr>
                    </a:p>
                  </a:txBody>
                  <a:tcPr marL="5115" marR="5115" marT="5115" marB="0" anchor="ctr"/>
                </a:tc>
                <a:extLst>
                  <a:ext uri="{0D108BD9-81ED-4DB2-BD59-A6C34878D82A}">
                    <a16:rowId xmlns:a16="http://schemas.microsoft.com/office/drawing/2014/main" val="3209753631"/>
                  </a:ext>
                </a:extLst>
              </a:tr>
              <a:tr h="232355">
                <a:tc>
                  <a:txBody>
                    <a:bodyPr/>
                    <a:lstStyle/>
                    <a:p>
                      <a:pPr algn="r" fontAlgn="ctr"/>
                      <a:r>
                        <a:rPr lang="lv-LV" sz="1600" u="none" strike="noStrike">
                          <a:effectLst/>
                        </a:rPr>
                        <a:t>12</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“Latvija pirmajā vietā”</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a:effectLst/>
                        </a:rPr>
                        <a:t>6,24%</a:t>
                      </a:r>
                      <a:endParaRPr lang="en-US" sz="1600" b="0" i="0" u="none" strike="noStrike">
                        <a:solidFill>
                          <a:srgbClr val="000000"/>
                        </a:solidFill>
                        <a:effectLst/>
                        <a:latin typeface="Times New Roman" panose="02020603050405020304" pitchFamily="18" charset="0"/>
                      </a:endParaRPr>
                    </a:p>
                  </a:txBody>
                  <a:tcPr marL="5115" marR="5115" marT="5115" marB="0" anchor="ctr"/>
                </a:tc>
                <a:tc>
                  <a:txBody>
                    <a:bodyPr/>
                    <a:lstStyle/>
                    <a:p>
                      <a:pPr algn="ctr" fontAlgn="ctr"/>
                      <a:r>
                        <a:rPr lang="lv-LV" sz="1600" u="none" strike="noStrike" dirty="0">
                          <a:effectLst/>
                        </a:rPr>
                        <a:t>4,74%</a:t>
                      </a:r>
                      <a:endParaRPr lang="en-US" sz="1600" b="0" i="0" u="none" strike="noStrike" dirty="0">
                        <a:solidFill>
                          <a:srgbClr val="000000"/>
                        </a:solidFill>
                        <a:effectLst/>
                        <a:latin typeface="Times New Roman" panose="02020603050405020304" pitchFamily="18" charset="0"/>
                      </a:endParaRPr>
                    </a:p>
                  </a:txBody>
                  <a:tcPr marL="5115" marR="5115" marT="5115" marB="0" anchor="ctr"/>
                </a:tc>
                <a:extLst>
                  <a:ext uri="{0D108BD9-81ED-4DB2-BD59-A6C34878D82A}">
                    <a16:rowId xmlns:a16="http://schemas.microsoft.com/office/drawing/2014/main" val="2292971145"/>
                  </a:ext>
                </a:extLst>
              </a:tr>
            </a:tbl>
          </a:graphicData>
        </a:graphic>
      </p:graphicFrame>
      <p:sp>
        <p:nvSpPr>
          <p:cNvPr id="6" name="TextBox 5">
            <a:extLst>
              <a:ext uri="{FF2B5EF4-FFF2-40B4-BE49-F238E27FC236}">
                <a16:creationId xmlns:a16="http://schemas.microsoft.com/office/drawing/2014/main" id="{AAC5B225-BC5F-D9DF-B5D6-A0BC0582D44C}"/>
              </a:ext>
            </a:extLst>
          </p:cNvPr>
          <p:cNvSpPr txBox="1"/>
          <p:nvPr/>
        </p:nvSpPr>
        <p:spPr>
          <a:xfrm>
            <a:off x="4974086" y="4853076"/>
            <a:ext cx="6486310" cy="1631216"/>
          </a:xfrm>
          <a:prstGeom prst="rect">
            <a:avLst/>
          </a:prstGeom>
          <a:noFill/>
        </p:spPr>
        <p:txBody>
          <a:bodyPr wrap="square">
            <a:spAutoFit/>
          </a:bodyPr>
          <a:lstStyle/>
          <a:p>
            <a:pPr marL="457200" indent="-457200">
              <a:buFont typeface="Wingdings" panose="05000000000000000000" pitchFamily="2" charset="2"/>
              <a:buChar char="Ø"/>
            </a:pPr>
            <a:r>
              <a:rPr lang="lv-LV" sz="2000" dirty="0">
                <a:latin typeface="Times New Roman" panose="02020603050405020304" pitchFamily="18" charset="0"/>
              </a:rPr>
              <a:t>Par Progresīvajiem – tie, kas vēlas lielāku sabiedrības liberalizēšanos. </a:t>
            </a:r>
          </a:p>
          <a:p>
            <a:pPr marL="457200" indent="-457200">
              <a:buFont typeface="Wingdings" panose="05000000000000000000" pitchFamily="2" charset="2"/>
              <a:buChar char="Ø"/>
            </a:pPr>
            <a:r>
              <a:rPr lang="lv-LV" sz="2000" dirty="0">
                <a:latin typeface="Times New Roman" panose="02020603050405020304" pitchFamily="18" charset="0"/>
              </a:rPr>
              <a:t>Nacionālā apvienība un Jaunā Vienotība - </a:t>
            </a:r>
            <a:r>
              <a:rPr lang="lv-LV" sz="2000" dirty="0">
                <a:effectLst/>
                <a:latin typeface="Times New Roman" panose="02020603050405020304" pitchFamily="18" charset="0"/>
                <a:ea typeface="Times New Roman" panose="02020603050405020304" pitchFamily="18" charset="0"/>
              </a:rPr>
              <a:t>ģeopolitiskie apstākļi un demogrāfiskā krīze. </a:t>
            </a:r>
          </a:p>
          <a:p>
            <a:pPr marL="457200" indent="-457200">
              <a:buFont typeface="Wingdings" panose="05000000000000000000" pitchFamily="2" charset="2"/>
              <a:buChar char="Ø"/>
            </a:pPr>
            <a:r>
              <a:rPr lang="lv-LV" sz="2000" dirty="0">
                <a:effectLst/>
                <a:latin typeface="Times New Roman" panose="02020603050405020304" pitchFamily="18" charset="0"/>
                <a:ea typeface="Times New Roman" panose="02020603050405020304" pitchFamily="18" charset="0"/>
              </a:rPr>
              <a:t>Partiju nevar atrast – sociālie un ekonomiskie apstākļi.</a:t>
            </a:r>
            <a:endParaRPr lang="lv-LV" sz="2000" dirty="0">
              <a:latin typeface="Times New Roman" panose="02020603050405020304" pitchFamily="18" charset="0"/>
            </a:endParaRPr>
          </a:p>
        </p:txBody>
      </p:sp>
    </p:spTree>
    <p:extLst>
      <p:ext uri="{BB962C8B-B14F-4D97-AF65-F5344CB8AC3E}">
        <p14:creationId xmlns:p14="http://schemas.microsoft.com/office/powerpoint/2010/main" val="128791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E3937-EF41-68F7-4ADE-4F30176E0DB2}"/>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4BEA49C1-B278-DD16-1F91-8945C34B681E}"/>
              </a:ext>
            </a:extLst>
          </p:cNvPr>
          <p:cNvSpPr>
            <a:spLocks noGrp="1"/>
          </p:cNvSpPr>
          <p:nvPr>
            <p:ph type="title" idx="4294967295"/>
          </p:nvPr>
        </p:nvSpPr>
        <p:spPr>
          <a:xfrm>
            <a:off x="418011" y="440937"/>
            <a:ext cx="11399520" cy="1099996"/>
          </a:xfrm>
        </p:spPr>
        <p:txBody>
          <a:bodyPr>
            <a:noAutofit/>
          </a:bodyPr>
          <a:lstStyle/>
          <a:p>
            <a:r>
              <a:rPr lang="lv-LV" dirty="0">
                <a:solidFill>
                  <a:srgbClr val="1B5089"/>
                </a:solidFill>
                <a:latin typeface="Arial" panose="020B0604020202020204" pitchFamily="34" charset="0"/>
                <a:cs typeface="Arial" panose="020B0604020202020204" pitchFamily="34" charset="0"/>
              </a:rPr>
              <a:t>Pētījuma mērķis</a:t>
            </a:r>
            <a:endParaRPr lang="en-US" dirty="0">
              <a:solidFill>
                <a:srgbClr val="1B5089"/>
              </a:solidFill>
              <a:latin typeface="Arial" panose="020B0604020202020204" pitchFamily="34" charset="0"/>
              <a:cs typeface="Arial" panose="020B0604020202020204" pitchFamily="34" charset="0"/>
            </a:endParaRPr>
          </a:p>
        </p:txBody>
      </p:sp>
      <p:sp>
        <p:nvSpPr>
          <p:cNvPr id="4" name="Slaida numura vietturis 3">
            <a:extLst>
              <a:ext uri="{FF2B5EF4-FFF2-40B4-BE49-F238E27FC236}">
                <a16:creationId xmlns:a16="http://schemas.microsoft.com/office/drawing/2014/main" id="{5D3C5FB4-20AF-EC96-2BC6-1DF7FC64B173}"/>
              </a:ext>
            </a:extLst>
          </p:cNvPr>
          <p:cNvSpPr>
            <a:spLocks noGrp="1"/>
          </p:cNvSpPr>
          <p:nvPr>
            <p:ph type="sldNum" sz="quarter" idx="12"/>
          </p:nvPr>
        </p:nvSpPr>
        <p:spPr/>
        <p:txBody>
          <a:bodyPr/>
          <a:lstStyle/>
          <a:p>
            <a:fld id="{52874D3B-0145-4B40-BC41-2631D243DCC0}" type="slidenum">
              <a:rPr lang="en-US" smtClean="0"/>
              <a:t>2</a:t>
            </a:fld>
            <a:endParaRPr lang="en-US" dirty="0"/>
          </a:p>
        </p:txBody>
      </p:sp>
      <p:sp>
        <p:nvSpPr>
          <p:cNvPr id="5" name="TextBox 4">
            <a:extLst>
              <a:ext uri="{FF2B5EF4-FFF2-40B4-BE49-F238E27FC236}">
                <a16:creationId xmlns:a16="http://schemas.microsoft.com/office/drawing/2014/main" id="{6104494D-175E-1CD0-B223-C5C2A1755856}"/>
              </a:ext>
            </a:extLst>
          </p:cNvPr>
          <p:cNvSpPr txBox="1"/>
          <p:nvPr/>
        </p:nvSpPr>
        <p:spPr>
          <a:xfrm>
            <a:off x="113470" y="6155453"/>
            <a:ext cx="4484817" cy="523220"/>
          </a:xfrm>
          <a:prstGeom prst="rect">
            <a:avLst/>
          </a:prstGeom>
          <a:solidFill>
            <a:srgbClr val="002060"/>
          </a:solidFill>
          <a:ln>
            <a:solidFill>
              <a:srgbClr val="002060"/>
            </a:solidFill>
          </a:ln>
        </p:spPr>
        <p:txBody>
          <a:bodyPr wrap="none" rtlCol="0">
            <a:spAutoFit/>
          </a:bodyPr>
          <a:lstStyle/>
          <a:p>
            <a:r>
              <a:rPr lang="lv-LV" sz="1400" b="1" dirty="0">
                <a:solidFill>
                  <a:schemeClr val="bg1"/>
                </a:solidFill>
              </a:rPr>
              <a:t>Pētījums īstenots ar Ārlietu ministrijas finansiālu atbalstu </a:t>
            </a:r>
          </a:p>
          <a:p>
            <a:r>
              <a:rPr lang="lv-LV" sz="1400" b="1" dirty="0">
                <a:solidFill>
                  <a:schemeClr val="bg1"/>
                </a:solidFill>
              </a:rPr>
              <a:t>sadarbības līguma ar Latvijas Universitāti ietvaros</a:t>
            </a:r>
            <a:endParaRPr lang="en-GB" sz="1400" b="1" dirty="0">
              <a:solidFill>
                <a:schemeClr val="bg1"/>
              </a:solidFill>
            </a:endParaRPr>
          </a:p>
        </p:txBody>
      </p:sp>
      <p:sp>
        <p:nvSpPr>
          <p:cNvPr id="6" name="TextBox 5">
            <a:extLst>
              <a:ext uri="{FF2B5EF4-FFF2-40B4-BE49-F238E27FC236}">
                <a16:creationId xmlns:a16="http://schemas.microsoft.com/office/drawing/2014/main" id="{1FE8D1BA-CFE7-C126-1E13-211C48CE9006}"/>
              </a:ext>
            </a:extLst>
          </p:cNvPr>
          <p:cNvSpPr txBox="1"/>
          <p:nvPr/>
        </p:nvSpPr>
        <p:spPr>
          <a:xfrm>
            <a:off x="589546" y="1540933"/>
            <a:ext cx="10816391" cy="3970318"/>
          </a:xfrm>
          <a:prstGeom prst="rect">
            <a:avLst/>
          </a:prstGeom>
          <a:noFill/>
        </p:spPr>
        <p:txBody>
          <a:bodyPr wrap="square">
            <a:spAutoFit/>
          </a:bodyPr>
          <a:lstStyle/>
          <a:p>
            <a:pPr algn="just"/>
            <a:r>
              <a:rPr lang="lv-LV" sz="3600" dirty="0">
                <a:solidFill>
                  <a:srgbClr val="002060"/>
                </a:solidFill>
                <a:effectLst/>
                <a:latin typeface="Calibri" panose="020F0502020204030204" pitchFamily="34" charset="0"/>
                <a:ea typeface="Calibri" panose="020F0502020204030204" pitchFamily="34" charset="0"/>
              </a:rPr>
              <a:t>Izpētīt cēloņus, sakarības un tendences vēlēšanu aktivitātei diasporā un apzināt iespējamos risinājumus un darbības soļus, kas jāveic diasporas organizācijām, Latvijas valsts institūcijām, diasporas medijiem un citiem iesaistītajiem, lai kvalitatīvi sekmētu diasporas dalību vēlēšanās, kā arī veicinātu iesaisti poliskajos procesos </a:t>
            </a:r>
            <a:r>
              <a:rPr lang="lv-LV" sz="3600" dirty="0" err="1">
                <a:solidFill>
                  <a:srgbClr val="002060"/>
                </a:solidFill>
                <a:effectLst/>
                <a:latin typeface="Calibri" panose="020F0502020204030204" pitchFamily="34" charset="0"/>
                <a:ea typeface="Calibri" panose="020F0502020204030204" pitchFamily="34" charset="0"/>
              </a:rPr>
              <a:t>starpvēlēšanu</a:t>
            </a:r>
            <a:r>
              <a:rPr lang="lv-LV" sz="3600" dirty="0">
                <a:solidFill>
                  <a:srgbClr val="002060"/>
                </a:solidFill>
                <a:effectLst/>
                <a:latin typeface="Calibri" panose="020F0502020204030204" pitchFamily="34" charset="0"/>
                <a:ea typeface="Calibri" panose="020F0502020204030204" pitchFamily="34" charset="0"/>
              </a:rPr>
              <a:t> periodā.</a:t>
            </a:r>
            <a:endParaRPr lang="lv-LV" sz="3600" dirty="0">
              <a:solidFill>
                <a:srgbClr val="002060"/>
              </a:solidFill>
            </a:endParaRPr>
          </a:p>
        </p:txBody>
      </p:sp>
    </p:spTree>
    <p:extLst>
      <p:ext uri="{BB962C8B-B14F-4D97-AF65-F5344CB8AC3E}">
        <p14:creationId xmlns:p14="http://schemas.microsoft.com/office/powerpoint/2010/main" val="20561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ABEB9B-B734-60CF-C7BB-CF4C4FFB9E0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pie chart with white text&#10;&#10;Description automatically generated">
            <a:extLst>
              <a:ext uri="{FF2B5EF4-FFF2-40B4-BE49-F238E27FC236}">
                <a16:creationId xmlns:a16="http://schemas.microsoft.com/office/drawing/2014/main" id="{B0CC9766-87C7-7779-0281-90CF6B9470A6}"/>
              </a:ext>
            </a:extLst>
          </p:cNvPr>
          <p:cNvPicPr>
            <a:picLocks noChangeAspect="1"/>
          </p:cNvPicPr>
          <p:nvPr/>
        </p:nvPicPr>
        <p:blipFill>
          <a:blip r:embed="rId2" cstate="print">
            <a:extLst>
              <a:ext uri="{28A0092B-C50C-407E-A947-70E740481C1C}">
                <a14:useLocalDpi xmlns:a14="http://schemas.microsoft.com/office/drawing/2010/main" val="0"/>
              </a:ext>
            </a:extLst>
          </a:blip>
          <a:srcRect l="15979" r="4507"/>
          <a:stretch/>
        </p:blipFill>
        <p:spPr bwMode="auto">
          <a:xfrm>
            <a:off x="5364530" y="1075714"/>
            <a:ext cx="5606780" cy="4724390"/>
          </a:xfrm>
          <a:prstGeom prst="rect">
            <a:avLst/>
          </a:prstGeom>
          <a:noFill/>
        </p:spPr>
      </p:pic>
      <p:sp>
        <p:nvSpPr>
          <p:cNvPr id="18" name="Freeform: Shape 1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A0A0689-1610-B557-EFF6-EA89B8245CA7}"/>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effectLst/>
                <a:latin typeface="+mj-lt"/>
                <a:cs typeface="+mj-cs"/>
              </a:rPr>
              <a:t>Balsošanas iespēju vērtējums</a:t>
            </a:r>
            <a:endParaRPr lang="en-US" sz="4000">
              <a:solidFill>
                <a:srgbClr val="FFFFFF"/>
              </a:solidFill>
              <a:latin typeface="+mj-lt"/>
              <a:cs typeface="+mj-cs"/>
            </a:endParaRPr>
          </a:p>
        </p:txBody>
      </p:sp>
      <p:sp>
        <p:nvSpPr>
          <p:cNvPr id="7" name="TextBox 6">
            <a:extLst>
              <a:ext uri="{FF2B5EF4-FFF2-40B4-BE49-F238E27FC236}">
                <a16:creationId xmlns:a16="http://schemas.microsoft.com/office/drawing/2014/main" id="{B616A810-4097-1BAA-881E-2C643DA4625F}"/>
              </a:ext>
            </a:extLst>
          </p:cNvPr>
          <p:cNvSpPr txBox="1"/>
          <p:nvPr/>
        </p:nvSpPr>
        <p:spPr>
          <a:xfrm>
            <a:off x="777922" y="743803"/>
            <a:ext cx="2808844" cy="1382392"/>
          </a:xfrm>
          <a:prstGeom prst="rect">
            <a:avLst/>
          </a:prstGeom>
        </p:spPr>
        <p:txBody>
          <a:bodyPr vert="horz" lIns="91440" tIns="45720" rIns="91440" bIns="45720" rtlCol="0" anchor="b">
            <a:normAutofit/>
          </a:bodyPr>
          <a:lstStyle/>
          <a:p>
            <a:pPr algn="r">
              <a:lnSpc>
                <a:spcPct val="90000"/>
              </a:lnSpc>
              <a:spcBef>
                <a:spcPts val="1000"/>
              </a:spcBef>
            </a:pPr>
            <a:r>
              <a:rPr lang="en-US" sz="2000" b="1">
                <a:solidFill>
                  <a:srgbClr val="FFFFFF"/>
                </a:solidFill>
                <a:effectLst/>
              </a:rPr>
              <a:t>Vai apmierina balsošanas iespējas dzīvesvietā?</a:t>
            </a:r>
            <a:endParaRPr lang="en-US" sz="2000">
              <a:solidFill>
                <a:srgbClr val="FFFFFF"/>
              </a:solidFill>
            </a:endParaRPr>
          </a:p>
        </p:txBody>
      </p:sp>
      <p:sp>
        <p:nvSpPr>
          <p:cNvPr id="5" name="Slide Number Placeholder 4">
            <a:extLst>
              <a:ext uri="{FF2B5EF4-FFF2-40B4-BE49-F238E27FC236}">
                <a16:creationId xmlns:a16="http://schemas.microsoft.com/office/drawing/2014/main" id="{D0D44BF0-7A1E-D234-E813-0D41B683CFF3}"/>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defRPr/>
            </a:pPr>
            <a:fld id="{52874D3B-0145-4B40-BC41-2631D243DCC0}" type="slidenum">
              <a:rPr lang="en-US" sz="1100">
                <a:solidFill>
                  <a:srgbClr val="FFFFFF"/>
                </a:solidFill>
                <a:latin typeface="Calibri" panose="020F0502020204030204"/>
              </a:rPr>
              <a:pPr algn="r">
                <a:spcAft>
                  <a:spcPts val="600"/>
                </a:spcAft>
                <a:defRPr/>
              </a:pPr>
              <a:t>20</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81430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544D7B-696D-6978-4CDF-6CEF555D7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CFBE1-AD71-2AD6-8387-380236BC17E7}"/>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Iespējas palielināt diasporas līdzdalību vēlēšanās</a:t>
            </a:r>
            <a:endParaRPr lang="lv-LV" sz="3600" dirty="0"/>
          </a:p>
        </p:txBody>
      </p:sp>
      <p:sp>
        <p:nvSpPr>
          <p:cNvPr id="5" name="Slide Number Placeholder 4">
            <a:extLst>
              <a:ext uri="{FF2B5EF4-FFF2-40B4-BE49-F238E27FC236}">
                <a16:creationId xmlns:a16="http://schemas.microsoft.com/office/drawing/2014/main" id="{29E432CE-539B-CEE4-E626-37081C8158FA}"/>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21</a:t>
            </a:fld>
            <a:endParaRPr lang="en-US" b="1" dirty="0">
              <a:solidFill>
                <a:schemeClr val="bg1"/>
              </a:solidFill>
            </a:endParaRPr>
          </a:p>
        </p:txBody>
      </p:sp>
      <p:sp>
        <p:nvSpPr>
          <p:cNvPr id="7" name="TextBox 6">
            <a:extLst>
              <a:ext uri="{FF2B5EF4-FFF2-40B4-BE49-F238E27FC236}">
                <a16:creationId xmlns:a16="http://schemas.microsoft.com/office/drawing/2014/main" id="{FA2B3DF7-3C05-9AE7-B665-BC0247F4C17C}"/>
              </a:ext>
            </a:extLst>
          </p:cNvPr>
          <p:cNvSpPr txBox="1"/>
          <p:nvPr/>
        </p:nvSpPr>
        <p:spPr>
          <a:xfrm>
            <a:off x="315882" y="931353"/>
            <a:ext cx="9465791" cy="461665"/>
          </a:xfrm>
          <a:prstGeom prst="rect">
            <a:avLst/>
          </a:prstGeom>
          <a:noFill/>
        </p:spPr>
        <p:txBody>
          <a:bodyPr wrap="square">
            <a:spAutoFit/>
          </a:bodyPr>
          <a:lstStyle/>
          <a:p>
            <a:r>
              <a:rPr lang="lv-LV" sz="2400" b="1" dirty="0">
                <a:effectLst/>
                <a:latin typeface="Calibri" panose="020F0502020204030204" pitchFamily="34" charset="0"/>
                <a:ea typeface="Calibri" panose="020F0502020204030204" pitchFamily="34" charset="0"/>
              </a:rPr>
              <a:t>Kas motivētu piedalīties Saeimas vēlēšanās?</a:t>
            </a:r>
            <a:endParaRPr lang="lv-LV" sz="2400" dirty="0"/>
          </a:p>
        </p:txBody>
      </p:sp>
      <p:pic>
        <p:nvPicPr>
          <p:cNvPr id="3" name="Picture 2" descr="A graph with numbers and text&#10;&#10;Description automatically generated">
            <a:extLst>
              <a:ext uri="{FF2B5EF4-FFF2-40B4-BE49-F238E27FC236}">
                <a16:creationId xmlns:a16="http://schemas.microsoft.com/office/drawing/2014/main" id="{094A422B-BB0B-4819-5333-A4070DA0B7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268" y="1554614"/>
            <a:ext cx="7561383" cy="4888296"/>
          </a:xfrm>
          <a:prstGeom prst="rect">
            <a:avLst/>
          </a:prstGeom>
          <a:noFill/>
        </p:spPr>
      </p:pic>
      <p:sp>
        <p:nvSpPr>
          <p:cNvPr id="4" name="TextBox 3">
            <a:extLst>
              <a:ext uri="{FF2B5EF4-FFF2-40B4-BE49-F238E27FC236}">
                <a16:creationId xmlns:a16="http://schemas.microsoft.com/office/drawing/2014/main" id="{E6B38586-7329-F69E-5C36-9D51614BD569}"/>
              </a:ext>
            </a:extLst>
          </p:cNvPr>
          <p:cNvSpPr txBox="1"/>
          <p:nvPr/>
        </p:nvSpPr>
        <p:spPr>
          <a:xfrm>
            <a:off x="461211" y="1792150"/>
            <a:ext cx="3888051" cy="2246769"/>
          </a:xfrm>
          <a:prstGeom prst="rect">
            <a:avLst/>
          </a:prstGeom>
          <a:noFill/>
        </p:spPr>
        <p:txBody>
          <a:bodyPr wrap="square">
            <a:spAutoFit/>
          </a:bodyPr>
          <a:lstStyle/>
          <a:p>
            <a:pPr marL="457200" indent="-457200">
              <a:buFont typeface="Wingdings" panose="05000000000000000000" pitchFamily="2" charset="2"/>
              <a:buChar char="Ø"/>
            </a:pPr>
            <a:r>
              <a:rPr lang="lv-LV" sz="2000" dirty="0">
                <a:effectLst/>
                <a:latin typeface="Times New Roman" panose="02020603050405020304" pitchFamily="18" charset="0"/>
                <a:ea typeface="Times New Roman" panose="02020603050405020304" pitchFamily="18" charset="0"/>
              </a:rPr>
              <a:t>Visvairāk – </a:t>
            </a:r>
            <a:r>
              <a:rPr lang="lv-LV" sz="2000" dirty="0">
                <a:solidFill>
                  <a:srgbClr val="FF0000"/>
                </a:solidFill>
                <a:effectLst/>
                <a:latin typeface="Times New Roman" panose="02020603050405020304" pitchFamily="18" charset="0"/>
                <a:ea typeface="Times New Roman" panose="02020603050405020304" pitchFamily="18" charset="0"/>
              </a:rPr>
              <a:t>elektroniskā balsošana</a:t>
            </a:r>
            <a:r>
              <a:rPr lang="lv-LV" sz="2000" dirty="0">
                <a:effectLst/>
                <a:latin typeface="Times New Roman" panose="02020603050405020304" pitchFamily="18" charset="0"/>
                <a:ea typeface="Times New Roman" panose="02020603050405020304" pitchFamily="18" charset="0"/>
              </a:rPr>
              <a:t>, bet... drošības riski!</a:t>
            </a:r>
          </a:p>
          <a:p>
            <a:pPr marL="457200" indent="-457200">
              <a:buFont typeface="Wingdings" panose="05000000000000000000" pitchFamily="2" charset="2"/>
              <a:buChar char="Ø"/>
            </a:pPr>
            <a:r>
              <a:rPr lang="lv-LV" sz="2000" dirty="0">
                <a:latin typeface="Times New Roman" panose="02020603050405020304" pitchFamily="18" charset="0"/>
              </a:rPr>
              <a:t>Iespēja atdot balsi par </a:t>
            </a:r>
            <a:r>
              <a:rPr lang="lv-LV" sz="2000" dirty="0">
                <a:solidFill>
                  <a:srgbClr val="FF0000"/>
                </a:solidFill>
                <a:latin typeface="Times New Roman" panose="02020603050405020304" pitchFamily="18" charset="0"/>
              </a:rPr>
              <a:t>jebkuru vēlēšanu sarakstu, ne tikai Rīgas</a:t>
            </a:r>
            <a:r>
              <a:rPr lang="lv-LV" sz="2000" dirty="0">
                <a:latin typeface="Times New Roman" panose="02020603050405020304" pitchFamily="18" charset="0"/>
              </a:rPr>
              <a:t>, bet... sarežģīti!</a:t>
            </a:r>
          </a:p>
          <a:p>
            <a:pPr marL="457200" indent="-457200">
              <a:buFont typeface="Wingdings" panose="05000000000000000000" pitchFamily="2" charset="2"/>
              <a:buChar char="Ø"/>
            </a:pPr>
            <a:r>
              <a:rPr lang="lv-LV" sz="2000" dirty="0">
                <a:latin typeface="Times New Roman" panose="02020603050405020304" pitchFamily="18" charset="0"/>
              </a:rPr>
              <a:t>Vienkāršāka pasta balsošana, mobilie vēlēšanu iecirkņu, u.c.</a:t>
            </a:r>
          </a:p>
        </p:txBody>
      </p:sp>
    </p:spTree>
    <p:extLst>
      <p:ext uri="{BB962C8B-B14F-4D97-AF65-F5344CB8AC3E}">
        <p14:creationId xmlns:p14="http://schemas.microsoft.com/office/powerpoint/2010/main" val="3783163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C67800-23B3-0D7E-3B7B-15C4493E39C7}"/>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CB2BE8-C58B-5668-83FB-6C19C2B805E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effectLst/>
                <a:latin typeface="+mj-lt"/>
                <a:ea typeface="+mj-ea"/>
                <a:cs typeface="+mj-cs"/>
              </a:rPr>
              <a:t>Sava partija diasporai?</a:t>
            </a:r>
            <a:endParaRPr lang="en-US" sz="4000" kern="1200">
              <a:solidFill>
                <a:srgbClr val="FFFFFF"/>
              </a:solidFill>
              <a:latin typeface="+mj-lt"/>
              <a:ea typeface="+mj-ea"/>
              <a:cs typeface="+mj-cs"/>
            </a:endParaRPr>
          </a:p>
        </p:txBody>
      </p:sp>
      <p:sp>
        <p:nvSpPr>
          <p:cNvPr id="7" name="TextBox 6">
            <a:extLst>
              <a:ext uri="{FF2B5EF4-FFF2-40B4-BE49-F238E27FC236}">
                <a16:creationId xmlns:a16="http://schemas.microsoft.com/office/drawing/2014/main" id="{8534CC0E-C6CC-F7F2-8D93-3D2E9C682C45}"/>
              </a:ext>
            </a:extLst>
          </p:cNvPr>
          <p:cNvSpPr txBox="1"/>
          <p:nvPr/>
        </p:nvSpPr>
        <p:spPr>
          <a:xfrm>
            <a:off x="660042" y="806824"/>
            <a:ext cx="2919738" cy="1494117"/>
          </a:xfrm>
          <a:prstGeom prst="rect">
            <a:avLst/>
          </a:prstGeom>
        </p:spPr>
        <p:txBody>
          <a:bodyPr vert="horz" lIns="91440" tIns="45720" rIns="91440" bIns="45720" rtlCol="0" anchor="b">
            <a:normAutofit/>
          </a:bodyPr>
          <a:lstStyle/>
          <a:p>
            <a:pPr>
              <a:lnSpc>
                <a:spcPct val="90000"/>
              </a:lnSpc>
              <a:spcBef>
                <a:spcPts val="1000"/>
              </a:spcBef>
            </a:pPr>
            <a:r>
              <a:rPr lang="en-US" sz="2000" b="1" kern="1200">
                <a:solidFill>
                  <a:srgbClr val="FFFFFF"/>
                </a:solidFill>
                <a:effectLst/>
                <a:latin typeface="+mn-lt"/>
                <a:ea typeface="+mn-ea"/>
                <a:cs typeface="+mn-cs"/>
              </a:rPr>
              <a:t>Vai nepieciešama diasporas politiskā partija?</a:t>
            </a:r>
            <a:endParaRPr lang="en-US" sz="2000" kern="1200">
              <a:solidFill>
                <a:srgbClr val="FFFFFF"/>
              </a:solidFill>
              <a:latin typeface="+mn-lt"/>
              <a:ea typeface="+mn-ea"/>
              <a:cs typeface="+mn-cs"/>
            </a:endParaRPr>
          </a:p>
        </p:txBody>
      </p:sp>
      <p:pic>
        <p:nvPicPr>
          <p:cNvPr id="8" name="Picture 7">
            <a:extLst>
              <a:ext uri="{FF2B5EF4-FFF2-40B4-BE49-F238E27FC236}">
                <a16:creationId xmlns:a16="http://schemas.microsoft.com/office/drawing/2014/main" id="{FFA42A94-9DC4-77CD-EB68-5ADC36A04C0C}"/>
              </a:ext>
            </a:extLst>
          </p:cNvPr>
          <p:cNvPicPr>
            <a:picLocks noChangeAspect="1"/>
          </p:cNvPicPr>
          <p:nvPr/>
        </p:nvPicPr>
        <p:blipFill>
          <a:blip r:embed="rId2"/>
          <a:stretch>
            <a:fillRect/>
          </a:stretch>
        </p:blipFill>
        <p:spPr>
          <a:xfrm>
            <a:off x="4502428" y="791602"/>
            <a:ext cx="7225748" cy="5274795"/>
          </a:xfrm>
          <a:prstGeom prst="rect">
            <a:avLst/>
          </a:prstGeom>
        </p:spPr>
      </p:pic>
      <p:sp>
        <p:nvSpPr>
          <p:cNvPr id="5" name="Slide Number Placeholder 4">
            <a:extLst>
              <a:ext uri="{FF2B5EF4-FFF2-40B4-BE49-F238E27FC236}">
                <a16:creationId xmlns:a16="http://schemas.microsoft.com/office/drawing/2014/main" id="{39675857-E851-3596-08CE-90BE222A97E2}"/>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lgn="r">
              <a:spcAft>
                <a:spcPts val="600"/>
              </a:spcAft>
            </a:pPr>
            <a:fld id="{52874D3B-0145-4B40-BC41-2631D243DCC0}" type="slidenum">
              <a:rPr lang="en-US" sz="1100" b="1">
                <a:solidFill>
                  <a:schemeClr val="tx1">
                    <a:lumMod val="50000"/>
                    <a:lumOff val="50000"/>
                  </a:schemeClr>
                </a:solidFill>
              </a:rPr>
              <a:pPr algn="r">
                <a:spcAft>
                  <a:spcPts val="600"/>
                </a:spcAft>
              </a:pPr>
              <a:t>22</a:t>
            </a:fld>
            <a:endParaRPr lang="en-US" sz="1100" b="1">
              <a:solidFill>
                <a:schemeClr val="tx1">
                  <a:lumMod val="50000"/>
                  <a:lumOff val="50000"/>
                </a:schemeClr>
              </a:solidFill>
            </a:endParaRPr>
          </a:p>
        </p:txBody>
      </p:sp>
    </p:spTree>
    <p:extLst>
      <p:ext uri="{BB962C8B-B14F-4D97-AF65-F5344CB8AC3E}">
        <p14:creationId xmlns:p14="http://schemas.microsoft.com/office/powerpoint/2010/main" val="120370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9E2D-7365-1E74-679A-A0515C4664BC}"/>
              </a:ext>
            </a:extLst>
          </p:cNvPr>
          <p:cNvSpPr>
            <a:spLocks noGrp="1"/>
          </p:cNvSpPr>
          <p:nvPr>
            <p:ph type="title"/>
          </p:nvPr>
        </p:nvSpPr>
        <p:spPr>
          <a:xfrm>
            <a:off x="239683" y="136525"/>
            <a:ext cx="11712633" cy="794828"/>
          </a:xfrm>
        </p:spPr>
        <p:txBody>
          <a:bodyPr/>
          <a:lstStyle/>
          <a:p>
            <a:r>
              <a:rPr lang="lv-LV" dirty="0"/>
              <a:t>Secinājumi un ieteikumi</a:t>
            </a:r>
          </a:p>
        </p:txBody>
      </p:sp>
      <p:sp>
        <p:nvSpPr>
          <p:cNvPr id="3" name="Content Placeholder 2">
            <a:extLst>
              <a:ext uri="{FF2B5EF4-FFF2-40B4-BE49-F238E27FC236}">
                <a16:creationId xmlns:a16="http://schemas.microsoft.com/office/drawing/2014/main" id="{7CCED17E-AA52-458D-1825-9F5F525E390D}"/>
              </a:ext>
            </a:extLst>
          </p:cNvPr>
          <p:cNvSpPr>
            <a:spLocks noGrp="1"/>
          </p:cNvSpPr>
          <p:nvPr>
            <p:ph sz="half" idx="1"/>
          </p:nvPr>
        </p:nvSpPr>
        <p:spPr>
          <a:xfrm>
            <a:off x="239683" y="1101519"/>
            <a:ext cx="11167713" cy="4907002"/>
          </a:xfrm>
        </p:spPr>
        <p:txBody>
          <a:bodyPr>
            <a:normAutofit/>
          </a:bodyPr>
          <a:lstStyle/>
          <a:p>
            <a:pPr algn="just"/>
            <a:r>
              <a:rPr lang="lv-LV" sz="3200" dirty="0">
                <a:latin typeface="+mn-lt"/>
                <a:cs typeface="+mn-cs"/>
              </a:rPr>
              <a:t>Nepieciešams palielināt vēlēšanu iecirkņu ārvalstīs </a:t>
            </a:r>
            <a:r>
              <a:rPr lang="lv-LV" sz="3200" dirty="0">
                <a:solidFill>
                  <a:srgbClr val="FF0000"/>
                </a:solidFill>
                <a:latin typeface="+mn-lt"/>
                <a:cs typeface="+mn-cs"/>
              </a:rPr>
              <a:t>pieejamību</a:t>
            </a:r>
            <a:r>
              <a:rPr lang="lv-LV" sz="3200" dirty="0">
                <a:latin typeface="+mn-lt"/>
                <a:cs typeface="+mn-cs"/>
              </a:rPr>
              <a:t> balsotājiem un </a:t>
            </a:r>
            <a:r>
              <a:rPr lang="lv-LV" sz="3200" dirty="0">
                <a:solidFill>
                  <a:srgbClr val="FF0000"/>
                </a:solidFill>
                <a:latin typeface="+mn-lt"/>
                <a:cs typeface="+mn-cs"/>
              </a:rPr>
              <a:t>informētību</a:t>
            </a:r>
            <a:r>
              <a:rPr lang="lv-LV" sz="3200" dirty="0">
                <a:latin typeface="+mn-lt"/>
                <a:cs typeface="+mn-cs"/>
              </a:rPr>
              <a:t> gan par pašām vēlēšanām, gan vēlēšanu iecirkņiem, gan vēlēšanu procedūru.</a:t>
            </a:r>
          </a:p>
          <a:p>
            <a:pPr algn="just"/>
            <a:r>
              <a:rPr lang="lv-LV" sz="3200" dirty="0">
                <a:latin typeface="+mn-lt"/>
                <a:cs typeface="+mn-cs"/>
              </a:rPr>
              <a:t>Vēlēšanu iecirkņu pieejamības palielināšana  nepieciešama, pirmām kārtām tieši domājot par nākamajām Saeimas vēlēšanām, jo pētījums parāda, ka iecirkņu skaita ārvalstīs samazināšanās tieši korelē ar ārvalstīs nobalsojušo skaita samazināšanos un to nekompensē pasta balsošanas iespējas.</a:t>
            </a:r>
          </a:p>
        </p:txBody>
      </p:sp>
      <p:sp>
        <p:nvSpPr>
          <p:cNvPr id="7" name="TextBox 6">
            <a:extLst>
              <a:ext uri="{FF2B5EF4-FFF2-40B4-BE49-F238E27FC236}">
                <a16:creationId xmlns:a16="http://schemas.microsoft.com/office/drawing/2014/main" id="{86721E03-E3BC-443D-0537-BEF330A45A33}"/>
              </a:ext>
            </a:extLst>
          </p:cNvPr>
          <p:cNvSpPr txBox="1"/>
          <p:nvPr/>
        </p:nvSpPr>
        <p:spPr>
          <a:xfrm>
            <a:off x="11664617" y="6233930"/>
            <a:ext cx="527383" cy="377171"/>
          </a:xfrm>
          <a:prstGeom prst="rect">
            <a:avLst/>
          </a:prstGeom>
          <a:noFill/>
        </p:spPr>
        <p:txBody>
          <a:bodyPr wrap="square">
            <a:spAutoFit/>
          </a:bodyPr>
          <a:lstStyle/>
          <a:p>
            <a:fld id="{52874D3B-0145-4B40-BC41-2631D243DCC0}" type="slidenum">
              <a:rPr lang="en-US" b="1" smtClean="0">
                <a:solidFill>
                  <a:schemeClr val="bg1"/>
                </a:solidFill>
              </a:rPr>
              <a:pPr/>
              <a:t>23</a:t>
            </a:fld>
            <a:endParaRPr lang="lv-LV" b="1" dirty="0">
              <a:solidFill>
                <a:schemeClr val="bg1"/>
              </a:solidFill>
            </a:endParaRPr>
          </a:p>
        </p:txBody>
      </p:sp>
    </p:spTree>
    <p:extLst>
      <p:ext uri="{BB962C8B-B14F-4D97-AF65-F5344CB8AC3E}">
        <p14:creationId xmlns:p14="http://schemas.microsoft.com/office/powerpoint/2010/main" val="246606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B2F87-A421-F4B0-8387-E89848FF1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9E5C9-50A8-D4D8-8440-F08C556D49A2}"/>
              </a:ext>
            </a:extLst>
          </p:cNvPr>
          <p:cNvSpPr>
            <a:spLocks noGrp="1"/>
          </p:cNvSpPr>
          <p:nvPr>
            <p:ph type="title"/>
          </p:nvPr>
        </p:nvSpPr>
        <p:spPr>
          <a:xfrm>
            <a:off x="239683" y="136525"/>
            <a:ext cx="11712633" cy="794828"/>
          </a:xfrm>
        </p:spPr>
        <p:txBody>
          <a:bodyPr/>
          <a:lstStyle/>
          <a:p>
            <a:r>
              <a:rPr lang="lv-LV" dirty="0"/>
              <a:t>Secinājumi un ieteikumi</a:t>
            </a:r>
          </a:p>
        </p:txBody>
      </p:sp>
      <p:sp>
        <p:nvSpPr>
          <p:cNvPr id="3" name="Content Placeholder 2">
            <a:extLst>
              <a:ext uri="{FF2B5EF4-FFF2-40B4-BE49-F238E27FC236}">
                <a16:creationId xmlns:a16="http://schemas.microsoft.com/office/drawing/2014/main" id="{DD79B676-3835-6902-C1AB-56C253CFF24E}"/>
              </a:ext>
            </a:extLst>
          </p:cNvPr>
          <p:cNvSpPr>
            <a:spLocks noGrp="1"/>
          </p:cNvSpPr>
          <p:nvPr>
            <p:ph sz="half" idx="1"/>
          </p:nvPr>
        </p:nvSpPr>
        <p:spPr>
          <a:xfrm>
            <a:off x="239683" y="1101519"/>
            <a:ext cx="11167713" cy="4907002"/>
          </a:xfrm>
        </p:spPr>
        <p:txBody>
          <a:bodyPr>
            <a:normAutofit/>
          </a:bodyPr>
          <a:lstStyle/>
          <a:p>
            <a:pPr algn="just"/>
            <a:r>
              <a:rPr lang="lv-LV" sz="3200" dirty="0">
                <a:latin typeface="+mn-lt"/>
                <a:cs typeface="+mn-cs"/>
              </a:rPr>
              <a:t>Nepieciešams palielināt vēlēšanu iecirkņu ārvalstīs </a:t>
            </a:r>
            <a:r>
              <a:rPr lang="lv-LV" sz="3200" dirty="0">
                <a:solidFill>
                  <a:srgbClr val="FF0000"/>
                </a:solidFill>
                <a:latin typeface="+mn-lt"/>
                <a:cs typeface="+mn-cs"/>
              </a:rPr>
              <a:t>pieejamību</a:t>
            </a:r>
            <a:r>
              <a:rPr lang="lv-LV" sz="3200" dirty="0">
                <a:latin typeface="+mn-lt"/>
                <a:cs typeface="+mn-cs"/>
              </a:rPr>
              <a:t> balsotājiem un </a:t>
            </a:r>
            <a:r>
              <a:rPr lang="lv-LV" sz="3200" dirty="0">
                <a:solidFill>
                  <a:srgbClr val="FF0000"/>
                </a:solidFill>
                <a:latin typeface="+mn-lt"/>
                <a:cs typeface="+mn-cs"/>
              </a:rPr>
              <a:t>informētību</a:t>
            </a:r>
            <a:r>
              <a:rPr lang="lv-LV" sz="3200" dirty="0">
                <a:latin typeface="+mn-lt"/>
                <a:cs typeface="+mn-cs"/>
              </a:rPr>
              <a:t> gan par pašām vēlēšanām, gan vēlēšanu iecirkņiem, gan vēlēšanu procedūru.</a:t>
            </a:r>
          </a:p>
          <a:p>
            <a:pPr algn="just"/>
            <a:r>
              <a:rPr lang="lv-LV" sz="3200" dirty="0">
                <a:latin typeface="+mn-lt"/>
                <a:cs typeface="+mn-cs"/>
              </a:rPr>
              <a:t>Vēlēšanu iecirkņu pieejamības palielināšana  nepieciešama, pirmām kārtām tieši domājot par nākamajām Saeimas vēlēšanām, jo pētījums parāda, ka iecirkņu skaita ārvalstīs samazināšanās tieši korelē ar ārvalstīs nobalsojušo skaita samazināšanos un to nekompensē pasta balsošanas iespējas.</a:t>
            </a:r>
          </a:p>
        </p:txBody>
      </p:sp>
      <p:sp>
        <p:nvSpPr>
          <p:cNvPr id="7" name="TextBox 6">
            <a:extLst>
              <a:ext uri="{FF2B5EF4-FFF2-40B4-BE49-F238E27FC236}">
                <a16:creationId xmlns:a16="http://schemas.microsoft.com/office/drawing/2014/main" id="{8C2981AE-49E2-38EC-EA2F-97429783FC43}"/>
              </a:ext>
            </a:extLst>
          </p:cNvPr>
          <p:cNvSpPr txBox="1"/>
          <p:nvPr/>
        </p:nvSpPr>
        <p:spPr>
          <a:xfrm>
            <a:off x="11664617" y="6233930"/>
            <a:ext cx="527383" cy="377171"/>
          </a:xfrm>
          <a:prstGeom prst="rect">
            <a:avLst/>
          </a:prstGeom>
          <a:noFill/>
        </p:spPr>
        <p:txBody>
          <a:bodyPr wrap="square">
            <a:spAutoFit/>
          </a:bodyPr>
          <a:lstStyle/>
          <a:p>
            <a:fld id="{52874D3B-0145-4B40-BC41-2631D243DCC0}" type="slidenum">
              <a:rPr lang="en-US" b="1" smtClean="0">
                <a:solidFill>
                  <a:schemeClr val="bg1"/>
                </a:solidFill>
              </a:rPr>
              <a:pPr/>
              <a:t>24</a:t>
            </a:fld>
            <a:endParaRPr lang="lv-LV" b="1" dirty="0">
              <a:solidFill>
                <a:schemeClr val="bg1"/>
              </a:solidFill>
            </a:endParaRPr>
          </a:p>
        </p:txBody>
      </p:sp>
    </p:spTree>
    <p:extLst>
      <p:ext uri="{BB962C8B-B14F-4D97-AF65-F5344CB8AC3E}">
        <p14:creationId xmlns:p14="http://schemas.microsoft.com/office/powerpoint/2010/main" val="4082581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51045-71C5-82B9-AAC4-AC5567DC8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12F76-9AD2-8560-F41F-ED6ED828B831}"/>
              </a:ext>
            </a:extLst>
          </p:cNvPr>
          <p:cNvSpPr>
            <a:spLocks noGrp="1"/>
          </p:cNvSpPr>
          <p:nvPr>
            <p:ph type="title"/>
          </p:nvPr>
        </p:nvSpPr>
        <p:spPr>
          <a:xfrm>
            <a:off x="239683" y="136525"/>
            <a:ext cx="11712633" cy="794828"/>
          </a:xfrm>
        </p:spPr>
        <p:txBody>
          <a:bodyPr/>
          <a:lstStyle/>
          <a:p>
            <a:r>
              <a:rPr lang="lv-LV" dirty="0"/>
              <a:t>Secinājumi un ieteikumi</a:t>
            </a:r>
          </a:p>
        </p:txBody>
      </p:sp>
      <p:sp>
        <p:nvSpPr>
          <p:cNvPr id="3" name="Content Placeholder 2">
            <a:extLst>
              <a:ext uri="{FF2B5EF4-FFF2-40B4-BE49-F238E27FC236}">
                <a16:creationId xmlns:a16="http://schemas.microsoft.com/office/drawing/2014/main" id="{5195AEE3-159E-13D3-129C-F6A4D9D6172F}"/>
              </a:ext>
            </a:extLst>
          </p:cNvPr>
          <p:cNvSpPr>
            <a:spLocks noGrp="1"/>
          </p:cNvSpPr>
          <p:nvPr>
            <p:ph sz="half" idx="1"/>
          </p:nvPr>
        </p:nvSpPr>
        <p:spPr>
          <a:xfrm>
            <a:off x="239683" y="1101519"/>
            <a:ext cx="11167713" cy="4907002"/>
          </a:xfrm>
        </p:spPr>
        <p:txBody>
          <a:bodyPr>
            <a:normAutofit fontScale="92500" lnSpcReduction="10000"/>
          </a:bodyPr>
          <a:lstStyle/>
          <a:p>
            <a:pPr algn="just"/>
            <a:r>
              <a:rPr lang="lv-LV" sz="3200" dirty="0">
                <a:latin typeface="+mn-lt"/>
                <a:cs typeface="+mn-cs"/>
              </a:rPr>
              <a:t>Attiecībā uz iecirkņiem ārvalstīs, kurus Latvijas pilsoņi iniciē paši (sagatavojot 36 vēlētāju priekšlikumu), jāpārdomā, kā </a:t>
            </a:r>
            <a:r>
              <a:rPr lang="lv-LV" sz="3200" dirty="0">
                <a:solidFill>
                  <a:srgbClr val="FF0000"/>
                </a:solidFill>
                <a:latin typeface="+mn-lt"/>
                <a:cs typeface="+mn-cs"/>
              </a:rPr>
              <a:t>atvieglot dažādas administratīvās procedūras un atbalstīt šīs iniciatīvas aktīvāk no valsts puses</a:t>
            </a:r>
            <a:r>
              <a:rPr lang="lv-LV" sz="3200" dirty="0">
                <a:latin typeface="+mn-lt"/>
                <a:cs typeface="+mn-cs"/>
              </a:rPr>
              <a:t> (nodrošinot, ka atbalstu sniedz gan CVK pārstāvji, gan ĀM dienestu darbinieki). </a:t>
            </a:r>
          </a:p>
          <a:p>
            <a:pPr algn="just"/>
            <a:r>
              <a:rPr lang="lv-LV" sz="3200" dirty="0">
                <a:latin typeface="+mn-lt"/>
                <a:cs typeface="+mn-cs"/>
              </a:rPr>
              <a:t>Nepieciešams izveidot </a:t>
            </a:r>
            <a:r>
              <a:rPr lang="lv-LV" sz="3200" dirty="0">
                <a:solidFill>
                  <a:srgbClr val="FF0000"/>
                </a:solidFill>
                <a:latin typeface="+mn-lt"/>
                <a:cs typeface="+mn-cs"/>
              </a:rPr>
              <a:t>mājas lapu/portālu/platformu, kur secīgi pa soļiem tiek uzskaitīti vēlēšanu iecirkņa izveidošanai nepieciešamie darāmie darbi</a:t>
            </a:r>
            <a:r>
              <a:rPr lang="lv-LV" sz="3200" dirty="0">
                <a:latin typeface="+mn-lt"/>
                <a:cs typeface="+mn-cs"/>
              </a:rPr>
              <a:t>, kur būtu arī dažādie dokumentu paraugi (pieņemšanas un nodošanas akti, rīkojumi, dažādas instrukcijas), tajā skaitā, tur varētu būt sadaļa katrai konkrētajai vēlēšanu komisijai (ar atsevišķu piekļuvi), kur var atzīmēt, kas jau ir izdarīts un kas vēl jādara. Tas palīdzētu labāk saplānot veicamos darbus un to secību.</a:t>
            </a:r>
          </a:p>
        </p:txBody>
      </p:sp>
      <p:sp>
        <p:nvSpPr>
          <p:cNvPr id="7" name="TextBox 6">
            <a:extLst>
              <a:ext uri="{FF2B5EF4-FFF2-40B4-BE49-F238E27FC236}">
                <a16:creationId xmlns:a16="http://schemas.microsoft.com/office/drawing/2014/main" id="{3D944E20-D83B-1C08-C5E5-088C256693E5}"/>
              </a:ext>
            </a:extLst>
          </p:cNvPr>
          <p:cNvSpPr txBox="1"/>
          <p:nvPr/>
        </p:nvSpPr>
        <p:spPr>
          <a:xfrm>
            <a:off x="11664617" y="6233930"/>
            <a:ext cx="527383" cy="377171"/>
          </a:xfrm>
          <a:prstGeom prst="rect">
            <a:avLst/>
          </a:prstGeom>
          <a:noFill/>
        </p:spPr>
        <p:txBody>
          <a:bodyPr wrap="square">
            <a:spAutoFit/>
          </a:bodyPr>
          <a:lstStyle/>
          <a:p>
            <a:fld id="{52874D3B-0145-4B40-BC41-2631D243DCC0}" type="slidenum">
              <a:rPr lang="en-US" b="1" smtClean="0">
                <a:solidFill>
                  <a:schemeClr val="bg1"/>
                </a:solidFill>
              </a:rPr>
              <a:pPr/>
              <a:t>25</a:t>
            </a:fld>
            <a:endParaRPr lang="lv-LV" b="1" dirty="0">
              <a:solidFill>
                <a:schemeClr val="bg1"/>
              </a:solidFill>
            </a:endParaRPr>
          </a:p>
        </p:txBody>
      </p:sp>
    </p:spTree>
    <p:extLst>
      <p:ext uri="{BB962C8B-B14F-4D97-AF65-F5344CB8AC3E}">
        <p14:creationId xmlns:p14="http://schemas.microsoft.com/office/powerpoint/2010/main" val="532190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5AD0A-1806-AF26-D832-540D2A04C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D2B8C-5E5E-F990-E795-BCAF2490F154}"/>
              </a:ext>
            </a:extLst>
          </p:cNvPr>
          <p:cNvSpPr>
            <a:spLocks noGrp="1"/>
          </p:cNvSpPr>
          <p:nvPr>
            <p:ph type="title"/>
          </p:nvPr>
        </p:nvSpPr>
        <p:spPr>
          <a:xfrm>
            <a:off x="239683" y="136525"/>
            <a:ext cx="11712633" cy="794828"/>
          </a:xfrm>
        </p:spPr>
        <p:txBody>
          <a:bodyPr/>
          <a:lstStyle/>
          <a:p>
            <a:r>
              <a:rPr lang="lv-LV" dirty="0"/>
              <a:t>Secinājumi un ieteikumi</a:t>
            </a:r>
          </a:p>
        </p:txBody>
      </p:sp>
      <p:sp>
        <p:nvSpPr>
          <p:cNvPr id="3" name="Content Placeholder 2">
            <a:extLst>
              <a:ext uri="{FF2B5EF4-FFF2-40B4-BE49-F238E27FC236}">
                <a16:creationId xmlns:a16="http://schemas.microsoft.com/office/drawing/2014/main" id="{0681AECD-A937-3A42-F700-249C28EC82AF}"/>
              </a:ext>
            </a:extLst>
          </p:cNvPr>
          <p:cNvSpPr>
            <a:spLocks noGrp="1"/>
          </p:cNvSpPr>
          <p:nvPr>
            <p:ph sz="half" idx="1"/>
          </p:nvPr>
        </p:nvSpPr>
        <p:spPr>
          <a:xfrm>
            <a:off x="239683" y="1101519"/>
            <a:ext cx="11167713" cy="4907002"/>
          </a:xfrm>
        </p:spPr>
        <p:txBody>
          <a:bodyPr>
            <a:normAutofit fontScale="92500" lnSpcReduction="20000"/>
          </a:bodyPr>
          <a:lstStyle/>
          <a:p>
            <a:pPr algn="just"/>
            <a:r>
              <a:rPr lang="lv-LV" sz="3200" dirty="0">
                <a:latin typeface="+mn-lt"/>
                <a:cs typeface="+mn-cs"/>
              </a:rPr>
              <a:t>Viens no problemātiskākajiem uzdevumiem vēlēšanu iecirkņiem, kas izmantoja iznomātas telpas, bija nodrošināt ģenerālmēģinājuma norisi. Jo tas nozīmē, ka plānotā ģenerālmēģinājuma laikā arī ir šīs telpas jāizīrē vai jāsarunā iespēja tās izmantot. Lai šo problēmu mazinātu, nepieciešams ievērojami </a:t>
            </a:r>
            <a:r>
              <a:rPr lang="lv-LV" sz="3200" dirty="0">
                <a:solidFill>
                  <a:srgbClr val="FF0000"/>
                </a:solidFill>
                <a:latin typeface="+mn-lt"/>
                <a:cs typeface="+mn-cs"/>
              </a:rPr>
              <a:t>laicīgāk informēt iecirkņa organizatorus par plānotā ģenerālmēģinājuma laiku</a:t>
            </a:r>
            <a:r>
              <a:rPr lang="lv-LV" sz="3200" dirty="0">
                <a:latin typeface="+mn-lt"/>
                <a:cs typeface="+mn-cs"/>
              </a:rPr>
              <a:t>.</a:t>
            </a:r>
          </a:p>
          <a:p>
            <a:pPr algn="just"/>
            <a:r>
              <a:rPr lang="lv-LV" sz="3200" dirty="0">
                <a:latin typeface="+mn-lt"/>
                <a:cs typeface="+mn-cs"/>
              </a:rPr>
              <a:t>Instrukcijas iecirkņu ārvalstīs izveidošanai jāizstrādā tā, lai tās ir viegli uztveramas, un nav sagatavotas no Latvijas situācijas perspektīvas, bet gan no dažādiem modeļiem/ situācijām, kā vēlēšanu iecirkņi tiek praksē veidoti ārvalstīs. Noteikti nav vēlams vienkārši norādīt saiti uz likumu, nepieciešami dažādi skaidrojumi, iedziļinoties tipiskākajās problēmās, kādas rodas, organizējot iecirkni ārvalstīs. </a:t>
            </a:r>
            <a:r>
              <a:rPr lang="lv-LV" sz="3200" dirty="0">
                <a:solidFill>
                  <a:srgbClr val="FF0000"/>
                </a:solidFill>
                <a:latin typeface="+mn-lt"/>
                <a:cs typeface="+mn-cs"/>
              </a:rPr>
              <a:t>Instrukcijas nepaciešams sagatavot laicīgi, lai pietiek laika tās izplatīt diasporas vidē.</a:t>
            </a:r>
          </a:p>
        </p:txBody>
      </p:sp>
      <p:sp>
        <p:nvSpPr>
          <p:cNvPr id="7" name="TextBox 6">
            <a:extLst>
              <a:ext uri="{FF2B5EF4-FFF2-40B4-BE49-F238E27FC236}">
                <a16:creationId xmlns:a16="http://schemas.microsoft.com/office/drawing/2014/main" id="{73928BF8-9062-DCFE-D7EB-0D7F162582ED}"/>
              </a:ext>
            </a:extLst>
          </p:cNvPr>
          <p:cNvSpPr txBox="1"/>
          <p:nvPr/>
        </p:nvSpPr>
        <p:spPr>
          <a:xfrm>
            <a:off x="11664617" y="6233930"/>
            <a:ext cx="527383" cy="377171"/>
          </a:xfrm>
          <a:prstGeom prst="rect">
            <a:avLst/>
          </a:prstGeom>
          <a:noFill/>
        </p:spPr>
        <p:txBody>
          <a:bodyPr wrap="square">
            <a:spAutoFit/>
          </a:bodyPr>
          <a:lstStyle/>
          <a:p>
            <a:fld id="{52874D3B-0145-4B40-BC41-2631D243DCC0}" type="slidenum">
              <a:rPr lang="en-US" b="1" smtClean="0">
                <a:solidFill>
                  <a:schemeClr val="bg1"/>
                </a:solidFill>
              </a:rPr>
              <a:pPr/>
              <a:t>26</a:t>
            </a:fld>
            <a:endParaRPr lang="lv-LV" b="1" dirty="0">
              <a:solidFill>
                <a:schemeClr val="bg1"/>
              </a:solidFill>
            </a:endParaRPr>
          </a:p>
        </p:txBody>
      </p:sp>
    </p:spTree>
    <p:extLst>
      <p:ext uri="{BB962C8B-B14F-4D97-AF65-F5344CB8AC3E}">
        <p14:creationId xmlns:p14="http://schemas.microsoft.com/office/powerpoint/2010/main" val="2685916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B164D-ACCE-F81C-199C-0DCF8256A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02865-6DAF-E880-15C9-E35443B6D183}"/>
              </a:ext>
            </a:extLst>
          </p:cNvPr>
          <p:cNvSpPr>
            <a:spLocks noGrp="1"/>
          </p:cNvSpPr>
          <p:nvPr>
            <p:ph type="title"/>
          </p:nvPr>
        </p:nvSpPr>
        <p:spPr>
          <a:xfrm>
            <a:off x="239683" y="136525"/>
            <a:ext cx="11712633" cy="794828"/>
          </a:xfrm>
        </p:spPr>
        <p:txBody>
          <a:bodyPr/>
          <a:lstStyle/>
          <a:p>
            <a:r>
              <a:rPr lang="lv-LV" dirty="0"/>
              <a:t>Secinājumi un ieteikumi</a:t>
            </a:r>
          </a:p>
        </p:txBody>
      </p:sp>
      <p:sp>
        <p:nvSpPr>
          <p:cNvPr id="3" name="Content Placeholder 2">
            <a:extLst>
              <a:ext uri="{FF2B5EF4-FFF2-40B4-BE49-F238E27FC236}">
                <a16:creationId xmlns:a16="http://schemas.microsoft.com/office/drawing/2014/main" id="{EC5D1759-A6F8-6E99-8429-EDD652ED3883}"/>
              </a:ext>
            </a:extLst>
          </p:cNvPr>
          <p:cNvSpPr>
            <a:spLocks noGrp="1"/>
          </p:cNvSpPr>
          <p:nvPr>
            <p:ph sz="half" idx="1"/>
          </p:nvPr>
        </p:nvSpPr>
        <p:spPr>
          <a:xfrm>
            <a:off x="239683" y="1101519"/>
            <a:ext cx="11167713" cy="4907002"/>
          </a:xfrm>
        </p:spPr>
        <p:txBody>
          <a:bodyPr>
            <a:normAutofit fontScale="92500" lnSpcReduction="20000"/>
          </a:bodyPr>
          <a:lstStyle/>
          <a:p>
            <a:pPr algn="just"/>
            <a:r>
              <a:rPr lang="lv-LV" sz="3200" dirty="0">
                <a:latin typeface="+mn-lt"/>
                <a:cs typeface="+mn-cs"/>
              </a:rPr>
              <a:t>Diasporas organizācijas savu lomu saredz tajā, ka tās var sagatavot vēlēšanu kontekstā jaunu papildu saturu – </a:t>
            </a:r>
            <a:r>
              <a:rPr lang="lv-LV" sz="3200" dirty="0" err="1">
                <a:latin typeface="+mn-lt"/>
                <a:cs typeface="+mn-cs"/>
              </a:rPr>
              <a:t>vebinārus</a:t>
            </a:r>
            <a:r>
              <a:rPr lang="lv-LV" sz="3200" dirty="0">
                <a:latin typeface="+mn-lt"/>
                <a:cs typeface="+mn-cs"/>
              </a:rPr>
              <a:t>, tiešsaistes lekcijas, video rullīšu, rakstu sērijas, bukletus utt. – ar kuru starpniecību informēt un aicināt diasporu piedalīties vēlēšanās. Kā laba prakse tika novērtēta Vācijas diasporas iniciatīva vēlēšanu laikā organizēt </a:t>
            </a:r>
            <a:r>
              <a:rPr lang="lv-LV" sz="3200" dirty="0" err="1">
                <a:latin typeface="+mn-lt"/>
                <a:cs typeface="+mn-cs"/>
              </a:rPr>
              <a:t>WhatsApp</a:t>
            </a:r>
            <a:r>
              <a:rPr lang="lv-LV" sz="3200" dirty="0">
                <a:latin typeface="+mn-lt"/>
                <a:cs typeface="+mn-cs"/>
              </a:rPr>
              <a:t> grupu pārējo vēlēšanu iecirkņu dalībnieku atbalstam. Tas liecina, ka vēlēšanas diasporai ir svarīgs pasākums, kur diaspora grib piedalīties un grib rast mehānismus, lai to nodrošinātu atbilstošā kvalitātē.</a:t>
            </a:r>
          </a:p>
          <a:p>
            <a:pPr algn="just"/>
            <a:r>
              <a:rPr lang="lv-LV" sz="3200" dirty="0">
                <a:latin typeface="+mn-lt"/>
                <a:cs typeface="+mn-cs"/>
              </a:rPr>
              <a:t>Lai stiprinātu diasporas pārstāvju interesi piedalīties vēlēšanās, diasporas organizācijas arī saredz iespēju aktīvāk veidot dažādus kultūras pasākumus un saiešanas vēlēšanu dienā, lai vēlēšanas būtu būtisks notikums ne tikai kā politiskās līdzdalības pasākums, bet arī aktivitāte, kas saistīta ar diasporas sociālo un kultūras dzīvi.</a:t>
            </a:r>
          </a:p>
          <a:p>
            <a:pPr algn="just"/>
            <a:endParaRPr lang="lv-LV" sz="3200" dirty="0">
              <a:solidFill>
                <a:srgbClr val="FF0000"/>
              </a:solidFill>
              <a:latin typeface="+mn-lt"/>
              <a:cs typeface="+mn-cs"/>
            </a:endParaRPr>
          </a:p>
        </p:txBody>
      </p:sp>
      <p:sp>
        <p:nvSpPr>
          <p:cNvPr id="7" name="TextBox 6">
            <a:extLst>
              <a:ext uri="{FF2B5EF4-FFF2-40B4-BE49-F238E27FC236}">
                <a16:creationId xmlns:a16="http://schemas.microsoft.com/office/drawing/2014/main" id="{29ED05AF-EB84-63E6-8F21-2BC141E04BA1}"/>
              </a:ext>
            </a:extLst>
          </p:cNvPr>
          <p:cNvSpPr txBox="1"/>
          <p:nvPr/>
        </p:nvSpPr>
        <p:spPr>
          <a:xfrm>
            <a:off x="11664617" y="6233930"/>
            <a:ext cx="527383" cy="377171"/>
          </a:xfrm>
          <a:prstGeom prst="rect">
            <a:avLst/>
          </a:prstGeom>
          <a:noFill/>
        </p:spPr>
        <p:txBody>
          <a:bodyPr wrap="square">
            <a:spAutoFit/>
          </a:bodyPr>
          <a:lstStyle/>
          <a:p>
            <a:fld id="{52874D3B-0145-4B40-BC41-2631D243DCC0}" type="slidenum">
              <a:rPr lang="en-US" b="1" smtClean="0">
                <a:solidFill>
                  <a:schemeClr val="bg1"/>
                </a:solidFill>
              </a:rPr>
              <a:pPr/>
              <a:t>27</a:t>
            </a:fld>
            <a:endParaRPr lang="lv-LV" b="1" dirty="0">
              <a:solidFill>
                <a:schemeClr val="bg1"/>
              </a:solidFill>
            </a:endParaRPr>
          </a:p>
        </p:txBody>
      </p:sp>
    </p:spTree>
    <p:extLst>
      <p:ext uri="{BB962C8B-B14F-4D97-AF65-F5344CB8AC3E}">
        <p14:creationId xmlns:p14="http://schemas.microsoft.com/office/powerpoint/2010/main" val="16171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A0AED-8F18-4335-8689-D91B3021E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F4F028-2A2A-CC31-B793-5366FF314057}"/>
              </a:ext>
            </a:extLst>
          </p:cNvPr>
          <p:cNvSpPr>
            <a:spLocks noGrp="1"/>
          </p:cNvSpPr>
          <p:nvPr>
            <p:ph type="title"/>
          </p:nvPr>
        </p:nvSpPr>
        <p:spPr>
          <a:xfrm>
            <a:off x="239683" y="136525"/>
            <a:ext cx="11712633" cy="794828"/>
          </a:xfrm>
        </p:spPr>
        <p:txBody>
          <a:bodyPr/>
          <a:lstStyle/>
          <a:p>
            <a:r>
              <a:rPr lang="lv-LV" dirty="0"/>
              <a:t>Secinājumi un ieteikumi</a:t>
            </a:r>
          </a:p>
        </p:txBody>
      </p:sp>
      <p:sp>
        <p:nvSpPr>
          <p:cNvPr id="3" name="Content Placeholder 2">
            <a:extLst>
              <a:ext uri="{FF2B5EF4-FFF2-40B4-BE49-F238E27FC236}">
                <a16:creationId xmlns:a16="http://schemas.microsoft.com/office/drawing/2014/main" id="{EF372E45-7F02-996D-D4F9-EA4C18B5F68C}"/>
              </a:ext>
            </a:extLst>
          </p:cNvPr>
          <p:cNvSpPr>
            <a:spLocks noGrp="1"/>
          </p:cNvSpPr>
          <p:nvPr>
            <p:ph sz="half" idx="1"/>
          </p:nvPr>
        </p:nvSpPr>
        <p:spPr>
          <a:xfrm>
            <a:off x="239683" y="1101519"/>
            <a:ext cx="11167713" cy="4907002"/>
          </a:xfrm>
        </p:spPr>
        <p:txBody>
          <a:bodyPr>
            <a:normAutofit/>
          </a:bodyPr>
          <a:lstStyle/>
          <a:p>
            <a:pPr algn="just"/>
            <a:r>
              <a:rPr lang="lv-LV" sz="3200" u="sng" dirty="0">
                <a:latin typeface="+mn-lt"/>
                <a:cs typeface="+mn-cs"/>
              </a:rPr>
              <a:t>Nepieciešamie uzlabojumi pasta balsošanas nodrošināšanai</a:t>
            </a:r>
            <a:r>
              <a:rPr lang="lv-LV" sz="3200" dirty="0">
                <a:latin typeface="+mn-lt"/>
                <a:cs typeface="+mn-cs"/>
              </a:rPr>
              <a:t>:</a:t>
            </a:r>
          </a:p>
          <a:p>
            <a:pPr algn="just"/>
            <a:r>
              <a:rPr lang="lv-LV" sz="3200" dirty="0">
                <a:latin typeface="+mn-lt"/>
                <a:cs typeface="+mn-cs"/>
              </a:rPr>
              <a:t>Pasta balsošanas iespēja ir jāplāno un arī jāpopularizē ātrāk.</a:t>
            </a:r>
          </a:p>
          <a:p>
            <a:pPr algn="just"/>
            <a:r>
              <a:rPr lang="lv-LV" sz="3200" dirty="0">
                <a:latin typeface="+mn-lt"/>
                <a:cs typeface="+mn-cs"/>
              </a:rPr>
              <a:t>Pasta balsošanas nodrošināšanai būtu aktīvāk jāveicina tas, ka diasporas pārstāvji iegūst  e-ID kartes, lai būtu iespēja parakstīties elektroniski, jo tas palīdzētu risināt tehniskās problēmas, kas daudziem rodas, vēloties piedalīties pasta balsošanā. Tam varētu rīkot arī </a:t>
            </a:r>
            <a:r>
              <a:rPr lang="lv-LV" sz="3200" u="sng" dirty="0">
                <a:latin typeface="+mn-lt"/>
                <a:cs typeface="+mn-cs"/>
              </a:rPr>
              <a:t>speciālus seminārus – kā diasporas pārstāvjiem iegūt elektronisko parakstu</a:t>
            </a:r>
            <a:r>
              <a:rPr lang="lv-LV" sz="3200" dirty="0">
                <a:latin typeface="+mn-lt"/>
                <a:cs typeface="+mn-cs"/>
              </a:rPr>
              <a:t>.</a:t>
            </a:r>
          </a:p>
        </p:txBody>
      </p:sp>
      <p:sp>
        <p:nvSpPr>
          <p:cNvPr id="7" name="TextBox 6">
            <a:extLst>
              <a:ext uri="{FF2B5EF4-FFF2-40B4-BE49-F238E27FC236}">
                <a16:creationId xmlns:a16="http://schemas.microsoft.com/office/drawing/2014/main" id="{9A31ED70-8514-907C-86AD-E57EEBE1B04F}"/>
              </a:ext>
            </a:extLst>
          </p:cNvPr>
          <p:cNvSpPr txBox="1"/>
          <p:nvPr/>
        </p:nvSpPr>
        <p:spPr>
          <a:xfrm>
            <a:off x="11664617" y="6233930"/>
            <a:ext cx="527383" cy="377171"/>
          </a:xfrm>
          <a:prstGeom prst="rect">
            <a:avLst/>
          </a:prstGeom>
          <a:noFill/>
        </p:spPr>
        <p:txBody>
          <a:bodyPr wrap="square">
            <a:spAutoFit/>
          </a:bodyPr>
          <a:lstStyle/>
          <a:p>
            <a:fld id="{52874D3B-0145-4B40-BC41-2631D243DCC0}" type="slidenum">
              <a:rPr lang="en-US" b="1" smtClean="0">
                <a:solidFill>
                  <a:schemeClr val="bg1"/>
                </a:solidFill>
              </a:rPr>
              <a:pPr/>
              <a:t>28</a:t>
            </a:fld>
            <a:endParaRPr lang="lv-LV" b="1" dirty="0">
              <a:solidFill>
                <a:schemeClr val="bg1"/>
              </a:solidFill>
            </a:endParaRPr>
          </a:p>
        </p:txBody>
      </p:sp>
    </p:spTree>
    <p:extLst>
      <p:ext uri="{BB962C8B-B14F-4D97-AF65-F5344CB8AC3E}">
        <p14:creationId xmlns:p14="http://schemas.microsoft.com/office/powerpoint/2010/main" val="3374408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754CA-2B9C-E5AB-28D1-C6EC16D06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72E8D-944E-8E63-14F4-EDA2485CF1BE}"/>
              </a:ext>
            </a:extLst>
          </p:cNvPr>
          <p:cNvSpPr>
            <a:spLocks noGrp="1"/>
          </p:cNvSpPr>
          <p:nvPr>
            <p:ph type="title"/>
          </p:nvPr>
        </p:nvSpPr>
        <p:spPr>
          <a:xfrm>
            <a:off x="239683" y="136525"/>
            <a:ext cx="11712633" cy="794828"/>
          </a:xfrm>
        </p:spPr>
        <p:txBody>
          <a:bodyPr/>
          <a:lstStyle/>
          <a:p>
            <a:r>
              <a:rPr lang="lv-LV" dirty="0"/>
              <a:t>Secinājumi un ieteikumi</a:t>
            </a:r>
          </a:p>
        </p:txBody>
      </p:sp>
      <p:sp>
        <p:nvSpPr>
          <p:cNvPr id="3" name="Content Placeholder 2">
            <a:extLst>
              <a:ext uri="{FF2B5EF4-FFF2-40B4-BE49-F238E27FC236}">
                <a16:creationId xmlns:a16="http://schemas.microsoft.com/office/drawing/2014/main" id="{31EF9107-83E0-6125-3CD5-8C4B6F6B02C2}"/>
              </a:ext>
            </a:extLst>
          </p:cNvPr>
          <p:cNvSpPr>
            <a:spLocks noGrp="1"/>
          </p:cNvSpPr>
          <p:nvPr>
            <p:ph sz="half" idx="1"/>
          </p:nvPr>
        </p:nvSpPr>
        <p:spPr>
          <a:xfrm>
            <a:off x="239683" y="1101519"/>
            <a:ext cx="11167713" cy="4907002"/>
          </a:xfrm>
        </p:spPr>
        <p:txBody>
          <a:bodyPr>
            <a:normAutofit/>
          </a:bodyPr>
          <a:lstStyle/>
          <a:p>
            <a:pPr algn="just"/>
            <a:r>
              <a:rPr lang="lv-LV" sz="3200" u="sng" dirty="0">
                <a:latin typeface="+mn-lt"/>
                <a:cs typeface="+mn-cs"/>
              </a:rPr>
              <a:t>Lai sekmētu diasporas informētību par vēlēšanas procedūru, iesakām izvērtēt iespēju palielināt pieejamo finansējumu diasporas organizācijām šim mērķim</a:t>
            </a:r>
            <a:r>
              <a:rPr lang="lv-LV" sz="3200" dirty="0">
                <a:latin typeface="+mn-lt"/>
                <a:cs typeface="+mn-cs"/>
              </a:rPr>
              <a:t>, proti, projektu konkursam diasporas organizācijām informēt diasporas pārstāvjus par vēlēšanu procedūru, konsultēt diasporu un motivēt diasporas pārstāvjus iesaistīties vēlēšanu procesos.</a:t>
            </a:r>
          </a:p>
        </p:txBody>
      </p:sp>
      <p:sp>
        <p:nvSpPr>
          <p:cNvPr id="7" name="TextBox 6">
            <a:extLst>
              <a:ext uri="{FF2B5EF4-FFF2-40B4-BE49-F238E27FC236}">
                <a16:creationId xmlns:a16="http://schemas.microsoft.com/office/drawing/2014/main" id="{3C72409F-3E5F-EB99-FBC6-4D59C11EA3D9}"/>
              </a:ext>
            </a:extLst>
          </p:cNvPr>
          <p:cNvSpPr txBox="1"/>
          <p:nvPr/>
        </p:nvSpPr>
        <p:spPr>
          <a:xfrm>
            <a:off x="11664617" y="6233930"/>
            <a:ext cx="527383" cy="377171"/>
          </a:xfrm>
          <a:prstGeom prst="rect">
            <a:avLst/>
          </a:prstGeom>
          <a:noFill/>
        </p:spPr>
        <p:txBody>
          <a:bodyPr wrap="square">
            <a:spAutoFit/>
          </a:bodyPr>
          <a:lstStyle/>
          <a:p>
            <a:fld id="{52874D3B-0145-4B40-BC41-2631D243DCC0}" type="slidenum">
              <a:rPr lang="en-US" b="1" smtClean="0">
                <a:solidFill>
                  <a:schemeClr val="bg1"/>
                </a:solidFill>
              </a:rPr>
              <a:pPr/>
              <a:t>29</a:t>
            </a:fld>
            <a:endParaRPr lang="lv-LV" b="1" dirty="0">
              <a:solidFill>
                <a:schemeClr val="bg1"/>
              </a:solidFill>
            </a:endParaRPr>
          </a:p>
        </p:txBody>
      </p:sp>
    </p:spTree>
    <p:extLst>
      <p:ext uri="{BB962C8B-B14F-4D97-AF65-F5344CB8AC3E}">
        <p14:creationId xmlns:p14="http://schemas.microsoft.com/office/powerpoint/2010/main" val="407280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The Main Issues of Airport Parking, Is it Hard or Not to Find a Safe Place?">
            <a:extLst>
              <a:ext uri="{FF2B5EF4-FFF2-40B4-BE49-F238E27FC236}">
                <a16:creationId xmlns:a16="http://schemas.microsoft.com/office/drawing/2014/main" id="{12892300-0301-4780-A4A7-21D3767B4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65" t="7474" r="1714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F2D7DBB-B319-534E-8C65-39B3E9CF0F54}"/>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lgn="r">
              <a:spcAft>
                <a:spcPts val="600"/>
              </a:spcAft>
              <a:defRPr/>
            </a:pPr>
            <a:fld id="{52874D3B-0145-4B40-BC41-2631D243DCC0}" type="slidenum">
              <a:rPr lang="en-US" sz="1200">
                <a:latin typeface="Calibri" panose="020F0502020204030204"/>
                <a:cs typeface="+mn-cs"/>
              </a:rPr>
              <a:pPr algn="r">
                <a:spcAft>
                  <a:spcPts val="600"/>
                </a:spcAft>
                <a:defRPr/>
              </a:pPr>
              <a:t>3</a:t>
            </a:fld>
            <a:endParaRPr lang="en-US" sz="1200">
              <a:latin typeface="Calibri" panose="020F0502020204030204"/>
              <a:cs typeface="+mn-cs"/>
            </a:endParaRPr>
          </a:p>
        </p:txBody>
      </p:sp>
      <p:sp>
        <p:nvSpPr>
          <p:cNvPr id="2" name="Virsraksts 1">
            <a:extLst>
              <a:ext uri="{FF2B5EF4-FFF2-40B4-BE49-F238E27FC236}">
                <a16:creationId xmlns:a16="http://schemas.microsoft.com/office/drawing/2014/main" id="{A978C773-AB3E-553E-1C7A-1DE945542F27}"/>
              </a:ext>
            </a:extLst>
          </p:cNvPr>
          <p:cNvSpPr txBox="1">
            <a:spLocks/>
          </p:cNvSpPr>
          <p:nvPr/>
        </p:nvSpPr>
        <p:spPr>
          <a:xfrm>
            <a:off x="477981" y="1122363"/>
            <a:ext cx="3384156" cy="1951462"/>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800" dirty="0" err="1"/>
              <a:t>Pētījuma</a:t>
            </a:r>
            <a:r>
              <a:rPr lang="en-US" sz="4800" dirty="0"/>
              <a:t> </a:t>
            </a:r>
            <a:r>
              <a:rPr lang="en-US" sz="4800" dirty="0" err="1"/>
              <a:t>galvenās</a:t>
            </a:r>
            <a:r>
              <a:rPr lang="en-US" sz="4800" dirty="0"/>
              <a:t> </a:t>
            </a:r>
            <a:r>
              <a:rPr lang="en-US" sz="4800" dirty="0" err="1"/>
              <a:t>mērķa</a:t>
            </a:r>
            <a:r>
              <a:rPr lang="en-US" sz="4800" dirty="0"/>
              <a:t> </a:t>
            </a:r>
            <a:r>
              <a:rPr lang="en-US" sz="4800" dirty="0" err="1"/>
              <a:t>grupas</a:t>
            </a:r>
            <a:endParaRPr lang="en-US" sz="4800" dirty="0"/>
          </a:p>
        </p:txBody>
      </p:sp>
      <p:sp>
        <p:nvSpPr>
          <p:cNvPr id="3" name="Satura vietturis 2">
            <a:extLst>
              <a:ext uri="{FF2B5EF4-FFF2-40B4-BE49-F238E27FC236}">
                <a16:creationId xmlns:a16="http://schemas.microsoft.com/office/drawing/2014/main" id="{492F1D64-4AB9-1B6D-346A-1AFDF6887651}"/>
              </a:ext>
            </a:extLst>
          </p:cNvPr>
          <p:cNvSpPr txBox="1">
            <a:spLocks/>
          </p:cNvSpPr>
          <p:nvPr/>
        </p:nvSpPr>
        <p:spPr>
          <a:xfrm>
            <a:off x="477980" y="3424200"/>
            <a:ext cx="4023359" cy="2656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73660" indent="0" algn="just">
              <a:spcAft>
                <a:spcPts val="600"/>
              </a:spcAft>
              <a:buSzPts val="1100"/>
              <a:buFont typeface="Arial" panose="020B0604020202020204" pitchFamily="34" charset="0"/>
              <a:buNone/>
              <a:tabLst>
                <a:tab pos="990600" algn="l"/>
              </a:tabLst>
            </a:pPr>
            <a:r>
              <a:rPr lang="lv-LV">
                <a:latin typeface="Calibri" panose="020F0502020204030204" pitchFamily="34" charset="0"/>
                <a:ea typeface="Calibri" panose="020F0502020204030204" pitchFamily="34" charset="0"/>
              </a:rPr>
              <a:t>Projekta mērķa grupa ir Latvijas diaspora visā pasaulē ar īpašu fokusu uz balsstiesīgajiem Latvijas pilsoņiem ārpus Latvijas. </a:t>
            </a:r>
            <a:endParaRPr lang="en-US" dirty="0"/>
          </a:p>
        </p:txBody>
      </p:sp>
    </p:spTree>
    <p:extLst>
      <p:ext uri="{BB962C8B-B14F-4D97-AF65-F5344CB8AC3E}">
        <p14:creationId xmlns:p14="http://schemas.microsoft.com/office/powerpoint/2010/main" val="3688135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6E7B-050D-0A4C-8CE8-2A62913F6CB9}"/>
              </a:ext>
            </a:extLst>
          </p:cNvPr>
          <p:cNvSpPr>
            <a:spLocks noGrp="1"/>
          </p:cNvSpPr>
          <p:nvPr>
            <p:ph type="title"/>
          </p:nvPr>
        </p:nvSpPr>
        <p:spPr>
          <a:xfrm>
            <a:off x="385482" y="914399"/>
            <a:ext cx="5253317" cy="2805954"/>
          </a:xfrm>
        </p:spPr>
        <p:txBody>
          <a:bodyPr/>
          <a:lstStyle/>
          <a:p>
            <a:pPr algn="ctr"/>
            <a:r>
              <a:rPr lang="lv-LV" dirty="0">
                <a:solidFill>
                  <a:srgbClr val="1B5089"/>
                </a:solidFill>
                <a:latin typeface="Arial" panose="020B0604020202020204" pitchFamily="34" charset="0"/>
                <a:cs typeface="Arial" panose="020B0604020202020204" pitchFamily="34" charset="0"/>
              </a:rPr>
              <a:t>Paldies par uzmanību!</a:t>
            </a:r>
            <a:br>
              <a:rPr lang="en-US" dirty="0">
                <a:solidFill>
                  <a:srgbClr val="1B5089"/>
                </a:solidFill>
                <a:latin typeface="Arial" panose="020B0604020202020204" pitchFamily="34" charset="0"/>
                <a:cs typeface="Arial" panose="020B0604020202020204" pitchFamily="34" charset="0"/>
              </a:rPr>
            </a:br>
            <a:endParaRPr lang="en-US" dirty="0"/>
          </a:p>
        </p:txBody>
      </p:sp>
      <p:pic>
        <p:nvPicPr>
          <p:cNvPr id="7" name="Picture Placeholder 6">
            <a:extLst>
              <a:ext uri="{FF2B5EF4-FFF2-40B4-BE49-F238E27FC236}">
                <a16:creationId xmlns:a16="http://schemas.microsoft.com/office/drawing/2014/main" id="{44E1D927-5B7B-BE46-ACE5-CA830F4ED15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681" r="15681"/>
          <a:stretch>
            <a:fillRect/>
          </a:stretch>
        </p:blipFill>
        <p:spPr>
          <a:xfrm>
            <a:off x="6059488" y="457200"/>
            <a:ext cx="5567362" cy="5403850"/>
          </a:xfrm>
        </p:spPr>
      </p:pic>
      <p:sp>
        <p:nvSpPr>
          <p:cNvPr id="4" name="TextBox 3">
            <a:extLst>
              <a:ext uri="{FF2B5EF4-FFF2-40B4-BE49-F238E27FC236}">
                <a16:creationId xmlns:a16="http://schemas.microsoft.com/office/drawing/2014/main" id="{6C377062-E400-4F4D-B96B-F394B1FEB74D}"/>
              </a:ext>
            </a:extLst>
          </p:cNvPr>
          <p:cNvSpPr txBox="1"/>
          <p:nvPr/>
        </p:nvSpPr>
        <p:spPr>
          <a:xfrm>
            <a:off x="113470" y="6155453"/>
            <a:ext cx="4484817" cy="523220"/>
          </a:xfrm>
          <a:prstGeom prst="rect">
            <a:avLst/>
          </a:prstGeom>
          <a:solidFill>
            <a:srgbClr val="002060"/>
          </a:solidFill>
          <a:ln>
            <a:solidFill>
              <a:srgbClr val="002060"/>
            </a:solidFill>
          </a:ln>
        </p:spPr>
        <p:txBody>
          <a:bodyPr wrap="none" rtlCol="0">
            <a:spAutoFit/>
          </a:bodyPr>
          <a:lstStyle/>
          <a:p>
            <a:r>
              <a:rPr lang="lv-LV" sz="1400" b="1" dirty="0">
                <a:solidFill>
                  <a:schemeClr val="bg1"/>
                </a:solidFill>
              </a:rPr>
              <a:t>Pētījums īstenots ar Ārlietu ministrijas finansiālu atbalstu </a:t>
            </a:r>
          </a:p>
          <a:p>
            <a:r>
              <a:rPr lang="lv-LV" sz="1400" b="1" dirty="0">
                <a:solidFill>
                  <a:schemeClr val="bg1"/>
                </a:solidFill>
              </a:rPr>
              <a:t>sadarbības līguma ar Latvijas Universitāti ietvaros</a:t>
            </a:r>
            <a:endParaRPr lang="en-GB" sz="1400" b="1" dirty="0">
              <a:solidFill>
                <a:schemeClr val="bg1"/>
              </a:solidFill>
            </a:endParaRPr>
          </a:p>
        </p:txBody>
      </p:sp>
    </p:spTree>
    <p:extLst>
      <p:ext uri="{BB962C8B-B14F-4D97-AF65-F5344CB8AC3E}">
        <p14:creationId xmlns:p14="http://schemas.microsoft.com/office/powerpoint/2010/main" val="69787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mp;amp;E Global - An Alliance of Employers&amp;#39; Counsel Worldwide">
            <a:extLst>
              <a:ext uri="{FF2B5EF4-FFF2-40B4-BE49-F238E27FC236}">
                <a16:creationId xmlns:a16="http://schemas.microsoft.com/office/drawing/2014/main" id="{0DD3A40F-E112-484F-B55E-CE68FA11F4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83" t="9091" r="1648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Virsraksts 1">
            <a:extLst>
              <a:ext uri="{FF2B5EF4-FFF2-40B4-BE49-F238E27FC236}">
                <a16:creationId xmlns:a16="http://schemas.microsoft.com/office/drawing/2014/main" id="{5EFE301D-05C8-B744-9765-6E9987CB7436}"/>
              </a:ext>
            </a:extLst>
          </p:cNvPr>
          <p:cNvSpPr>
            <a:spLocks noGrp="1"/>
          </p:cNvSpPr>
          <p:nvPr>
            <p:ph type="title" idx="4294967295"/>
          </p:nvPr>
        </p:nvSpPr>
        <p:spPr>
          <a:xfrm>
            <a:off x="1556967" y="169994"/>
            <a:ext cx="7293536" cy="739373"/>
          </a:xfrm>
        </p:spPr>
        <p:txBody>
          <a:bodyPr vert="horz" lIns="91440" tIns="45720" rIns="91440" bIns="45720" rtlCol="0" anchor="b">
            <a:normAutofit fontScale="90000"/>
          </a:bodyPr>
          <a:lstStyle/>
          <a:p>
            <a:r>
              <a:rPr lang="en-US" sz="4800" dirty="0" err="1"/>
              <a:t>Pētījuma</a:t>
            </a:r>
            <a:r>
              <a:rPr lang="en-US" sz="4800" dirty="0"/>
              <a:t> </a:t>
            </a:r>
            <a:r>
              <a:rPr lang="en-US" sz="4800" dirty="0" err="1"/>
              <a:t>galvenās</a:t>
            </a:r>
            <a:r>
              <a:rPr lang="en-US" sz="4800" dirty="0"/>
              <a:t> </a:t>
            </a:r>
            <a:r>
              <a:rPr lang="lv-LV" sz="4800" dirty="0"/>
              <a:t>metodes</a:t>
            </a:r>
            <a:endParaRPr lang="en-US" sz="4800" dirty="0"/>
          </a:p>
        </p:txBody>
      </p:sp>
      <p:sp>
        <p:nvSpPr>
          <p:cNvPr id="6" name="Satura vietturis 2">
            <a:extLst>
              <a:ext uri="{FF2B5EF4-FFF2-40B4-BE49-F238E27FC236}">
                <a16:creationId xmlns:a16="http://schemas.microsoft.com/office/drawing/2014/main" id="{3F263BF3-41E8-E943-8590-2EFB6BC2EFFE}"/>
              </a:ext>
            </a:extLst>
          </p:cNvPr>
          <p:cNvSpPr>
            <a:spLocks noGrp="1"/>
          </p:cNvSpPr>
          <p:nvPr>
            <p:ph idx="4294967295"/>
          </p:nvPr>
        </p:nvSpPr>
        <p:spPr>
          <a:xfrm>
            <a:off x="340753" y="909367"/>
            <a:ext cx="8538552" cy="5812108"/>
          </a:xfrm>
        </p:spPr>
        <p:txBody>
          <a:bodyPr vert="horz" lIns="91440" tIns="45720" rIns="91440" bIns="45720" rtlCol="0">
            <a:noAutofit/>
          </a:bodyPr>
          <a:lstStyle/>
          <a:p>
            <a:pPr marL="0" marR="73660" lvl="0" indent="0" algn="just">
              <a:spcAft>
                <a:spcPts val="600"/>
              </a:spcAft>
              <a:buSzPts val="1100"/>
              <a:buNone/>
              <a:tabLst>
                <a:tab pos="990600" algn="l"/>
              </a:tabLst>
            </a:pPr>
            <a:r>
              <a:rPr lang="lv-LV" dirty="0">
                <a:effectLst/>
                <a:latin typeface="Calibri" panose="020F0502020204030204" pitchFamily="34" charset="0"/>
                <a:ea typeface="Calibri" panose="020F0502020204030204" pitchFamily="34" charset="0"/>
              </a:rPr>
              <a:t>1.	Sekundāro datu analīze (14. Saeimas vēlēšanu un EP vēlēšanu rezultātu ārzemēs detalizēta analīze)</a:t>
            </a:r>
          </a:p>
          <a:p>
            <a:pPr marL="0" marR="73660" lvl="0" indent="0" algn="just">
              <a:spcAft>
                <a:spcPts val="600"/>
              </a:spcAft>
              <a:buSzPts val="1100"/>
              <a:buNone/>
              <a:tabLst>
                <a:tab pos="990600" algn="l"/>
              </a:tabLst>
            </a:pPr>
            <a:r>
              <a:rPr lang="lv-LV" dirty="0">
                <a:effectLst/>
                <a:latin typeface="Calibri" panose="020F0502020204030204" pitchFamily="34" charset="0"/>
                <a:ea typeface="Calibri" panose="020F0502020204030204" pitchFamily="34" charset="0"/>
              </a:rPr>
              <a:t>2.	Padziļinātas intervijas ar politisko partiju pārstāvjiem un partiju programmu analīze;</a:t>
            </a:r>
          </a:p>
          <a:p>
            <a:pPr marL="0" marR="73660" lvl="0" indent="0" algn="just">
              <a:spcAft>
                <a:spcPts val="600"/>
              </a:spcAft>
              <a:buSzPts val="1100"/>
              <a:buNone/>
              <a:tabLst>
                <a:tab pos="990600" algn="l"/>
              </a:tabLst>
            </a:pPr>
            <a:r>
              <a:rPr lang="lv-LV" dirty="0">
                <a:effectLst/>
                <a:latin typeface="Calibri" panose="020F0502020204030204" pitchFamily="34" charset="0"/>
                <a:ea typeface="Calibri" panose="020F0502020204030204" pitchFamily="34" charset="0"/>
              </a:rPr>
              <a:t>3.	Padziļinātās intervijas ar Centrālās vēlēšanu komisijas (CVK) pārstāvjiem;</a:t>
            </a:r>
          </a:p>
          <a:p>
            <a:pPr marL="0" marR="73660" lvl="0" indent="0" algn="just">
              <a:spcAft>
                <a:spcPts val="600"/>
              </a:spcAft>
              <a:buSzPts val="1100"/>
              <a:buNone/>
              <a:tabLst>
                <a:tab pos="990600" algn="l"/>
              </a:tabLst>
            </a:pPr>
            <a:r>
              <a:rPr lang="lv-LV" dirty="0">
                <a:effectLst/>
                <a:latin typeface="Calibri" panose="020F0502020204030204" pitchFamily="34" charset="0"/>
                <a:ea typeface="Calibri" panose="020F0502020204030204" pitchFamily="34" charset="0"/>
              </a:rPr>
              <a:t>4.	Kvantitatīva aptauja par diasporas politisko līdzdalību un izmantotajiem informācijas kanāliem;</a:t>
            </a:r>
          </a:p>
          <a:p>
            <a:pPr marL="0" marR="73660" lvl="0" indent="0" algn="just">
              <a:spcAft>
                <a:spcPts val="600"/>
              </a:spcAft>
              <a:buSzPts val="1100"/>
              <a:buNone/>
              <a:tabLst>
                <a:tab pos="990600" algn="l"/>
              </a:tabLst>
            </a:pPr>
            <a:r>
              <a:rPr lang="lv-LV" dirty="0">
                <a:effectLst/>
                <a:latin typeface="Calibri" panose="020F0502020204030204" pitchFamily="34" charset="0"/>
                <a:ea typeface="Calibri" panose="020F0502020204030204" pitchFamily="34" charset="0"/>
              </a:rPr>
              <a:t>5.	Četras fokusa grupu diskusijas ar diasporas pārstāvjiem: 1) diasporas medijiem, 2) organizācijām, 3) vēstniekiem un goda konsuliem, 4) vēlēšanu procesa organizētājiem.</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F2D7DBB-B319-534E-8C65-39B3E9CF0F54}"/>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lgn="r">
              <a:spcAft>
                <a:spcPts val="600"/>
              </a:spcAft>
              <a:defRPr/>
            </a:pPr>
            <a:fld id="{52874D3B-0145-4B40-BC41-2631D243DCC0}" type="slidenum">
              <a:rPr lang="en-US" sz="1200">
                <a:latin typeface="Calibri" panose="020F0502020204030204"/>
                <a:cs typeface="+mn-cs"/>
              </a:rPr>
              <a:pPr algn="r">
                <a:spcAft>
                  <a:spcPts val="600"/>
                </a:spcAft>
                <a:defRPr/>
              </a:pPr>
              <a:t>4</a:t>
            </a:fld>
            <a:endParaRPr lang="en-US" sz="1200">
              <a:latin typeface="Calibri" panose="020F0502020204030204"/>
              <a:cs typeface="+mn-cs"/>
            </a:endParaRPr>
          </a:p>
        </p:txBody>
      </p:sp>
    </p:spTree>
    <p:extLst>
      <p:ext uri="{BB962C8B-B14F-4D97-AF65-F5344CB8AC3E}">
        <p14:creationId xmlns:p14="http://schemas.microsoft.com/office/powerpoint/2010/main" val="2371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70E4F-0383-E03A-9DB3-52E0C3D70090}"/>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Diasporas līdzdalības 14. Saeimas vēlēšanās analīze</a:t>
            </a:r>
            <a:endParaRPr lang="lv-LV" sz="3600" dirty="0"/>
          </a:p>
        </p:txBody>
      </p:sp>
      <p:sp>
        <p:nvSpPr>
          <p:cNvPr id="5" name="Slide Number Placeholder 4">
            <a:extLst>
              <a:ext uri="{FF2B5EF4-FFF2-40B4-BE49-F238E27FC236}">
                <a16:creationId xmlns:a16="http://schemas.microsoft.com/office/drawing/2014/main" id="{3BA0A77C-8AEB-A7BE-3916-C26729973FBB}"/>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5</a:t>
            </a:fld>
            <a:endParaRPr lang="en-US" b="1" dirty="0">
              <a:solidFill>
                <a:schemeClr val="bg1"/>
              </a:solidFill>
            </a:endParaRPr>
          </a:p>
        </p:txBody>
      </p:sp>
      <p:sp>
        <p:nvSpPr>
          <p:cNvPr id="7" name="TextBox 6">
            <a:extLst>
              <a:ext uri="{FF2B5EF4-FFF2-40B4-BE49-F238E27FC236}">
                <a16:creationId xmlns:a16="http://schemas.microsoft.com/office/drawing/2014/main" id="{CB7A4AFB-00AB-E1FC-48FE-871F0B5F14D7}"/>
              </a:ext>
            </a:extLst>
          </p:cNvPr>
          <p:cNvSpPr txBox="1"/>
          <p:nvPr/>
        </p:nvSpPr>
        <p:spPr>
          <a:xfrm>
            <a:off x="315882" y="931353"/>
            <a:ext cx="9465791" cy="461665"/>
          </a:xfrm>
          <a:prstGeom prst="rect">
            <a:avLst/>
          </a:prstGeom>
          <a:noFill/>
        </p:spPr>
        <p:txBody>
          <a:bodyPr wrap="square">
            <a:spAutoFit/>
          </a:bodyPr>
          <a:lstStyle/>
          <a:p>
            <a:r>
              <a:rPr lang="lv-LV" sz="2400" b="1" dirty="0">
                <a:effectLst/>
                <a:latin typeface="Calibri" panose="020F0502020204030204" pitchFamily="34" charset="0"/>
                <a:ea typeface="Calibri" panose="020F0502020204030204" pitchFamily="34" charset="0"/>
              </a:rPr>
              <a:t>Balsstiesīgo skaits un īpatsvars ārvalstīs Saeimas vēlēšanās (1995-2022)</a:t>
            </a:r>
            <a:endParaRPr lang="lv-LV" sz="2400" dirty="0"/>
          </a:p>
        </p:txBody>
      </p:sp>
      <p:graphicFrame>
        <p:nvGraphicFramePr>
          <p:cNvPr id="8" name="Table 7">
            <a:extLst>
              <a:ext uri="{FF2B5EF4-FFF2-40B4-BE49-F238E27FC236}">
                <a16:creationId xmlns:a16="http://schemas.microsoft.com/office/drawing/2014/main" id="{8AA639A7-622D-45C3-72B0-96B04097CEBA}"/>
              </a:ext>
            </a:extLst>
          </p:cNvPr>
          <p:cNvGraphicFramePr>
            <a:graphicFrameLocks noGrp="1"/>
          </p:cNvGraphicFramePr>
          <p:nvPr>
            <p:extLst>
              <p:ext uri="{D42A27DB-BD31-4B8C-83A1-F6EECF244321}">
                <p14:modId xmlns:p14="http://schemas.microsoft.com/office/powerpoint/2010/main" val="2245826182"/>
              </p:ext>
            </p:extLst>
          </p:nvPr>
        </p:nvGraphicFramePr>
        <p:xfrm>
          <a:off x="315882" y="1600110"/>
          <a:ext cx="11105147" cy="5005227"/>
        </p:xfrm>
        <a:graphic>
          <a:graphicData uri="http://schemas.openxmlformats.org/drawingml/2006/table">
            <a:tbl>
              <a:tblPr bandRow="1">
                <a:tableStyleId>{5C22544A-7EE6-4342-B048-85BDC9FD1C3A}</a:tableStyleId>
              </a:tblPr>
              <a:tblGrid>
                <a:gridCol w="1910577">
                  <a:extLst>
                    <a:ext uri="{9D8B030D-6E8A-4147-A177-3AD203B41FA5}">
                      <a16:colId xmlns:a16="http://schemas.microsoft.com/office/drawing/2014/main" val="1823272312"/>
                    </a:ext>
                  </a:extLst>
                </a:gridCol>
                <a:gridCol w="1527920">
                  <a:extLst>
                    <a:ext uri="{9D8B030D-6E8A-4147-A177-3AD203B41FA5}">
                      <a16:colId xmlns:a16="http://schemas.microsoft.com/office/drawing/2014/main" val="3113550061"/>
                    </a:ext>
                  </a:extLst>
                </a:gridCol>
                <a:gridCol w="3145084">
                  <a:extLst>
                    <a:ext uri="{9D8B030D-6E8A-4147-A177-3AD203B41FA5}">
                      <a16:colId xmlns:a16="http://schemas.microsoft.com/office/drawing/2014/main" val="134905240"/>
                    </a:ext>
                  </a:extLst>
                </a:gridCol>
                <a:gridCol w="4521566">
                  <a:extLst>
                    <a:ext uri="{9D8B030D-6E8A-4147-A177-3AD203B41FA5}">
                      <a16:colId xmlns:a16="http://schemas.microsoft.com/office/drawing/2014/main" val="3609527903"/>
                    </a:ext>
                  </a:extLst>
                </a:gridCol>
              </a:tblGrid>
              <a:tr h="1078446">
                <a:tc>
                  <a:txBody>
                    <a:bodyPr/>
                    <a:lstStyle/>
                    <a:p>
                      <a:pPr>
                        <a:lnSpc>
                          <a:spcPct val="107000"/>
                        </a:lnSpc>
                        <a:spcAft>
                          <a:spcPts val="800"/>
                        </a:spcAft>
                      </a:pPr>
                      <a:r>
                        <a:rPr lang="lv-LV" sz="2800">
                          <a:effectLst/>
                        </a:rPr>
                        <a:t>Gads</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Saeima</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Balsstiesīgo skaits ārvalstīs</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Ārvalstu balsstiesīgo īpatsvars no visiem balsstiesīgajiem</a:t>
                      </a:r>
                      <a:endParaRPr lang="lv-LV" sz="2800">
                        <a:effectLst/>
                        <a:latin typeface="Calibri" panose="020F0502020204030204" pitchFamily="34" charset="0"/>
                        <a:ea typeface="Calibri" panose="020F0502020204030204" pitchFamily="34" charset="0"/>
                      </a:endParaRPr>
                    </a:p>
                  </a:txBody>
                  <a:tcPr marL="63749" marR="63749" marT="0" marB="0"/>
                </a:tc>
                <a:extLst>
                  <a:ext uri="{0D108BD9-81ED-4DB2-BD59-A6C34878D82A}">
                    <a16:rowId xmlns:a16="http://schemas.microsoft.com/office/drawing/2014/main" val="3384690317"/>
                  </a:ext>
                </a:extLst>
              </a:tr>
              <a:tr h="348718">
                <a:tc>
                  <a:txBody>
                    <a:bodyPr/>
                    <a:lstStyle/>
                    <a:p>
                      <a:pPr>
                        <a:lnSpc>
                          <a:spcPct val="107000"/>
                        </a:lnSpc>
                        <a:spcAft>
                          <a:spcPts val="800"/>
                        </a:spcAft>
                      </a:pPr>
                      <a:r>
                        <a:rPr lang="lv-LV" sz="2800">
                          <a:effectLst/>
                        </a:rPr>
                        <a:t>1995</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6.</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26 159</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1,96</a:t>
                      </a:r>
                      <a:endParaRPr lang="lv-LV" sz="2800">
                        <a:effectLst/>
                        <a:latin typeface="Calibri" panose="020F0502020204030204" pitchFamily="34" charset="0"/>
                        <a:ea typeface="Calibri" panose="020F0502020204030204" pitchFamily="34" charset="0"/>
                      </a:endParaRPr>
                    </a:p>
                  </a:txBody>
                  <a:tcPr marL="63749" marR="63749" marT="0" marB="0"/>
                </a:tc>
                <a:extLst>
                  <a:ext uri="{0D108BD9-81ED-4DB2-BD59-A6C34878D82A}">
                    <a16:rowId xmlns:a16="http://schemas.microsoft.com/office/drawing/2014/main" val="3568211627"/>
                  </a:ext>
                </a:extLst>
              </a:tr>
              <a:tr h="348718">
                <a:tc>
                  <a:txBody>
                    <a:bodyPr/>
                    <a:lstStyle/>
                    <a:p>
                      <a:pPr>
                        <a:lnSpc>
                          <a:spcPct val="107000"/>
                        </a:lnSpc>
                        <a:spcAft>
                          <a:spcPts val="800"/>
                        </a:spcAft>
                      </a:pPr>
                      <a:r>
                        <a:rPr lang="lv-LV" sz="2800">
                          <a:effectLst/>
                        </a:rPr>
                        <a:t>1998</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7.</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30 218</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2,24</a:t>
                      </a:r>
                      <a:endParaRPr lang="lv-LV" sz="2800">
                        <a:effectLst/>
                        <a:latin typeface="Calibri" panose="020F0502020204030204" pitchFamily="34" charset="0"/>
                        <a:ea typeface="Calibri" panose="020F0502020204030204" pitchFamily="34" charset="0"/>
                      </a:endParaRPr>
                    </a:p>
                  </a:txBody>
                  <a:tcPr marL="63749" marR="63749" marT="0" marB="0"/>
                </a:tc>
                <a:extLst>
                  <a:ext uri="{0D108BD9-81ED-4DB2-BD59-A6C34878D82A}">
                    <a16:rowId xmlns:a16="http://schemas.microsoft.com/office/drawing/2014/main" val="2744073297"/>
                  </a:ext>
                </a:extLst>
              </a:tr>
              <a:tr h="348718">
                <a:tc>
                  <a:txBody>
                    <a:bodyPr/>
                    <a:lstStyle/>
                    <a:p>
                      <a:pPr>
                        <a:lnSpc>
                          <a:spcPct val="107000"/>
                        </a:lnSpc>
                        <a:spcAft>
                          <a:spcPts val="800"/>
                        </a:spcAft>
                      </a:pPr>
                      <a:r>
                        <a:rPr lang="lv-LV" sz="2800">
                          <a:effectLst/>
                        </a:rPr>
                        <a:t>2002</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8.</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32 315</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2,31</a:t>
                      </a:r>
                      <a:endParaRPr lang="lv-LV" sz="2800">
                        <a:effectLst/>
                        <a:latin typeface="Calibri" panose="020F0502020204030204" pitchFamily="34" charset="0"/>
                        <a:ea typeface="Calibri" panose="020F0502020204030204" pitchFamily="34" charset="0"/>
                      </a:endParaRPr>
                    </a:p>
                  </a:txBody>
                  <a:tcPr marL="63749" marR="63749" marT="0" marB="0"/>
                </a:tc>
                <a:extLst>
                  <a:ext uri="{0D108BD9-81ED-4DB2-BD59-A6C34878D82A}">
                    <a16:rowId xmlns:a16="http://schemas.microsoft.com/office/drawing/2014/main" val="659518536"/>
                  </a:ext>
                </a:extLst>
              </a:tr>
              <a:tr h="348718">
                <a:tc>
                  <a:txBody>
                    <a:bodyPr/>
                    <a:lstStyle/>
                    <a:p>
                      <a:pPr>
                        <a:lnSpc>
                          <a:spcPct val="107000"/>
                        </a:lnSpc>
                        <a:spcAft>
                          <a:spcPts val="800"/>
                        </a:spcAft>
                      </a:pPr>
                      <a:r>
                        <a:rPr lang="lv-LV" sz="2800">
                          <a:effectLst/>
                        </a:rPr>
                        <a:t>2006</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9.</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33 873</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2,27</a:t>
                      </a:r>
                      <a:endParaRPr lang="lv-LV" sz="2800">
                        <a:effectLst/>
                        <a:latin typeface="Calibri" panose="020F0502020204030204" pitchFamily="34" charset="0"/>
                        <a:ea typeface="Calibri" panose="020F0502020204030204" pitchFamily="34" charset="0"/>
                      </a:endParaRPr>
                    </a:p>
                  </a:txBody>
                  <a:tcPr marL="63749" marR="63749" marT="0" marB="0"/>
                </a:tc>
                <a:extLst>
                  <a:ext uri="{0D108BD9-81ED-4DB2-BD59-A6C34878D82A}">
                    <a16:rowId xmlns:a16="http://schemas.microsoft.com/office/drawing/2014/main" val="3134217150"/>
                  </a:ext>
                </a:extLst>
              </a:tr>
              <a:tr h="348718">
                <a:tc>
                  <a:txBody>
                    <a:bodyPr/>
                    <a:lstStyle/>
                    <a:p>
                      <a:pPr>
                        <a:lnSpc>
                          <a:spcPct val="107000"/>
                        </a:lnSpc>
                        <a:spcAft>
                          <a:spcPts val="800"/>
                        </a:spcAft>
                      </a:pPr>
                      <a:r>
                        <a:rPr lang="lv-LV" sz="2800">
                          <a:effectLst/>
                        </a:rPr>
                        <a:t>2010</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10.</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42 724</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2,79</a:t>
                      </a:r>
                      <a:endParaRPr lang="lv-LV" sz="2800">
                        <a:effectLst/>
                        <a:latin typeface="Calibri" panose="020F0502020204030204" pitchFamily="34" charset="0"/>
                        <a:ea typeface="Calibri" panose="020F0502020204030204" pitchFamily="34" charset="0"/>
                      </a:endParaRPr>
                    </a:p>
                  </a:txBody>
                  <a:tcPr marL="63749" marR="63749" marT="0" marB="0"/>
                </a:tc>
                <a:extLst>
                  <a:ext uri="{0D108BD9-81ED-4DB2-BD59-A6C34878D82A}">
                    <a16:rowId xmlns:a16="http://schemas.microsoft.com/office/drawing/2014/main" val="2030977887"/>
                  </a:ext>
                </a:extLst>
              </a:tr>
              <a:tr h="348718">
                <a:tc>
                  <a:txBody>
                    <a:bodyPr/>
                    <a:lstStyle/>
                    <a:p>
                      <a:pPr>
                        <a:lnSpc>
                          <a:spcPct val="107000"/>
                        </a:lnSpc>
                        <a:spcAft>
                          <a:spcPts val="800"/>
                        </a:spcAft>
                      </a:pPr>
                      <a:r>
                        <a:rPr lang="lv-LV" sz="2800">
                          <a:effectLst/>
                        </a:rPr>
                        <a:t>2011</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11.</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51 975</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3,37</a:t>
                      </a:r>
                      <a:endParaRPr lang="lv-LV" sz="2800">
                        <a:effectLst/>
                        <a:latin typeface="Calibri" panose="020F0502020204030204" pitchFamily="34" charset="0"/>
                        <a:ea typeface="Calibri" panose="020F0502020204030204" pitchFamily="34" charset="0"/>
                      </a:endParaRPr>
                    </a:p>
                  </a:txBody>
                  <a:tcPr marL="63749" marR="63749" marT="0" marB="0"/>
                </a:tc>
                <a:extLst>
                  <a:ext uri="{0D108BD9-81ED-4DB2-BD59-A6C34878D82A}">
                    <a16:rowId xmlns:a16="http://schemas.microsoft.com/office/drawing/2014/main" val="4251243166"/>
                  </a:ext>
                </a:extLst>
              </a:tr>
              <a:tr h="348718">
                <a:tc>
                  <a:txBody>
                    <a:bodyPr/>
                    <a:lstStyle/>
                    <a:p>
                      <a:pPr>
                        <a:lnSpc>
                          <a:spcPct val="107000"/>
                        </a:lnSpc>
                        <a:spcAft>
                          <a:spcPts val="800"/>
                        </a:spcAft>
                      </a:pPr>
                      <a:r>
                        <a:rPr lang="lv-LV" sz="2800">
                          <a:effectLst/>
                        </a:rPr>
                        <a:t>2014</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12.</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87 493</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5,64</a:t>
                      </a:r>
                      <a:endParaRPr lang="lv-LV" sz="2800">
                        <a:effectLst/>
                        <a:latin typeface="Calibri" panose="020F0502020204030204" pitchFamily="34" charset="0"/>
                        <a:ea typeface="Calibri" panose="020F0502020204030204" pitchFamily="34" charset="0"/>
                      </a:endParaRPr>
                    </a:p>
                  </a:txBody>
                  <a:tcPr marL="63749" marR="63749" marT="0" marB="0"/>
                </a:tc>
                <a:extLst>
                  <a:ext uri="{0D108BD9-81ED-4DB2-BD59-A6C34878D82A}">
                    <a16:rowId xmlns:a16="http://schemas.microsoft.com/office/drawing/2014/main" val="3038824775"/>
                  </a:ext>
                </a:extLst>
              </a:tr>
              <a:tr h="348718">
                <a:tc>
                  <a:txBody>
                    <a:bodyPr/>
                    <a:lstStyle/>
                    <a:p>
                      <a:pPr>
                        <a:lnSpc>
                          <a:spcPct val="107000"/>
                        </a:lnSpc>
                        <a:spcAft>
                          <a:spcPts val="800"/>
                        </a:spcAft>
                      </a:pPr>
                      <a:r>
                        <a:rPr lang="lv-LV" sz="2800">
                          <a:effectLst/>
                        </a:rPr>
                        <a:t>2018</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13.</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134 806</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8,70</a:t>
                      </a:r>
                      <a:endParaRPr lang="lv-LV" sz="2800">
                        <a:effectLst/>
                        <a:latin typeface="Calibri" panose="020F0502020204030204" pitchFamily="34" charset="0"/>
                        <a:ea typeface="Calibri" panose="020F0502020204030204" pitchFamily="34" charset="0"/>
                      </a:endParaRPr>
                    </a:p>
                  </a:txBody>
                  <a:tcPr marL="63749" marR="63749" marT="0" marB="0"/>
                </a:tc>
                <a:extLst>
                  <a:ext uri="{0D108BD9-81ED-4DB2-BD59-A6C34878D82A}">
                    <a16:rowId xmlns:a16="http://schemas.microsoft.com/office/drawing/2014/main" val="1441155432"/>
                  </a:ext>
                </a:extLst>
              </a:tr>
              <a:tr h="348718">
                <a:tc>
                  <a:txBody>
                    <a:bodyPr/>
                    <a:lstStyle/>
                    <a:p>
                      <a:pPr>
                        <a:lnSpc>
                          <a:spcPct val="107000"/>
                        </a:lnSpc>
                        <a:spcAft>
                          <a:spcPts val="800"/>
                        </a:spcAft>
                      </a:pPr>
                      <a:r>
                        <a:rPr lang="lv-LV" sz="2800">
                          <a:effectLst/>
                        </a:rPr>
                        <a:t>2022</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a:effectLst/>
                        </a:rPr>
                        <a:t>14.</a:t>
                      </a:r>
                      <a:endParaRPr lang="lv-LV" sz="280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dirty="0">
                          <a:effectLst/>
                        </a:rPr>
                        <a:t>162 049</a:t>
                      </a:r>
                      <a:endParaRPr lang="lv-LV" sz="2800" dirty="0">
                        <a:effectLst/>
                        <a:latin typeface="Calibri" panose="020F0502020204030204" pitchFamily="34" charset="0"/>
                        <a:ea typeface="Calibri" panose="020F0502020204030204" pitchFamily="34" charset="0"/>
                      </a:endParaRPr>
                    </a:p>
                  </a:txBody>
                  <a:tcPr marL="63749" marR="63749" marT="0" marB="0"/>
                </a:tc>
                <a:tc>
                  <a:txBody>
                    <a:bodyPr/>
                    <a:lstStyle/>
                    <a:p>
                      <a:pPr algn="ctr">
                        <a:lnSpc>
                          <a:spcPct val="107000"/>
                        </a:lnSpc>
                        <a:spcAft>
                          <a:spcPts val="800"/>
                        </a:spcAft>
                      </a:pPr>
                      <a:r>
                        <a:rPr lang="lv-LV" sz="2800" b="1" dirty="0">
                          <a:solidFill>
                            <a:srgbClr val="FF0000"/>
                          </a:solidFill>
                          <a:effectLst/>
                        </a:rPr>
                        <a:t>10,51</a:t>
                      </a:r>
                      <a:endParaRPr lang="lv-LV" sz="2800" b="1" dirty="0">
                        <a:solidFill>
                          <a:srgbClr val="FF0000"/>
                        </a:solidFill>
                        <a:effectLst/>
                        <a:latin typeface="Calibri" panose="020F0502020204030204" pitchFamily="34" charset="0"/>
                        <a:ea typeface="Calibri" panose="020F0502020204030204" pitchFamily="34" charset="0"/>
                      </a:endParaRPr>
                    </a:p>
                  </a:txBody>
                  <a:tcPr marL="63749" marR="63749" marT="0" marB="0"/>
                </a:tc>
                <a:extLst>
                  <a:ext uri="{0D108BD9-81ED-4DB2-BD59-A6C34878D82A}">
                    <a16:rowId xmlns:a16="http://schemas.microsoft.com/office/drawing/2014/main" val="1983739946"/>
                  </a:ext>
                </a:extLst>
              </a:tr>
            </a:tbl>
          </a:graphicData>
        </a:graphic>
      </p:graphicFrame>
    </p:spTree>
    <p:extLst>
      <p:ext uri="{BB962C8B-B14F-4D97-AF65-F5344CB8AC3E}">
        <p14:creationId xmlns:p14="http://schemas.microsoft.com/office/powerpoint/2010/main" val="85005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9A48D2-8E17-A60E-3776-D76DFB01D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5877A-B6D8-D126-8939-C018E6B06659}"/>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Diasporas līdzdalības 14. Saeimas vēlēšanās analīze</a:t>
            </a:r>
            <a:endParaRPr lang="lv-LV" sz="3600" dirty="0"/>
          </a:p>
        </p:txBody>
      </p:sp>
      <p:sp>
        <p:nvSpPr>
          <p:cNvPr id="5" name="Slide Number Placeholder 4">
            <a:extLst>
              <a:ext uri="{FF2B5EF4-FFF2-40B4-BE49-F238E27FC236}">
                <a16:creationId xmlns:a16="http://schemas.microsoft.com/office/drawing/2014/main" id="{3BF64CBA-9D85-18D6-A16D-0EDFE9DDAD96}"/>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6</a:t>
            </a:fld>
            <a:endParaRPr lang="en-US" b="1" dirty="0">
              <a:solidFill>
                <a:schemeClr val="bg1"/>
              </a:solidFill>
            </a:endParaRPr>
          </a:p>
        </p:txBody>
      </p:sp>
      <p:sp>
        <p:nvSpPr>
          <p:cNvPr id="7" name="TextBox 6">
            <a:extLst>
              <a:ext uri="{FF2B5EF4-FFF2-40B4-BE49-F238E27FC236}">
                <a16:creationId xmlns:a16="http://schemas.microsoft.com/office/drawing/2014/main" id="{2F196480-35A2-EDF3-9347-07215003C8AE}"/>
              </a:ext>
            </a:extLst>
          </p:cNvPr>
          <p:cNvSpPr txBox="1"/>
          <p:nvPr/>
        </p:nvSpPr>
        <p:spPr>
          <a:xfrm>
            <a:off x="315883" y="700520"/>
            <a:ext cx="9465791" cy="461665"/>
          </a:xfrm>
          <a:prstGeom prst="rect">
            <a:avLst/>
          </a:prstGeom>
          <a:noFill/>
        </p:spPr>
        <p:txBody>
          <a:bodyPr wrap="square">
            <a:spAutoFit/>
          </a:bodyPr>
          <a:lstStyle/>
          <a:p>
            <a:r>
              <a:rPr lang="lv-LV" sz="2400" b="1" dirty="0">
                <a:effectLst/>
                <a:latin typeface="Calibri" panose="020F0502020204030204" pitchFamily="34" charset="0"/>
                <a:ea typeface="Calibri" panose="020F0502020204030204" pitchFamily="34" charset="0"/>
              </a:rPr>
              <a:t>Ārvalstīs nobalsojušo vēlētāju aktivitāte Saeimas vēlēšanās (1995-2022)</a:t>
            </a:r>
            <a:endParaRPr lang="lv-LV" sz="2400" dirty="0"/>
          </a:p>
        </p:txBody>
      </p:sp>
      <p:graphicFrame>
        <p:nvGraphicFramePr>
          <p:cNvPr id="3" name="Table 2">
            <a:extLst>
              <a:ext uri="{FF2B5EF4-FFF2-40B4-BE49-F238E27FC236}">
                <a16:creationId xmlns:a16="http://schemas.microsoft.com/office/drawing/2014/main" id="{825E044B-D259-8DFB-32B5-533F3E8B0B34}"/>
              </a:ext>
            </a:extLst>
          </p:cNvPr>
          <p:cNvGraphicFramePr>
            <a:graphicFrameLocks noGrp="1"/>
          </p:cNvGraphicFramePr>
          <p:nvPr>
            <p:extLst>
              <p:ext uri="{D42A27DB-BD31-4B8C-83A1-F6EECF244321}">
                <p14:modId xmlns:p14="http://schemas.microsoft.com/office/powerpoint/2010/main" val="3745517168"/>
              </p:ext>
            </p:extLst>
          </p:nvPr>
        </p:nvGraphicFramePr>
        <p:xfrm>
          <a:off x="465222" y="1285857"/>
          <a:ext cx="11261556" cy="5222875"/>
        </p:xfrm>
        <a:graphic>
          <a:graphicData uri="http://schemas.openxmlformats.org/drawingml/2006/table">
            <a:tbl>
              <a:tblPr bandRow="1">
                <a:tableStyleId>{5C22544A-7EE6-4342-B048-85BDC9FD1C3A}</a:tableStyleId>
              </a:tblPr>
              <a:tblGrid>
                <a:gridCol w="1697824">
                  <a:extLst>
                    <a:ext uri="{9D8B030D-6E8A-4147-A177-3AD203B41FA5}">
                      <a16:colId xmlns:a16="http://schemas.microsoft.com/office/drawing/2014/main" val="613114137"/>
                    </a:ext>
                  </a:extLst>
                </a:gridCol>
                <a:gridCol w="1157381">
                  <a:extLst>
                    <a:ext uri="{9D8B030D-6E8A-4147-A177-3AD203B41FA5}">
                      <a16:colId xmlns:a16="http://schemas.microsoft.com/office/drawing/2014/main" val="3258334583"/>
                    </a:ext>
                  </a:extLst>
                </a:gridCol>
                <a:gridCol w="2201902">
                  <a:extLst>
                    <a:ext uri="{9D8B030D-6E8A-4147-A177-3AD203B41FA5}">
                      <a16:colId xmlns:a16="http://schemas.microsoft.com/office/drawing/2014/main" val="3342297835"/>
                    </a:ext>
                  </a:extLst>
                </a:gridCol>
                <a:gridCol w="1742964">
                  <a:extLst>
                    <a:ext uri="{9D8B030D-6E8A-4147-A177-3AD203B41FA5}">
                      <a16:colId xmlns:a16="http://schemas.microsoft.com/office/drawing/2014/main" val="1000925331"/>
                    </a:ext>
                  </a:extLst>
                </a:gridCol>
                <a:gridCol w="2201902">
                  <a:extLst>
                    <a:ext uri="{9D8B030D-6E8A-4147-A177-3AD203B41FA5}">
                      <a16:colId xmlns:a16="http://schemas.microsoft.com/office/drawing/2014/main" val="870978773"/>
                    </a:ext>
                  </a:extLst>
                </a:gridCol>
                <a:gridCol w="2259583">
                  <a:extLst>
                    <a:ext uri="{9D8B030D-6E8A-4147-A177-3AD203B41FA5}">
                      <a16:colId xmlns:a16="http://schemas.microsoft.com/office/drawing/2014/main" val="3851078343"/>
                    </a:ext>
                  </a:extLst>
                </a:gridCol>
              </a:tblGrid>
              <a:tr h="1770158">
                <a:tc>
                  <a:txBody>
                    <a:bodyPr/>
                    <a:lstStyle/>
                    <a:p>
                      <a:pPr>
                        <a:lnSpc>
                          <a:spcPct val="107000"/>
                        </a:lnSpc>
                        <a:spcAft>
                          <a:spcPts val="800"/>
                        </a:spcAft>
                      </a:pPr>
                      <a:r>
                        <a:rPr lang="lv-LV" sz="2200">
                          <a:effectLst/>
                        </a:rPr>
                        <a:t>Gads</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nSpc>
                          <a:spcPct val="107000"/>
                        </a:lnSpc>
                        <a:spcAft>
                          <a:spcPts val="800"/>
                        </a:spcAft>
                      </a:pPr>
                      <a:r>
                        <a:rPr lang="lv-LV" sz="2200">
                          <a:effectLst/>
                        </a:rPr>
                        <a:t>Saeima</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dirty="0">
                          <a:effectLst/>
                        </a:rPr>
                        <a:t>Kopā nobalsojušo īpatsvars no visiem balsstiesīgajiem</a:t>
                      </a:r>
                      <a:endParaRPr lang="lv-LV" sz="2200" dirty="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Ārvalstīs nobalsojušo skaits</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Ārvalstīs nobalsojušo īpatsvars no visiem balsstiesīgajiem ārvalstīs (%)</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Ārvalstīs nobalsojušo īpatsvars no visiem nobalsojušajiem (%)</a:t>
                      </a:r>
                      <a:endParaRPr lang="lv-LV" sz="2200">
                        <a:effectLst/>
                        <a:latin typeface="Calibri" panose="020F0502020204030204" pitchFamily="34" charset="0"/>
                        <a:ea typeface="Calibri" panose="020F0502020204030204" pitchFamily="34" charset="0"/>
                      </a:endParaRPr>
                    </a:p>
                  </a:txBody>
                  <a:tcPr marL="41964" marR="41964" marT="0" marB="0"/>
                </a:tc>
                <a:extLst>
                  <a:ext uri="{0D108BD9-81ED-4DB2-BD59-A6C34878D82A}">
                    <a16:rowId xmlns:a16="http://schemas.microsoft.com/office/drawing/2014/main" val="3659725848"/>
                  </a:ext>
                </a:extLst>
              </a:tr>
              <a:tr h="250964">
                <a:tc>
                  <a:txBody>
                    <a:bodyPr/>
                    <a:lstStyle/>
                    <a:p>
                      <a:pPr algn="ctr">
                        <a:lnSpc>
                          <a:spcPct val="107000"/>
                        </a:lnSpc>
                        <a:spcAft>
                          <a:spcPts val="800"/>
                        </a:spcAft>
                      </a:pPr>
                      <a:r>
                        <a:rPr lang="lv-LV" sz="2200">
                          <a:effectLst/>
                        </a:rPr>
                        <a:t>1995</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6.</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79,10</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12 525</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47,88</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1,31</a:t>
                      </a:r>
                      <a:endParaRPr lang="lv-LV" sz="2200">
                        <a:effectLst/>
                        <a:latin typeface="Calibri" panose="020F0502020204030204" pitchFamily="34" charset="0"/>
                        <a:ea typeface="Calibri" panose="020F0502020204030204" pitchFamily="34" charset="0"/>
                      </a:endParaRPr>
                    </a:p>
                  </a:txBody>
                  <a:tcPr marL="41964" marR="41964" marT="0" marB="0"/>
                </a:tc>
                <a:extLst>
                  <a:ext uri="{0D108BD9-81ED-4DB2-BD59-A6C34878D82A}">
                    <a16:rowId xmlns:a16="http://schemas.microsoft.com/office/drawing/2014/main" val="2721716695"/>
                  </a:ext>
                </a:extLst>
              </a:tr>
              <a:tr h="250964">
                <a:tc>
                  <a:txBody>
                    <a:bodyPr/>
                    <a:lstStyle/>
                    <a:p>
                      <a:pPr algn="ctr">
                        <a:lnSpc>
                          <a:spcPct val="107000"/>
                        </a:lnSpc>
                        <a:spcAft>
                          <a:spcPts val="800"/>
                        </a:spcAft>
                      </a:pPr>
                      <a:r>
                        <a:rPr lang="lv-LV" sz="2200">
                          <a:effectLst/>
                        </a:rPr>
                        <a:t>1998</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7.</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71,53</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10 602</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35,09</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1,10</a:t>
                      </a:r>
                      <a:endParaRPr lang="lv-LV" sz="2200">
                        <a:effectLst/>
                        <a:latin typeface="Calibri" panose="020F0502020204030204" pitchFamily="34" charset="0"/>
                        <a:ea typeface="Calibri" panose="020F0502020204030204" pitchFamily="34" charset="0"/>
                      </a:endParaRPr>
                    </a:p>
                  </a:txBody>
                  <a:tcPr marL="41964" marR="41964" marT="0" marB="0"/>
                </a:tc>
                <a:extLst>
                  <a:ext uri="{0D108BD9-81ED-4DB2-BD59-A6C34878D82A}">
                    <a16:rowId xmlns:a16="http://schemas.microsoft.com/office/drawing/2014/main" val="4293509087"/>
                  </a:ext>
                </a:extLst>
              </a:tr>
              <a:tr h="250964">
                <a:tc>
                  <a:txBody>
                    <a:bodyPr/>
                    <a:lstStyle/>
                    <a:p>
                      <a:pPr algn="ctr">
                        <a:lnSpc>
                          <a:spcPct val="107000"/>
                        </a:lnSpc>
                        <a:spcAft>
                          <a:spcPts val="800"/>
                        </a:spcAft>
                      </a:pPr>
                      <a:r>
                        <a:rPr lang="lv-LV" sz="2200">
                          <a:effectLst/>
                        </a:rPr>
                        <a:t>2002</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8.</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71,36</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7350</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25,44</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0,74</a:t>
                      </a:r>
                      <a:endParaRPr lang="lv-LV" sz="2200">
                        <a:effectLst/>
                        <a:latin typeface="Calibri" panose="020F0502020204030204" pitchFamily="34" charset="0"/>
                        <a:ea typeface="Calibri" panose="020F0502020204030204" pitchFamily="34" charset="0"/>
                      </a:endParaRPr>
                    </a:p>
                  </a:txBody>
                  <a:tcPr marL="41964" marR="41964" marT="0" marB="0"/>
                </a:tc>
                <a:extLst>
                  <a:ext uri="{0D108BD9-81ED-4DB2-BD59-A6C34878D82A}">
                    <a16:rowId xmlns:a16="http://schemas.microsoft.com/office/drawing/2014/main" val="1874832434"/>
                  </a:ext>
                </a:extLst>
              </a:tr>
              <a:tr h="250964">
                <a:tc>
                  <a:txBody>
                    <a:bodyPr/>
                    <a:lstStyle/>
                    <a:p>
                      <a:pPr algn="ctr">
                        <a:lnSpc>
                          <a:spcPct val="107000"/>
                        </a:lnSpc>
                        <a:spcAft>
                          <a:spcPts val="800"/>
                        </a:spcAft>
                      </a:pPr>
                      <a:r>
                        <a:rPr lang="lv-LV" sz="2200">
                          <a:effectLst/>
                        </a:rPr>
                        <a:t>2006</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9.</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60,98</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7490</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22,38</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0,83</a:t>
                      </a:r>
                      <a:endParaRPr lang="lv-LV" sz="2200">
                        <a:effectLst/>
                        <a:latin typeface="Calibri" panose="020F0502020204030204" pitchFamily="34" charset="0"/>
                        <a:ea typeface="Calibri" panose="020F0502020204030204" pitchFamily="34" charset="0"/>
                      </a:endParaRPr>
                    </a:p>
                  </a:txBody>
                  <a:tcPr marL="41964" marR="41964" marT="0" marB="0"/>
                </a:tc>
                <a:extLst>
                  <a:ext uri="{0D108BD9-81ED-4DB2-BD59-A6C34878D82A}">
                    <a16:rowId xmlns:a16="http://schemas.microsoft.com/office/drawing/2014/main" val="1575101530"/>
                  </a:ext>
                </a:extLst>
              </a:tr>
              <a:tr h="250964">
                <a:tc>
                  <a:txBody>
                    <a:bodyPr/>
                    <a:lstStyle/>
                    <a:p>
                      <a:pPr algn="ctr">
                        <a:lnSpc>
                          <a:spcPct val="107000"/>
                        </a:lnSpc>
                        <a:spcAft>
                          <a:spcPts val="800"/>
                        </a:spcAft>
                      </a:pPr>
                      <a:r>
                        <a:rPr lang="lv-LV" sz="2200">
                          <a:effectLst/>
                        </a:rPr>
                        <a:t>2010</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10.</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63,12</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12 778</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30,46</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1,32</a:t>
                      </a:r>
                      <a:endParaRPr lang="lv-LV" sz="2200">
                        <a:effectLst/>
                        <a:latin typeface="Calibri" panose="020F0502020204030204" pitchFamily="34" charset="0"/>
                        <a:ea typeface="Calibri" panose="020F0502020204030204" pitchFamily="34" charset="0"/>
                      </a:endParaRPr>
                    </a:p>
                  </a:txBody>
                  <a:tcPr marL="41964" marR="41964" marT="0" marB="0"/>
                </a:tc>
                <a:extLst>
                  <a:ext uri="{0D108BD9-81ED-4DB2-BD59-A6C34878D82A}">
                    <a16:rowId xmlns:a16="http://schemas.microsoft.com/office/drawing/2014/main" val="3207065200"/>
                  </a:ext>
                </a:extLst>
              </a:tr>
              <a:tr h="250964">
                <a:tc>
                  <a:txBody>
                    <a:bodyPr/>
                    <a:lstStyle/>
                    <a:p>
                      <a:pPr algn="ctr">
                        <a:lnSpc>
                          <a:spcPct val="107000"/>
                        </a:lnSpc>
                        <a:spcAft>
                          <a:spcPts val="800"/>
                        </a:spcAft>
                      </a:pPr>
                      <a:r>
                        <a:rPr lang="lv-LV" sz="2200">
                          <a:effectLst/>
                        </a:rPr>
                        <a:t>2011</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11.</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59,45</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14 273</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27,34</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1,56</a:t>
                      </a:r>
                      <a:endParaRPr lang="lv-LV" sz="2200">
                        <a:effectLst/>
                        <a:latin typeface="Calibri" panose="020F0502020204030204" pitchFamily="34" charset="0"/>
                        <a:ea typeface="Calibri" panose="020F0502020204030204" pitchFamily="34" charset="0"/>
                      </a:endParaRPr>
                    </a:p>
                  </a:txBody>
                  <a:tcPr marL="41964" marR="41964" marT="0" marB="0"/>
                </a:tc>
                <a:extLst>
                  <a:ext uri="{0D108BD9-81ED-4DB2-BD59-A6C34878D82A}">
                    <a16:rowId xmlns:a16="http://schemas.microsoft.com/office/drawing/2014/main" val="3810409143"/>
                  </a:ext>
                </a:extLst>
              </a:tr>
              <a:tr h="250964">
                <a:tc>
                  <a:txBody>
                    <a:bodyPr/>
                    <a:lstStyle/>
                    <a:p>
                      <a:pPr algn="ctr">
                        <a:lnSpc>
                          <a:spcPct val="107000"/>
                        </a:lnSpc>
                        <a:spcAft>
                          <a:spcPts val="800"/>
                        </a:spcAft>
                      </a:pPr>
                      <a:r>
                        <a:rPr lang="lv-LV" sz="2200">
                          <a:effectLst/>
                        </a:rPr>
                        <a:t>2014</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12.</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58,85</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23 116</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26,42</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2,53</a:t>
                      </a:r>
                      <a:endParaRPr lang="lv-LV" sz="2200">
                        <a:effectLst/>
                        <a:latin typeface="Calibri" panose="020F0502020204030204" pitchFamily="34" charset="0"/>
                        <a:ea typeface="Calibri" panose="020F0502020204030204" pitchFamily="34" charset="0"/>
                      </a:endParaRPr>
                    </a:p>
                  </a:txBody>
                  <a:tcPr marL="41964" marR="41964" marT="0" marB="0"/>
                </a:tc>
                <a:extLst>
                  <a:ext uri="{0D108BD9-81ED-4DB2-BD59-A6C34878D82A}">
                    <a16:rowId xmlns:a16="http://schemas.microsoft.com/office/drawing/2014/main" val="872208946"/>
                  </a:ext>
                </a:extLst>
              </a:tr>
              <a:tr h="250964">
                <a:tc>
                  <a:txBody>
                    <a:bodyPr/>
                    <a:lstStyle/>
                    <a:p>
                      <a:pPr algn="ctr">
                        <a:lnSpc>
                          <a:spcPct val="107000"/>
                        </a:lnSpc>
                        <a:spcAft>
                          <a:spcPts val="800"/>
                        </a:spcAft>
                      </a:pPr>
                      <a:r>
                        <a:rPr lang="lv-LV" sz="2200">
                          <a:effectLst/>
                        </a:rPr>
                        <a:t>2018</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13.</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dirty="0">
                          <a:effectLst/>
                        </a:rPr>
                        <a:t>54,60</a:t>
                      </a:r>
                      <a:endParaRPr lang="lv-LV" sz="2200" dirty="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dirty="0">
                          <a:solidFill>
                            <a:srgbClr val="FF0000"/>
                          </a:solidFill>
                          <a:effectLst/>
                        </a:rPr>
                        <a:t>31 946</a:t>
                      </a:r>
                      <a:endParaRPr lang="lv-LV" sz="2200" dirty="0">
                        <a:solidFill>
                          <a:srgbClr val="FF0000"/>
                        </a:solidFill>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dirty="0">
                          <a:solidFill>
                            <a:srgbClr val="FF0000"/>
                          </a:solidFill>
                          <a:effectLst/>
                        </a:rPr>
                        <a:t>23,70</a:t>
                      </a:r>
                      <a:endParaRPr lang="lv-LV" sz="2200" dirty="0">
                        <a:solidFill>
                          <a:srgbClr val="FF0000"/>
                        </a:solidFill>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dirty="0">
                          <a:effectLst/>
                        </a:rPr>
                        <a:t>3,78</a:t>
                      </a:r>
                      <a:endParaRPr lang="lv-LV" sz="2200" dirty="0">
                        <a:effectLst/>
                        <a:latin typeface="Calibri" panose="020F0502020204030204" pitchFamily="34" charset="0"/>
                        <a:ea typeface="Calibri" panose="020F0502020204030204" pitchFamily="34" charset="0"/>
                      </a:endParaRPr>
                    </a:p>
                  </a:txBody>
                  <a:tcPr marL="41964" marR="41964" marT="0" marB="0"/>
                </a:tc>
                <a:extLst>
                  <a:ext uri="{0D108BD9-81ED-4DB2-BD59-A6C34878D82A}">
                    <a16:rowId xmlns:a16="http://schemas.microsoft.com/office/drawing/2014/main" val="2098044597"/>
                  </a:ext>
                </a:extLst>
              </a:tr>
              <a:tr h="250964">
                <a:tc>
                  <a:txBody>
                    <a:bodyPr/>
                    <a:lstStyle/>
                    <a:p>
                      <a:pPr algn="ctr">
                        <a:lnSpc>
                          <a:spcPct val="107000"/>
                        </a:lnSpc>
                        <a:spcAft>
                          <a:spcPts val="800"/>
                        </a:spcAft>
                      </a:pPr>
                      <a:r>
                        <a:rPr lang="lv-LV" sz="2200">
                          <a:effectLst/>
                        </a:rPr>
                        <a:t>2022</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14.</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a:effectLst/>
                        </a:rPr>
                        <a:t>59,41</a:t>
                      </a:r>
                      <a:endParaRPr lang="lv-LV" sz="2200">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dirty="0">
                          <a:solidFill>
                            <a:srgbClr val="FF0000"/>
                          </a:solidFill>
                          <a:effectLst/>
                        </a:rPr>
                        <a:t>25 960</a:t>
                      </a:r>
                      <a:endParaRPr lang="lv-LV" sz="2200" dirty="0">
                        <a:solidFill>
                          <a:srgbClr val="FF0000"/>
                        </a:solidFill>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dirty="0">
                          <a:solidFill>
                            <a:srgbClr val="FF0000"/>
                          </a:solidFill>
                          <a:effectLst/>
                        </a:rPr>
                        <a:t>16,02</a:t>
                      </a:r>
                      <a:endParaRPr lang="lv-LV" sz="2200" dirty="0">
                        <a:solidFill>
                          <a:srgbClr val="FF0000"/>
                        </a:solidFill>
                        <a:effectLst/>
                        <a:latin typeface="Calibri" panose="020F0502020204030204" pitchFamily="34" charset="0"/>
                        <a:ea typeface="Calibri" panose="020F0502020204030204" pitchFamily="34" charset="0"/>
                      </a:endParaRPr>
                    </a:p>
                  </a:txBody>
                  <a:tcPr marL="41964" marR="41964" marT="0" marB="0"/>
                </a:tc>
                <a:tc>
                  <a:txBody>
                    <a:bodyPr/>
                    <a:lstStyle/>
                    <a:p>
                      <a:pPr algn="ctr">
                        <a:lnSpc>
                          <a:spcPct val="107000"/>
                        </a:lnSpc>
                        <a:spcAft>
                          <a:spcPts val="800"/>
                        </a:spcAft>
                      </a:pPr>
                      <a:r>
                        <a:rPr lang="lv-LV" sz="2200" dirty="0">
                          <a:effectLst/>
                        </a:rPr>
                        <a:t>2,83</a:t>
                      </a:r>
                      <a:endParaRPr lang="lv-LV" sz="2200" dirty="0">
                        <a:effectLst/>
                        <a:latin typeface="Calibri" panose="020F0502020204030204" pitchFamily="34" charset="0"/>
                        <a:ea typeface="Calibri" panose="020F0502020204030204" pitchFamily="34" charset="0"/>
                      </a:endParaRPr>
                    </a:p>
                  </a:txBody>
                  <a:tcPr marL="41964" marR="41964" marT="0" marB="0"/>
                </a:tc>
                <a:extLst>
                  <a:ext uri="{0D108BD9-81ED-4DB2-BD59-A6C34878D82A}">
                    <a16:rowId xmlns:a16="http://schemas.microsoft.com/office/drawing/2014/main" val="2001207944"/>
                  </a:ext>
                </a:extLst>
              </a:tr>
            </a:tbl>
          </a:graphicData>
        </a:graphic>
      </p:graphicFrame>
    </p:spTree>
    <p:extLst>
      <p:ext uri="{BB962C8B-B14F-4D97-AF65-F5344CB8AC3E}">
        <p14:creationId xmlns:p14="http://schemas.microsoft.com/office/powerpoint/2010/main" val="250414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FB14BA-91D7-C2EC-7F31-C60B3386D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47AA4-ED52-1397-0048-20A582C9A335}"/>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Diasporas līdzdalības 14. Saeimas vēlēšanās analīze</a:t>
            </a:r>
            <a:endParaRPr lang="lv-LV" sz="3600" dirty="0"/>
          </a:p>
        </p:txBody>
      </p:sp>
      <p:sp>
        <p:nvSpPr>
          <p:cNvPr id="5" name="Slide Number Placeholder 4">
            <a:extLst>
              <a:ext uri="{FF2B5EF4-FFF2-40B4-BE49-F238E27FC236}">
                <a16:creationId xmlns:a16="http://schemas.microsoft.com/office/drawing/2014/main" id="{C1A9AD3E-E8A8-230C-721F-F1C278FAE4CC}"/>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7</a:t>
            </a:fld>
            <a:endParaRPr lang="en-US" b="1" dirty="0">
              <a:solidFill>
                <a:schemeClr val="bg1"/>
              </a:solidFill>
            </a:endParaRPr>
          </a:p>
        </p:txBody>
      </p:sp>
      <p:sp>
        <p:nvSpPr>
          <p:cNvPr id="6" name="TextBox 5">
            <a:extLst>
              <a:ext uri="{FF2B5EF4-FFF2-40B4-BE49-F238E27FC236}">
                <a16:creationId xmlns:a16="http://schemas.microsoft.com/office/drawing/2014/main" id="{418F906C-1B66-30AE-8379-3B5B780AE911}"/>
              </a:ext>
            </a:extLst>
          </p:cNvPr>
          <p:cNvSpPr txBox="1"/>
          <p:nvPr/>
        </p:nvSpPr>
        <p:spPr>
          <a:xfrm>
            <a:off x="315883" y="873627"/>
            <a:ext cx="11414905" cy="830997"/>
          </a:xfrm>
          <a:prstGeom prst="rect">
            <a:avLst/>
          </a:prstGeom>
          <a:noFill/>
        </p:spPr>
        <p:txBody>
          <a:bodyPr wrap="square">
            <a:spAutoFit/>
          </a:bodyPr>
          <a:lstStyle/>
          <a:p>
            <a:r>
              <a:rPr lang="lv-LV" sz="2400" b="1" dirty="0">
                <a:effectLst/>
                <a:latin typeface="Calibri" panose="020F0502020204030204" pitchFamily="34" charset="0"/>
                <a:ea typeface="Calibri" panose="020F0502020204030204" pitchFamily="34" charset="0"/>
              </a:rPr>
              <a:t>Ārvalstīs nobalsojušo vēlētāju skaits iecirkņos ārzemēs un pa pastu: 13. Saeimas un 14. Saeimas vēlēšanu salīdzinājums</a:t>
            </a:r>
            <a:endParaRPr lang="lv-LV" sz="2400" dirty="0"/>
          </a:p>
        </p:txBody>
      </p:sp>
      <p:pic>
        <p:nvPicPr>
          <p:cNvPr id="8" name="Picture 7">
            <a:extLst>
              <a:ext uri="{FF2B5EF4-FFF2-40B4-BE49-F238E27FC236}">
                <a16:creationId xmlns:a16="http://schemas.microsoft.com/office/drawing/2014/main" id="{439A0096-96EB-9A19-25DE-656A83CB11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92" y="1792705"/>
            <a:ext cx="11517996" cy="4487779"/>
          </a:xfrm>
          <a:prstGeom prst="rect">
            <a:avLst/>
          </a:prstGeom>
          <a:noFill/>
        </p:spPr>
      </p:pic>
    </p:spTree>
    <p:extLst>
      <p:ext uri="{BB962C8B-B14F-4D97-AF65-F5344CB8AC3E}">
        <p14:creationId xmlns:p14="http://schemas.microsoft.com/office/powerpoint/2010/main" val="300035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A754D4-ACE1-151B-E9E1-B6995DA0D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CFD73-6E77-124B-30DA-8BE1067419D3}"/>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Diasporas līdzdalības 14. Saeimas vēlēšanās analīze</a:t>
            </a:r>
            <a:endParaRPr lang="lv-LV" sz="3600" dirty="0"/>
          </a:p>
        </p:txBody>
      </p:sp>
      <p:sp>
        <p:nvSpPr>
          <p:cNvPr id="5" name="Slide Number Placeholder 4">
            <a:extLst>
              <a:ext uri="{FF2B5EF4-FFF2-40B4-BE49-F238E27FC236}">
                <a16:creationId xmlns:a16="http://schemas.microsoft.com/office/drawing/2014/main" id="{95BE6158-864C-1F5B-4C22-DDBF20102B8D}"/>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8</a:t>
            </a:fld>
            <a:endParaRPr lang="en-US" b="1" dirty="0">
              <a:solidFill>
                <a:schemeClr val="bg1"/>
              </a:solidFill>
            </a:endParaRPr>
          </a:p>
        </p:txBody>
      </p:sp>
      <p:sp>
        <p:nvSpPr>
          <p:cNvPr id="7" name="TextBox 6">
            <a:extLst>
              <a:ext uri="{FF2B5EF4-FFF2-40B4-BE49-F238E27FC236}">
                <a16:creationId xmlns:a16="http://schemas.microsoft.com/office/drawing/2014/main" id="{30D7B297-75F6-D0CE-89E8-A4657ED96A48}"/>
              </a:ext>
            </a:extLst>
          </p:cNvPr>
          <p:cNvSpPr txBox="1"/>
          <p:nvPr/>
        </p:nvSpPr>
        <p:spPr>
          <a:xfrm>
            <a:off x="315882" y="931353"/>
            <a:ext cx="11414905" cy="830997"/>
          </a:xfrm>
          <a:prstGeom prst="rect">
            <a:avLst/>
          </a:prstGeom>
          <a:noFill/>
        </p:spPr>
        <p:txBody>
          <a:bodyPr wrap="square">
            <a:spAutoFit/>
          </a:bodyPr>
          <a:lstStyle/>
          <a:p>
            <a:r>
              <a:rPr lang="lv-LV" sz="2400" b="1" dirty="0">
                <a:effectLst/>
                <a:latin typeface="Calibri" panose="020F0502020204030204" pitchFamily="34" charset="0"/>
                <a:ea typeface="Calibri" panose="020F0502020204030204" pitchFamily="34" charset="0"/>
              </a:rPr>
              <a:t>Vēlēšanu iecirkņu un vēlētāju skaita dinamika vēlēšanu iecirkņos ārvalstīs: 13. Saeimas un 14. Saeimas vēlēšanu salīdzinājums</a:t>
            </a:r>
            <a:endParaRPr lang="lv-LV" sz="2400" dirty="0"/>
          </a:p>
        </p:txBody>
      </p:sp>
      <p:graphicFrame>
        <p:nvGraphicFramePr>
          <p:cNvPr id="9" name="Table 8">
            <a:extLst>
              <a:ext uri="{FF2B5EF4-FFF2-40B4-BE49-F238E27FC236}">
                <a16:creationId xmlns:a16="http://schemas.microsoft.com/office/drawing/2014/main" id="{88EE017E-E057-33DC-1319-1B8880816BCC}"/>
              </a:ext>
            </a:extLst>
          </p:cNvPr>
          <p:cNvGraphicFramePr>
            <a:graphicFrameLocks noGrp="1"/>
          </p:cNvGraphicFramePr>
          <p:nvPr>
            <p:extLst>
              <p:ext uri="{D42A27DB-BD31-4B8C-83A1-F6EECF244321}">
                <p14:modId xmlns:p14="http://schemas.microsoft.com/office/powerpoint/2010/main" val="2110334937"/>
              </p:ext>
            </p:extLst>
          </p:nvPr>
        </p:nvGraphicFramePr>
        <p:xfrm>
          <a:off x="430831" y="1762350"/>
          <a:ext cx="11185006" cy="4644466"/>
        </p:xfrm>
        <a:graphic>
          <a:graphicData uri="http://schemas.openxmlformats.org/drawingml/2006/table">
            <a:tbl>
              <a:tblPr bandRow="1">
                <a:tableStyleId>{5C22544A-7EE6-4342-B048-85BDC9FD1C3A}</a:tableStyleId>
              </a:tblPr>
              <a:tblGrid>
                <a:gridCol w="2236753">
                  <a:extLst>
                    <a:ext uri="{9D8B030D-6E8A-4147-A177-3AD203B41FA5}">
                      <a16:colId xmlns:a16="http://schemas.microsoft.com/office/drawing/2014/main" val="263652813"/>
                    </a:ext>
                  </a:extLst>
                </a:gridCol>
                <a:gridCol w="2236753">
                  <a:extLst>
                    <a:ext uri="{9D8B030D-6E8A-4147-A177-3AD203B41FA5}">
                      <a16:colId xmlns:a16="http://schemas.microsoft.com/office/drawing/2014/main" val="723521605"/>
                    </a:ext>
                  </a:extLst>
                </a:gridCol>
                <a:gridCol w="2236753">
                  <a:extLst>
                    <a:ext uri="{9D8B030D-6E8A-4147-A177-3AD203B41FA5}">
                      <a16:colId xmlns:a16="http://schemas.microsoft.com/office/drawing/2014/main" val="224418321"/>
                    </a:ext>
                  </a:extLst>
                </a:gridCol>
                <a:gridCol w="2236753">
                  <a:extLst>
                    <a:ext uri="{9D8B030D-6E8A-4147-A177-3AD203B41FA5}">
                      <a16:colId xmlns:a16="http://schemas.microsoft.com/office/drawing/2014/main" val="4168478149"/>
                    </a:ext>
                  </a:extLst>
                </a:gridCol>
                <a:gridCol w="2237994">
                  <a:extLst>
                    <a:ext uri="{9D8B030D-6E8A-4147-A177-3AD203B41FA5}">
                      <a16:colId xmlns:a16="http://schemas.microsoft.com/office/drawing/2014/main" val="3787741012"/>
                    </a:ext>
                  </a:extLst>
                </a:gridCol>
              </a:tblGrid>
              <a:tr h="1495565">
                <a:tc>
                  <a:txBody>
                    <a:bodyPr/>
                    <a:lstStyle/>
                    <a:p>
                      <a:pPr>
                        <a:lnSpc>
                          <a:spcPct val="107000"/>
                        </a:lnSpc>
                        <a:spcAft>
                          <a:spcPts val="800"/>
                        </a:spcAft>
                      </a:pPr>
                      <a:r>
                        <a:rPr lang="lv-LV" sz="2200">
                          <a:effectLst/>
                        </a:rPr>
                        <a:t> </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nSpc>
                          <a:spcPct val="107000"/>
                        </a:lnSpc>
                        <a:spcAft>
                          <a:spcPts val="800"/>
                        </a:spcAft>
                      </a:pPr>
                      <a:r>
                        <a:rPr lang="lv-LV" sz="2200">
                          <a:effectLst/>
                        </a:rPr>
                        <a:t>13. Saeima</a:t>
                      </a:r>
                    </a:p>
                    <a:p>
                      <a:pPr>
                        <a:lnSpc>
                          <a:spcPct val="107000"/>
                        </a:lnSpc>
                        <a:spcAft>
                          <a:spcPts val="800"/>
                        </a:spcAft>
                      </a:pPr>
                      <a:r>
                        <a:rPr lang="lv-LV" sz="2200">
                          <a:effectLst/>
                        </a:rPr>
                        <a:t>Iecirkņu skaits</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nSpc>
                          <a:spcPct val="107000"/>
                        </a:lnSpc>
                        <a:spcAft>
                          <a:spcPts val="800"/>
                        </a:spcAft>
                      </a:pPr>
                      <a:r>
                        <a:rPr lang="lv-LV" sz="2200">
                          <a:effectLst/>
                        </a:rPr>
                        <a:t>13. Saeima</a:t>
                      </a:r>
                    </a:p>
                    <a:p>
                      <a:pPr>
                        <a:lnSpc>
                          <a:spcPct val="107000"/>
                        </a:lnSpc>
                        <a:spcAft>
                          <a:spcPts val="800"/>
                        </a:spcAft>
                      </a:pPr>
                      <a:r>
                        <a:rPr lang="lv-LV" sz="2200">
                          <a:effectLst/>
                        </a:rPr>
                        <a:t>Nobalsojušo vēlētāju skaits</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nSpc>
                          <a:spcPct val="107000"/>
                        </a:lnSpc>
                        <a:spcAft>
                          <a:spcPts val="800"/>
                        </a:spcAft>
                      </a:pPr>
                      <a:r>
                        <a:rPr lang="lv-LV" sz="2200">
                          <a:effectLst/>
                        </a:rPr>
                        <a:t>14. Saeima</a:t>
                      </a:r>
                    </a:p>
                    <a:p>
                      <a:pPr>
                        <a:lnSpc>
                          <a:spcPct val="107000"/>
                        </a:lnSpc>
                        <a:spcAft>
                          <a:spcPts val="800"/>
                        </a:spcAft>
                      </a:pPr>
                      <a:r>
                        <a:rPr lang="lv-LV" sz="2200">
                          <a:effectLst/>
                        </a:rPr>
                        <a:t>Iecirkņu skaits</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nSpc>
                          <a:spcPct val="107000"/>
                        </a:lnSpc>
                        <a:spcAft>
                          <a:spcPts val="800"/>
                        </a:spcAft>
                      </a:pPr>
                      <a:r>
                        <a:rPr lang="lv-LV" sz="2200">
                          <a:effectLst/>
                        </a:rPr>
                        <a:t>14. Saeima</a:t>
                      </a:r>
                    </a:p>
                    <a:p>
                      <a:pPr>
                        <a:lnSpc>
                          <a:spcPct val="107000"/>
                        </a:lnSpc>
                        <a:spcAft>
                          <a:spcPts val="800"/>
                        </a:spcAft>
                      </a:pPr>
                      <a:r>
                        <a:rPr lang="lv-LV" sz="2200">
                          <a:effectLst/>
                        </a:rPr>
                        <a:t>Nobalsojušo vēlētāju skaits</a:t>
                      </a:r>
                      <a:endParaRPr lang="lv-LV" sz="2200">
                        <a:effectLst/>
                        <a:latin typeface="Calibri" panose="020F0502020204030204" pitchFamily="34" charset="0"/>
                        <a:ea typeface="Calibri" panose="020F0502020204030204" pitchFamily="34" charset="0"/>
                      </a:endParaRPr>
                    </a:p>
                  </a:txBody>
                  <a:tcPr marL="52165" marR="52165" marT="0" marB="0"/>
                </a:tc>
                <a:extLst>
                  <a:ext uri="{0D108BD9-81ED-4DB2-BD59-A6C34878D82A}">
                    <a16:rowId xmlns:a16="http://schemas.microsoft.com/office/drawing/2014/main" val="496193771"/>
                  </a:ext>
                </a:extLst>
              </a:tr>
              <a:tr h="315807">
                <a:tc>
                  <a:txBody>
                    <a:bodyPr/>
                    <a:lstStyle/>
                    <a:p>
                      <a:pPr>
                        <a:lnSpc>
                          <a:spcPct val="107000"/>
                        </a:lnSpc>
                        <a:spcAft>
                          <a:spcPts val="800"/>
                        </a:spcAft>
                      </a:pPr>
                      <a:r>
                        <a:rPr lang="lv-LV" sz="2200">
                          <a:solidFill>
                            <a:srgbClr val="FF0000"/>
                          </a:solidFill>
                          <a:effectLst/>
                        </a:rPr>
                        <a:t>Kopā</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solidFill>
                            <a:srgbClr val="FF0000"/>
                          </a:solidFill>
                          <a:effectLst/>
                        </a:rPr>
                        <a:t>123</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solidFill>
                            <a:srgbClr val="FF0000"/>
                          </a:solidFill>
                          <a:effectLst/>
                        </a:rPr>
                        <a:t>31 515</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solidFill>
                            <a:srgbClr val="FF0000"/>
                          </a:solidFill>
                          <a:effectLst/>
                        </a:rPr>
                        <a:t>82</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dirty="0">
                          <a:solidFill>
                            <a:srgbClr val="FF0000"/>
                          </a:solidFill>
                          <a:effectLst/>
                        </a:rPr>
                        <a:t>22 859</a:t>
                      </a:r>
                      <a:endParaRPr lang="lv-LV" sz="2200" dirty="0">
                        <a:solidFill>
                          <a:srgbClr val="FF0000"/>
                        </a:solidFill>
                        <a:effectLst/>
                        <a:latin typeface="Calibri" panose="020F0502020204030204" pitchFamily="34" charset="0"/>
                        <a:ea typeface="Calibri" panose="020F0502020204030204" pitchFamily="34" charset="0"/>
                      </a:endParaRPr>
                    </a:p>
                  </a:txBody>
                  <a:tcPr marL="52165" marR="52165" marT="0" marB="0"/>
                </a:tc>
                <a:extLst>
                  <a:ext uri="{0D108BD9-81ED-4DB2-BD59-A6C34878D82A}">
                    <a16:rowId xmlns:a16="http://schemas.microsoft.com/office/drawing/2014/main" val="3942863257"/>
                  </a:ext>
                </a:extLst>
              </a:tr>
              <a:tr h="405701">
                <a:tc>
                  <a:txBody>
                    <a:bodyPr/>
                    <a:lstStyle/>
                    <a:p>
                      <a:pPr>
                        <a:lnSpc>
                          <a:spcPct val="107000"/>
                        </a:lnSpc>
                        <a:spcAft>
                          <a:spcPts val="800"/>
                        </a:spcAft>
                      </a:pPr>
                      <a:r>
                        <a:rPr lang="lv-LV" sz="2200" dirty="0">
                          <a:solidFill>
                            <a:srgbClr val="FF0000"/>
                          </a:solidFill>
                          <a:effectLst/>
                        </a:rPr>
                        <a:t>Lielbritānija</a:t>
                      </a:r>
                      <a:endParaRPr lang="lv-LV" sz="2200" dirty="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solidFill>
                            <a:srgbClr val="FF0000"/>
                          </a:solidFill>
                          <a:effectLst/>
                        </a:rPr>
                        <a:t>19</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solidFill>
                            <a:srgbClr val="FF0000"/>
                          </a:solidFill>
                          <a:effectLst/>
                        </a:rPr>
                        <a:t>10735</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solidFill>
                            <a:srgbClr val="FF0000"/>
                          </a:solidFill>
                          <a:effectLst/>
                        </a:rPr>
                        <a:t>9</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solidFill>
                            <a:srgbClr val="FF0000"/>
                          </a:solidFill>
                          <a:effectLst/>
                        </a:rPr>
                        <a:t>4984</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extLst>
                  <a:ext uri="{0D108BD9-81ED-4DB2-BD59-A6C34878D82A}">
                    <a16:rowId xmlns:a16="http://schemas.microsoft.com/office/drawing/2014/main" val="588636731"/>
                  </a:ext>
                </a:extLst>
              </a:tr>
              <a:tr h="315807">
                <a:tc>
                  <a:txBody>
                    <a:bodyPr/>
                    <a:lstStyle/>
                    <a:p>
                      <a:pPr>
                        <a:lnSpc>
                          <a:spcPct val="107000"/>
                        </a:lnSpc>
                        <a:spcAft>
                          <a:spcPts val="800"/>
                        </a:spcAft>
                      </a:pPr>
                      <a:r>
                        <a:rPr lang="lv-LV" sz="2200">
                          <a:solidFill>
                            <a:srgbClr val="FF0000"/>
                          </a:solidFill>
                          <a:effectLst/>
                        </a:rPr>
                        <a:t>ASV</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solidFill>
                            <a:srgbClr val="FF0000"/>
                          </a:solidFill>
                          <a:effectLst/>
                        </a:rPr>
                        <a:t>21</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solidFill>
                            <a:srgbClr val="FF0000"/>
                          </a:solidFill>
                          <a:effectLst/>
                        </a:rPr>
                        <a:t>2285</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solidFill>
                            <a:srgbClr val="FF0000"/>
                          </a:solidFill>
                          <a:effectLst/>
                        </a:rPr>
                        <a:t>11</a:t>
                      </a:r>
                      <a:endParaRPr lang="lv-LV" sz="2200">
                        <a:solidFill>
                          <a:srgbClr val="FF0000"/>
                        </a:solidFill>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dirty="0">
                          <a:solidFill>
                            <a:srgbClr val="FF0000"/>
                          </a:solidFill>
                          <a:effectLst/>
                        </a:rPr>
                        <a:t>1342</a:t>
                      </a:r>
                      <a:endParaRPr lang="lv-LV" sz="2200" dirty="0">
                        <a:solidFill>
                          <a:srgbClr val="FF0000"/>
                        </a:solidFill>
                        <a:effectLst/>
                        <a:latin typeface="Calibri" panose="020F0502020204030204" pitchFamily="34" charset="0"/>
                        <a:ea typeface="Calibri" panose="020F0502020204030204" pitchFamily="34" charset="0"/>
                      </a:endParaRPr>
                    </a:p>
                  </a:txBody>
                  <a:tcPr marL="52165" marR="52165" marT="0" marB="0"/>
                </a:tc>
                <a:extLst>
                  <a:ext uri="{0D108BD9-81ED-4DB2-BD59-A6C34878D82A}">
                    <a16:rowId xmlns:a16="http://schemas.microsoft.com/office/drawing/2014/main" val="1013422684"/>
                  </a:ext>
                </a:extLst>
              </a:tr>
              <a:tr h="315807">
                <a:tc>
                  <a:txBody>
                    <a:bodyPr/>
                    <a:lstStyle/>
                    <a:p>
                      <a:pPr>
                        <a:lnSpc>
                          <a:spcPct val="107000"/>
                        </a:lnSpc>
                        <a:spcAft>
                          <a:spcPts val="800"/>
                        </a:spcAft>
                      </a:pPr>
                      <a:r>
                        <a:rPr lang="lv-LV" sz="2200">
                          <a:effectLst/>
                        </a:rPr>
                        <a:t>Vācija</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9</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2986</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8</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2772</a:t>
                      </a:r>
                      <a:endParaRPr lang="lv-LV" sz="2200">
                        <a:effectLst/>
                        <a:latin typeface="Calibri" panose="020F0502020204030204" pitchFamily="34" charset="0"/>
                        <a:ea typeface="Calibri" panose="020F0502020204030204" pitchFamily="34" charset="0"/>
                      </a:endParaRPr>
                    </a:p>
                  </a:txBody>
                  <a:tcPr marL="52165" marR="52165" marT="0" marB="0"/>
                </a:tc>
                <a:extLst>
                  <a:ext uri="{0D108BD9-81ED-4DB2-BD59-A6C34878D82A}">
                    <a16:rowId xmlns:a16="http://schemas.microsoft.com/office/drawing/2014/main" val="3633144558"/>
                  </a:ext>
                </a:extLst>
              </a:tr>
              <a:tr h="315807">
                <a:tc>
                  <a:txBody>
                    <a:bodyPr/>
                    <a:lstStyle/>
                    <a:p>
                      <a:pPr>
                        <a:lnSpc>
                          <a:spcPct val="107000"/>
                        </a:lnSpc>
                        <a:spcAft>
                          <a:spcPts val="800"/>
                        </a:spcAft>
                      </a:pPr>
                      <a:r>
                        <a:rPr lang="lv-LV" sz="2200">
                          <a:effectLst/>
                        </a:rPr>
                        <a:t>Īrija</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4</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1931</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1</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1137</a:t>
                      </a:r>
                      <a:endParaRPr lang="lv-LV" sz="2200">
                        <a:effectLst/>
                        <a:latin typeface="Calibri" panose="020F0502020204030204" pitchFamily="34" charset="0"/>
                        <a:ea typeface="Calibri" panose="020F0502020204030204" pitchFamily="34" charset="0"/>
                      </a:endParaRPr>
                    </a:p>
                  </a:txBody>
                  <a:tcPr marL="52165" marR="52165" marT="0" marB="0"/>
                </a:tc>
                <a:extLst>
                  <a:ext uri="{0D108BD9-81ED-4DB2-BD59-A6C34878D82A}">
                    <a16:rowId xmlns:a16="http://schemas.microsoft.com/office/drawing/2014/main" val="3331567425"/>
                  </a:ext>
                </a:extLst>
              </a:tr>
              <a:tr h="315807">
                <a:tc>
                  <a:txBody>
                    <a:bodyPr/>
                    <a:lstStyle/>
                    <a:p>
                      <a:pPr>
                        <a:lnSpc>
                          <a:spcPct val="107000"/>
                        </a:lnSpc>
                        <a:spcAft>
                          <a:spcPts val="800"/>
                        </a:spcAft>
                      </a:pPr>
                      <a:r>
                        <a:rPr lang="lv-LV" sz="2200">
                          <a:effectLst/>
                        </a:rPr>
                        <a:t>Norvēģija</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4</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1929</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3</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1827</a:t>
                      </a:r>
                      <a:endParaRPr lang="lv-LV" sz="2200">
                        <a:effectLst/>
                        <a:latin typeface="Calibri" panose="020F0502020204030204" pitchFamily="34" charset="0"/>
                        <a:ea typeface="Calibri" panose="020F0502020204030204" pitchFamily="34" charset="0"/>
                      </a:endParaRPr>
                    </a:p>
                  </a:txBody>
                  <a:tcPr marL="52165" marR="52165" marT="0" marB="0"/>
                </a:tc>
                <a:extLst>
                  <a:ext uri="{0D108BD9-81ED-4DB2-BD59-A6C34878D82A}">
                    <a16:rowId xmlns:a16="http://schemas.microsoft.com/office/drawing/2014/main" val="3557937266"/>
                  </a:ext>
                </a:extLst>
              </a:tr>
              <a:tr h="315807">
                <a:tc>
                  <a:txBody>
                    <a:bodyPr/>
                    <a:lstStyle/>
                    <a:p>
                      <a:pPr>
                        <a:lnSpc>
                          <a:spcPct val="107000"/>
                        </a:lnSpc>
                        <a:spcAft>
                          <a:spcPts val="800"/>
                        </a:spcAft>
                      </a:pPr>
                      <a:r>
                        <a:rPr lang="lv-LV" sz="2200">
                          <a:effectLst/>
                        </a:rPr>
                        <a:t>Zviedrija</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6</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1978</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1</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1425</a:t>
                      </a:r>
                      <a:endParaRPr lang="lv-LV" sz="2200">
                        <a:effectLst/>
                        <a:latin typeface="Calibri" panose="020F0502020204030204" pitchFamily="34" charset="0"/>
                        <a:ea typeface="Calibri" panose="020F0502020204030204" pitchFamily="34" charset="0"/>
                      </a:endParaRPr>
                    </a:p>
                  </a:txBody>
                  <a:tcPr marL="52165" marR="52165" marT="0" marB="0"/>
                </a:tc>
                <a:extLst>
                  <a:ext uri="{0D108BD9-81ED-4DB2-BD59-A6C34878D82A}">
                    <a16:rowId xmlns:a16="http://schemas.microsoft.com/office/drawing/2014/main" val="3416142554"/>
                  </a:ext>
                </a:extLst>
              </a:tr>
              <a:tr h="315807">
                <a:tc>
                  <a:txBody>
                    <a:bodyPr/>
                    <a:lstStyle/>
                    <a:p>
                      <a:pPr>
                        <a:lnSpc>
                          <a:spcPct val="107000"/>
                        </a:lnSpc>
                        <a:spcAft>
                          <a:spcPts val="800"/>
                        </a:spcAft>
                      </a:pPr>
                      <a:r>
                        <a:rPr lang="lv-LV" sz="2200">
                          <a:effectLst/>
                        </a:rPr>
                        <a:t>Austrālija</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5</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878</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6</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671</a:t>
                      </a:r>
                      <a:endParaRPr lang="lv-LV" sz="2200">
                        <a:effectLst/>
                        <a:latin typeface="Calibri" panose="020F0502020204030204" pitchFamily="34" charset="0"/>
                        <a:ea typeface="Calibri" panose="020F0502020204030204" pitchFamily="34" charset="0"/>
                      </a:endParaRPr>
                    </a:p>
                  </a:txBody>
                  <a:tcPr marL="52165" marR="52165" marT="0" marB="0"/>
                </a:tc>
                <a:extLst>
                  <a:ext uri="{0D108BD9-81ED-4DB2-BD59-A6C34878D82A}">
                    <a16:rowId xmlns:a16="http://schemas.microsoft.com/office/drawing/2014/main" val="295122260"/>
                  </a:ext>
                </a:extLst>
              </a:tr>
              <a:tr h="315807">
                <a:tc>
                  <a:txBody>
                    <a:bodyPr/>
                    <a:lstStyle/>
                    <a:p>
                      <a:pPr>
                        <a:lnSpc>
                          <a:spcPct val="107000"/>
                        </a:lnSpc>
                        <a:spcAft>
                          <a:spcPts val="800"/>
                        </a:spcAft>
                      </a:pPr>
                      <a:r>
                        <a:rPr lang="lv-LV" sz="2200">
                          <a:effectLst/>
                        </a:rPr>
                        <a:t>Beļģija</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1</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790</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a:effectLst/>
                        </a:rPr>
                        <a:t>1</a:t>
                      </a:r>
                      <a:endParaRPr lang="lv-LV" sz="2200">
                        <a:effectLst/>
                        <a:latin typeface="Calibri" panose="020F0502020204030204" pitchFamily="34" charset="0"/>
                        <a:ea typeface="Calibri" panose="020F0502020204030204" pitchFamily="34" charset="0"/>
                      </a:endParaRPr>
                    </a:p>
                  </a:txBody>
                  <a:tcPr marL="52165" marR="52165" marT="0" marB="0"/>
                </a:tc>
                <a:tc>
                  <a:txBody>
                    <a:bodyPr/>
                    <a:lstStyle/>
                    <a:p>
                      <a:pPr algn="ctr">
                        <a:lnSpc>
                          <a:spcPct val="107000"/>
                        </a:lnSpc>
                        <a:spcAft>
                          <a:spcPts val="800"/>
                        </a:spcAft>
                      </a:pPr>
                      <a:r>
                        <a:rPr lang="lv-LV" sz="2200" dirty="0">
                          <a:effectLst/>
                        </a:rPr>
                        <a:t>888</a:t>
                      </a:r>
                      <a:endParaRPr lang="lv-LV" sz="2200" dirty="0">
                        <a:effectLst/>
                        <a:latin typeface="Calibri" panose="020F0502020204030204" pitchFamily="34" charset="0"/>
                        <a:ea typeface="Calibri" panose="020F0502020204030204" pitchFamily="34" charset="0"/>
                      </a:endParaRPr>
                    </a:p>
                  </a:txBody>
                  <a:tcPr marL="52165" marR="52165" marT="0" marB="0"/>
                </a:tc>
                <a:extLst>
                  <a:ext uri="{0D108BD9-81ED-4DB2-BD59-A6C34878D82A}">
                    <a16:rowId xmlns:a16="http://schemas.microsoft.com/office/drawing/2014/main" val="3427726319"/>
                  </a:ext>
                </a:extLst>
              </a:tr>
            </a:tbl>
          </a:graphicData>
        </a:graphic>
      </p:graphicFrame>
    </p:spTree>
    <p:extLst>
      <p:ext uri="{BB962C8B-B14F-4D97-AF65-F5344CB8AC3E}">
        <p14:creationId xmlns:p14="http://schemas.microsoft.com/office/powerpoint/2010/main" val="214266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485226-7461-46FB-3255-67B4C7DB93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7C889-5B9C-5BF1-ADF2-0E95BF3BC5E5}"/>
              </a:ext>
            </a:extLst>
          </p:cNvPr>
          <p:cNvSpPr>
            <a:spLocks noGrp="1"/>
          </p:cNvSpPr>
          <p:nvPr>
            <p:ph type="title"/>
          </p:nvPr>
        </p:nvSpPr>
        <p:spPr>
          <a:xfrm>
            <a:off x="315883" y="136525"/>
            <a:ext cx="11712633" cy="794828"/>
          </a:xfrm>
        </p:spPr>
        <p:txBody>
          <a:bodyPr>
            <a:normAutofit/>
          </a:bodyPr>
          <a:lstStyle/>
          <a:p>
            <a:r>
              <a:rPr lang="lv-LV" sz="36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Diasporas līdzdalības 14. Saeimas vēlēšanās analīze</a:t>
            </a:r>
            <a:endParaRPr lang="lv-LV" sz="3600" dirty="0"/>
          </a:p>
        </p:txBody>
      </p:sp>
      <p:sp>
        <p:nvSpPr>
          <p:cNvPr id="5" name="Slide Number Placeholder 4">
            <a:extLst>
              <a:ext uri="{FF2B5EF4-FFF2-40B4-BE49-F238E27FC236}">
                <a16:creationId xmlns:a16="http://schemas.microsoft.com/office/drawing/2014/main" id="{BFB8E31D-9D17-CBB2-B06E-C97E65622709}"/>
              </a:ext>
            </a:extLst>
          </p:cNvPr>
          <p:cNvSpPr>
            <a:spLocks noGrp="1"/>
          </p:cNvSpPr>
          <p:nvPr>
            <p:ph type="sldNum" sz="quarter" idx="12"/>
          </p:nvPr>
        </p:nvSpPr>
        <p:spPr>
          <a:xfrm flipH="1">
            <a:off x="11730788" y="6280484"/>
            <a:ext cx="297727" cy="324853"/>
          </a:xfrm>
        </p:spPr>
        <p:txBody>
          <a:bodyPr/>
          <a:lstStyle/>
          <a:p>
            <a:fld id="{52874D3B-0145-4B40-BC41-2631D243DCC0}" type="slidenum">
              <a:rPr lang="en-US" b="1" smtClean="0">
                <a:solidFill>
                  <a:schemeClr val="bg1"/>
                </a:solidFill>
              </a:rPr>
              <a:t>9</a:t>
            </a:fld>
            <a:endParaRPr lang="en-US" b="1" dirty="0">
              <a:solidFill>
                <a:schemeClr val="bg1"/>
              </a:solidFill>
            </a:endParaRPr>
          </a:p>
        </p:txBody>
      </p:sp>
      <p:sp>
        <p:nvSpPr>
          <p:cNvPr id="7" name="TextBox 6">
            <a:extLst>
              <a:ext uri="{FF2B5EF4-FFF2-40B4-BE49-F238E27FC236}">
                <a16:creationId xmlns:a16="http://schemas.microsoft.com/office/drawing/2014/main" id="{294EE8FF-1D3D-8D78-D024-3FEF47894B26}"/>
              </a:ext>
            </a:extLst>
          </p:cNvPr>
          <p:cNvSpPr txBox="1"/>
          <p:nvPr/>
        </p:nvSpPr>
        <p:spPr>
          <a:xfrm>
            <a:off x="315882" y="931353"/>
            <a:ext cx="11414905" cy="461665"/>
          </a:xfrm>
          <a:prstGeom prst="rect">
            <a:avLst/>
          </a:prstGeom>
          <a:noFill/>
        </p:spPr>
        <p:txBody>
          <a:bodyPr wrap="square">
            <a:spAutoFit/>
          </a:bodyPr>
          <a:lstStyle/>
          <a:p>
            <a:r>
              <a:rPr lang="lv-LV" sz="2400" b="1" dirty="0">
                <a:effectLst/>
                <a:latin typeface="Calibri" panose="020F0502020204030204" pitchFamily="34" charset="0"/>
                <a:ea typeface="Calibri" panose="020F0502020204030204" pitchFamily="34" charset="0"/>
              </a:rPr>
              <a:t>Vēlēšanu iecirkņu skaita samazinājums</a:t>
            </a:r>
            <a:endParaRPr lang="lv-LV" sz="2400" dirty="0"/>
          </a:p>
        </p:txBody>
      </p:sp>
      <p:sp>
        <p:nvSpPr>
          <p:cNvPr id="3" name="TextBox 2">
            <a:extLst>
              <a:ext uri="{FF2B5EF4-FFF2-40B4-BE49-F238E27FC236}">
                <a16:creationId xmlns:a16="http://schemas.microsoft.com/office/drawing/2014/main" id="{D4772C66-D756-4DB4-B06D-0E264FB32428}"/>
              </a:ext>
            </a:extLst>
          </p:cNvPr>
          <p:cNvSpPr txBox="1"/>
          <p:nvPr/>
        </p:nvSpPr>
        <p:spPr>
          <a:xfrm>
            <a:off x="315881" y="1488166"/>
            <a:ext cx="11414905" cy="4401205"/>
          </a:xfrm>
          <a:prstGeom prst="rect">
            <a:avLst/>
          </a:prstGeom>
          <a:noFill/>
        </p:spPr>
        <p:txBody>
          <a:bodyPr wrap="square" rtlCol="0">
            <a:spAutoFit/>
          </a:bodyPr>
          <a:lstStyle/>
          <a:p>
            <a:pPr marL="285750" indent="-285750" algn="just">
              <a:buFont typeface="Wingdings" panose="05000000000000000000" pitchFamily="2" charset="2"/>
              <a:buChar char="Ø"/>
            </a:pPr>
            <a:r>
              <a:rPr lang="lv-LV" sz="2800" dirty="0"/>
              <a:t>Vislielākais vēlēšanu iecirkņu skaita samazinājums, kā arī Saeimas vēlēšanās nobalsojušo skaita samazinājums </a:t>
            </a:r>
            <a:r>
              <a:rPr lang="lv-LV" sz="2800" dirty="0">
                <a:solidFill>
                  <a:srgbClr val="FF0000"/>
                </a:solidFill>
              </a:rPr>
              <a:t>Lielbritānijā</a:t>
            </a:r>
            <a:r>
              <a:rPr lang="lv-LV" sz="2800" dirty="0"/>
              <a:t>. </a:t>
            </a:r>
          </a:p>
          <a:p>
            <a:pPr marL="285750" indent="-285750" algn="just">
              <a:buFont typeface="Wingdings" panose="05000000000000000000" pitchFamily="2" charset="2"/>
              <a:buChar char="Ø"/>
            </a:pPr>
            <a:r>
              <a:rPr lang="lv-LV" sz="2800" dirty="0"/>
              <a:t>13. Saeimas vēlēšanās Lielbritānijā tika organizēti </a:t>
            </a:r>
            <a:r>
              <a:rPr lang="lv-LV" sz="2800" dirty="0">
                <a:solidFill>
                  <a:srgbClr val="FF0000"/>
                </a:solidFill>
              </a:rPr>
              <a:t>19 vēlēšanu iecirkņi</a:t>
            </a:r>
            <a:r>
              <a:rPr lang="lv-LV" sz="2800" dirty="0"/>
              <a:t>, kuros nobalsoja </a:t>
            </a:r>
            <a:r>
              <a:rPr lang="lv-LV" sz="2800" dirty="0">
                <a:solidFill>
                  <a:srgbClr val="FF0000"/>
                </a:solidFill>
              </a:rPr>
              <a:t>10 735 vēlētāju</a:t>
            </a:r>
            <a:r>
              <a:rPr lang="lv-LV" sz="2800" dirty="0"/>
              <a:t>, bet 14. Saeimas vēlēšanās Lielbritānijā tika organizēti tikai </a:t>
            </a:r>
            <a:r>
              <a:rPr lang="lv-LV" sz="2800" dirty="0">
                <a:solidFill>
                  <a:srgbClr val="FF0000"/>
                </a:solidFill>
              </a:rPr>
              <a:t>9 vēlēšanu iecirkņi</a:t>
            </a:r>
            <a:r>
              <a:rPr lang="lv-LV" sz="2800" dirty="0"/>
              <a:t>, kuros nobalsoja </a:t>
            </a:r>
            <a:r>
              <a:rPr lang="lv-LV" sz="2800" dirty="0">
                <a:solidFill>
                  <a:srgbClr val="FF0000"/>
                </a:solidFill>
              </a:rPr>
              <a:t>4984 vēlētāju</a:t>
            </a:r>
            <a:r>
              <a:rPr lang="lv-LV" sz="2800" dirty="0"/>
              <a:t>. </a:t>
            </a:r>
          </a:p>
          <a:p>
            <a:pPr marL="285750" indent="-285750" algn="just">
              <a:buFont typeface="Wingdings" panose="05000000000000000000" pitchFamily="2" charset="2"/>
              <a:buChar char="Ø"/>
            </a:pPr>
            <a:endParaRPr lang="lv-LV" sz="2800" dirty="0"/>
          </a:p>
          <a:p>
            <a:pPr marL="285750" indent="-285750" algn="just">
              <a:buFont typeface="Wingdings" panose="05000000000000000000" pitchFamily="2" charset="2"/>
              <a:buChar char="Ø"/>
            </a:pPr>
            <a:r>
              <a:rPr lang="lv-LV" sz="2800" dirty="0"/>
              <a:t>Piedāvātā </a:t>
            </a:r>
            <a:r>
              <a:rPr lang="lv-LV" sz="2800" dirty="0">
                <a:solidFill>
                  <a:srgbClr val="FF0000"/>
                </a:solidFill>
              </a:rPr>
              <a:t>pasta balsošana kopumā nekompensēja balsotāju skaita samazinājumu</a:t>
            </a:r>
            <a:r>
              <a:rPr lang="lv-LV" sz="2800" dirty="0"/>
              <a:t>, jo pasta balsošanā, ko nodrošināja 2033. PASTA BALSOŠANAS KOMISIJA (APVIENOTĀ KARALISTE), piedalījās </a:t>
            </a:r>
            <a:r>
              <a:rPr lang="lv-LV" sz="2800" dirty="0">
                <a:solidFill>
                  <a:srgbClr val="FF0000"/>
                </a:solidFill>
              </a:rPr>
              <a:t>575 vēlētāji </a:t>
            </a:r>
            <a:r>
              <a:rPr lang="lv-LV" sz="2800" dirty="0"/>
              <a:t>(13. Saeimas vēlēšanās balsošanā par pastu Lielbritānijā piedalījās 68 vēlētāji).</a:t>
            </a:r>
          </a:p>
        </p:txBody>
      </p:sp>
    </p:spTree>
    <p:extLst>
      <p:ext uri="{BB962C8B-B14F-4D97-AF65-F5344CB8AC3E}">
        <p14:creationId xmlns:p14="http://schemas.microsoft.com/office/powerpoint/2010/main" val="4269160080"/>
      </p:ext>
    </p:extLst>
  </p:cSld>
  <p:clrMapOvr>
    <a:masterClrMapping/>
  </p:clrMapOvr>
</p:sld>
</file>

<file path=ppt/theme/theme1.xml><?xml version="1.0" encoding="utf-8"?>
<a:theme xmlns:a="http://schemas.openxmlformats.org/drawingml/2006/main" name="Office dizain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7265</TotalTime>
  <Words>2310</Words>
  <Application>Microsoft Office PowerPoint</Application>
  <PresentationFormat>Widescreen</PresentationFormat>
  <Paragraphs>398</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vt:lpstr>
      <vt:lpstr>Times New Roman</vt:lpstr>
      <vt:lpstr>Wingdings</vt:lpstr>
      <vt:lpstr>Office dizains</vt:lpstr>
      <vt:lpstr>PowerPoint Presentation</vt:lpstr>
      <vt:lpstr>Pētījuma mērķis</vt:lpstr>
      <vt:lpstr>PowerPoint Presentation</vt:lpstr>
      <vt:lpstr>Pētījuma galvenās metodes</vt:lpstr>
      <vt:lpstr>Diasporas līdzdalības 14. Saeimas vēlēšanās analīze</vt:lpstr>
      <vt:lpstr>Diasporas līdzdalības 14. Saeimas vēlēšanās analīze</vt:lpstr>
      <vt:lpstr>Diasporas līdzdalības 14. Saeimas vēlēšanās analīze</vt:lpstr>
      <vt:lpstr>Diasporas līdzdalības 14. Saeimas vēlēšanās analīze</vt:lpstr>
      <vt:lpstr>Diasporas līdzdalības 14. Saeimas vēlēšanās analīze</vt:lpstr>
      <vt:lpstr>Diasporas līdzdalības 14. Saeimas vēlēšanās analīze</vt:lpstr>
      <vt:lpstr>Pozitīvās un negatīvās tendences </vt:lpstr>
      <vt:lpstr>Diasporas līdzdalības EP vēlēšanās analīze</vt:lpstr>
      <vt:lpstr>Diasporas līdzdalības EP vēlēšanās analīze</vt:lpstr>
      <vt:lpstr>Pozitīvās un negatīvās tendences </vt:lpstr>
      <vt:lpstr>Kvantitatīvās aptaujas rezultāti</vt:lpstr>
      <vt:lpstr>Informācijas nepietiekamība par vēlēšanām</vt:lpstr>
      <vt:lpstr>Nebalsošanas iemesli</vt:lpstr>
      <vt:lpstr>Balsošanas iemesli</vt:lpstr>
      <vt:lpstr>Diasporas politiskā izvēle</vt:lpstr>
      <vt:lpstr>Balsošanas iespēju vērtējums</vt:lpstr>
      <vt:lpstr>Iespējas palielināt diasporas līdzdalību vēlēšanās</vt:lpstr>
      <vt:lpstr>Sava partija diasporai?</vt:lpstr>
      <vt:lpstr>Secinājumi un ieteikumi</vt:lpstr>
      <vt:lpstr>Secinājumi un ieteikumi</vt:lpstr>
      <vt:lpstr>Secinājumi un ieteikumi</vt:lpstr>
      <vt:lpstr>Secinājumi un ieteikumi</vt:lpstr>
      <vt:lpstr>Secinājumi un ieteikumi</vt:lpstr>
      <vt:lpstr>Secinājumi un ieteikumi</vt:lpstr>
      <vt:lpstr>Secinājumi un ieteikumi</vt:lpstr>
      <vt:lpstr>Paldies par uzmanību!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subject/>
  <dc:creator>KID</dc:creator>
  <cp:keywords/>
  <dc:description/>
  <cp:lastModifiedBy>Inese Šūpule</cp:lastModifiedBy>
  <cp:revision>130</cp:revision>
  <cp:lastPrinted>2021-10-21T05:40:49Z</cp:lastPrinted>
  <dcterms:created xsi:type="dcterms:W3CDTF">2020-06-09T12:17:55Z</dcterms:created>
  <dcterms:modified xsi:type="dcterms:W3CDTF">2024-12-10T19:45:18Z</dcterms:modified>
  <cp:category/>
</cp:coreProperties>
</file>