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3"/>
  </p:notesMasterIdLst>
  <p:handoutMasterIdLst>
    <p:handoutMasterId r:id="rId34"/>
  </p:handoutMasterIdLst>
  <p:sldIdLst>
    <p:sldId id="325" r:id="rId2"/>
    <p:sldId id="256" r:id="rId3"/>
    <p:sldId id="326" r:id="rId4"/>
    <p:sldId id="303" r:id="rId5"/>
    <p:sldId id="327" r:id="rId6"/>
    <p:sldId id="304" r:id="rId7"/>
    <p:sldId id="275" r:id="rId8"/>
    <p:sldId id="351" r:id="rId9"/>
    <p:sldId id="329" r:id="rId10"/>
    <p:sldId id="331" r:id="rId11"/>
    <p:sldId id="332" r:id="rId12"/>
    <p:sldId id="335" r:id="rId13"/>
    <p:sldId id="324" r:id="rId14"/>
    <p:sldId id="262" r:id="rId15"/>
    <p:sldId id="336" r:id="rId16"/>
    <p:sldId id="337" r:id="rId17"/>
    <p:sldId id="352" r:id="rId18"/>
    <p:sldId id="338" r:id="rId19"/>
    <p:sldId id="339" r:id="rId20"/>
    <p:sldId id="340" r:id="rId21"/>
    <p:sldId id="341" r:id="rId22"/>
    <p:sldId id="353" r:id="rId23"/>
    <p:sldId id="342" r:id="rId24"/>
    <p:sldId id="354" r:id="rId25"/>
    <p:sldId id="343" r:id="rId26"/>
    <p:sldId id="344" r:id="rId27"/>
    <p:sldId id="345" r:id="rId28"/>
    <p:sldId id="346" r:id="rId29"/>
    <p:sldId id="348" r:id="rId30"/>
    <p:sldId id="350" r:id="rId31"/>
    <p:sldId id="323" r:id="rId32"/>
  </p:sldIdLst>
  <p:sldSz cx="9144000" cy="5143500" type="screen16x9"/>
  <p:notesSz cx="6808788" cy="9940925"/>
  <p:embeddedFontLst>
    <p:embeddedFont>
      <p:font typeface="Open Sans Light" panose="020B03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7F3B"/>
    <a:srgbClr val="FFFFFF"/>
    <a:srgbClr val="C0C375"/>
    <a:srgbClr val="EAC291"/>
    <a:srgbClr val="8C080C"/>
    <a:srgbClr val="7FACC9"/>
    <a:srgbClr val="0E719C"/>
    <a:srgbClr val="BDD4A8"/>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555939-1CA3-464A-A86F-6F78D20E22E7}">
  <a:tblStyle styleId="{7C555939-1CA3-464A-A86F-6F78D20E22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94674"/>
  </p:normalViewPr>
  <p:slideViewPr>
    <p:cSldViewPr snapToGrid="0">
      <p:cViewPr varScale="1">
        <p:scale>
          <a:sx n="201" d="100"/>
          <a:sy n="201" d="100"/>
        </p:scale>
        <p:origin x="1092" y="144"/>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B4A4D-760A-BD29-9A13-07820E7EC9EA}"/>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LV"/>
          </a:p>
        </p:txBody>
      </p:sp>
      <p:sp>
        <p:nvSpPr>
          <p:cNvPr id="3" name="Date Placeholder 2">
            <a:extLst>
              <a:ext uri="{FF2B5EF4-FFF2-40B4-BE49-F238E27FC236}">
                <a16:creationId xmlns:a16="http://schemas.microsoft.com/office/drawing/2014/main" id="{2A938FAA-15AD-22C0-C449-1292BC6297D8}"/>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A4509EEB-7DDE-F84A-94E0-1270EF80B221}" type="datetimeFigureOut">
              <a:rPr lang="en-LV" smtClean="0"/>
              <a:t>03/06/2025</a:t>
            </a:fld>
            <a:endParaRPr lang="en-LV"/>
          </a:p>
        </p:txBody>
      </p:sp>
      <p:sp>
        <p:nvSpPr>
          <p:cNvPr id="4" name="Footer Placeholder 3">
            <a:extLst>
              <a:ext uri="{FF2B5EF4-FFF2-40B4-BE49-F238E27FC236}">
                <a16:creationId xmlns:a16="http://schemas.microsoft.com/office/drawing/2014/main" id="{44039326-C6AF-AE7A-18B8-72004D763B4C}"/>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LV"/>
          </a:p>
        </p:txBody>
      </p:sp>
      <p:sp>
        <p:nvSpPr>
          <p:cNvPr id="5" name="Slide Number Placeholder 4">
            <a:extLst>
              <a:ext uri="{FF2B5EF4-FFF2-40B4-BE49-F238E27FC236}">
                <a16:creationId xmlns:a16="http://schemas.microsoft.com/office/drawing/2014/main" id="{3F8C76ED-B035-86A5-A842-61CEC51B8924}"/>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99D57A38-6FC1-A749-8C6B-81D6E0B3EC16}" type="slidenum">
              <a:rPr lang="en-LV" smtClean="0"/>
              <a:t>‹#›</a:t>
            </a:fld>
            <a:endParaRPr lang="en-LV"/>
          </a:p>
        </p:txBody>
      </p:sp>
    </p:spTree>
    <p:extLst>
      <p:ext uri="{BB962C8B-B14F-4D97-AF65-F5344CB8AC3E}">
        <p14:creationId xmlns:p14="http://schemas.microsoft.com/office/powerpoint/2010/main" val="11128617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1"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dfce81f19_0_45: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dfce81f19_0_45: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721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283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6007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668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45caf3b90_1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45caf3b90_1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869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2176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5749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45caf3b90_1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45caf3b90_1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4530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31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483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dfce81f19_0_45: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dfce81f19_0_45: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6713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5828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45caf3b90_1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45caf3b90_1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5581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9607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5810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6665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8186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8289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7661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07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4746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5347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45caf3b90_1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45caf3b90_1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002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142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147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45caf3b90_1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45caf3b90_1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703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793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308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9550" y="1472625"/>
            <a:ext cx="42450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CCCCC"/>
              </a:buClr>
              <a:buSzPts val="4800"/>
              <a:buFont typeface="DM Serif Display"/>
              <a:buNone/>
              <a:defRPr sz="4800" b="1" i="0">
                <a:solidFill>
                  <a:schemeClr val="tx1"/>
                </a:solidFill>
                <a:latin typeface="Avenir Black" panose="02000503020000020003" pitchFamily="2" charset="0"/>
                <a:ea typeface="Avenir Black" panose="02000503020000020003" pitchFamily="2" charset="0"/>
                <a:cs typeface="Avenir Black" panose="02000503020000020003" pitchFamily="2" charset="0"/>
                <a:sym typeface="DM Serif Display"/>
              </a:defRPr>
            </a:lvl1pPr>
            <a:lvl2pPr lvl="1"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2pPr>
            <a:lvl3pPr lvl="2"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3pPr>
            <a:lvl4pPr lvl="3"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4pPr>
            <a:lvl5pPr lvl="4"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5pPr>
            <a:lvl6pPr lvl="5"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6pPr>
            <a:lvl7pPr lvl="6"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7pPr>
            <a:lvl8pPr lvl="7"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8pPr>
            <a:lvl9pPr lvl="8"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9pPr>
          </a:lstStyle>
          <a:p>
            <a:endParaRPr/>
          </a:p>
        </p:txBody>
      </p:sp>
      <p:sp>
        <p:nvSpPr>
          <p:cNvPr id="10" name="Google Shape;10;p2"/>
          <p:cNvSpPr txBox="1">
            <a:spLocks noGrp="1"/>
          </p:cNvSpPr>
          <p:nvPr>
            <p:ph type="subTitle" idx="1"/>
          </p:nvPr>
        </p:nvSpPr>
        <p:spPr>
          <a:xfrm>
            <a:off x="2070875" y="2901600"/>
            <a:ext cx="50022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CCCCCC"/>
              </a:buClr>
              <a:buSzPts val="1200"/>
              <a:buNone/>
              <a:defRPr>
                <a:solidFill>
                  <a:schemeClr val="tx1"/>
                </a:solidFill>
                <a:latin typeface="Avenir Book" panose="02000503020000020003" pitchFamily="2" charset="0"/>
              </a:defRPr>
            </a:lvl1pPr>
            <a:lvl2pPr lvl="1" algn="ctr" rtl="0">
              <a:lnSpc>
                <a:spcPct val="100000"/>
              </a:lnSpc>
              <a:spcBef>
                <a:spcPts val="0"/>
              </a:spcBef>
              <a:spcAft>
                <a:spcPts val="0"/>
              </a:spcAft>
              <a:buClr>
                <a:srgbClr val="CCCCCC"/>
              </a:buClr>
              <a:buSzPts val="2800"/>
              <a:buNone/>
              <a:defRPr sz="2800">
                <a:solidFill>
                  <a:srgbClr val="CCCCCC"/>
                </a:solidFill>
              </a:defRPr>
            </a:lvl2pPr>
            <a:lvl3pPr lvl="2" algn="ctr" rtl="0">
              <a:lnSpc>
                <a:spcPct val="100000"/>
              </a:lnSpc>
              <a:spcBef>
                <a:spcPts val="0"/>
              </a:spcBef>
              <a:spcAft>
                <a:spcPts val="0"/>
              </a:spcAft>
              <a:buClr>
                <a:srgbClr val="CCCCCC"/>
              </a:buClr>
              <a:buSzPts val="2800"/>
              <a:buNone/>
              <a:defRPr sz="2800">
                <a:solidFill>
                  <a:srgbClr val="CCCCCC"/>
                </a:solidFill>
              </a:defRPr>
            </a:lvl3pPr>
            <a:lvl4pPr lvl="3" algn="ctr" rtl="0">
              <a:lnSpc>
                <a:spcPct val="100000"/>
              </a:lnSpc>
              <a:spcBef>
                <a:spcPts val="0"/>
              </a:spcBef>
              <a:spcAft>
                <a:spcPts val="0"/>
              </a:spcAft>
              <a:buClr>
                <a:srgbClr val="CCCCCC"/>
              </a:buClr>
              <a:buSzPts val="2800"/>
              <a:buNone/>
              <a:defRPr sz="2800">
                <a:solidFill>
                  <a:srgbClr val="CCCCCC"/>
                </a:solidFill>
              </a:defRPr>
            </a:lvl4pPr>
            <a:lvl5pPr lvl="4" algn="ctr" rtl="0">
              <a:lnSpc>
                <a:spcPct val="100000"/>
              </a:lnSpc>
              <a:spcBef>
                <a:spcPts val="0"/>
              </a:spcBef>
              <a:spcAft>
                <a:spcPts val="0"/>
              </a:spcAft>
              <a:buClr>
                <a:srgbClr val="CCCCCC"/>
              </a:buClr>
              <a:buSzPts val="2800"/>
              <a:buNone/>
              <a:defRPr sz="2800">
                <a:solidFill>
                  <a:srgbClr val="CCCCCC"/>
                </a:solidFill>
              </a:defRPr>
            </a:lvl5pPr>
            <a:lvl6pPr lvl="5" algn="ctr" rtl="0">
              <a:lnSpc>
                <a:spcPct val="100000"/>
              </a:lnSpc>
              <a:spcBef>
                <a:spcPts val="0"/>
              </a:spcBef>
              <a:spcAft>
                <a:spcPts val="0"/>
              </a:spcAft>
              <a:buClr>
                <a:srgbClr val="CCCCCC"/>
              </a:buClr>
              <a:buSzPts val="2800"/>
              <a:buNone/>
              <a:defRPr sz="2800">
                <a:solidFill>
                  <a:srgbClr val="CCCCCC"/>
                </a:solidFill>
              </a:defRPr>
            </a:lvl6pPr>
            <a:lvl7pPr lvl="6" algn="ctr" rtl="0">
              <a:lnSpc>
                <a:spcPct val="100000"/>
              </a:lnSpc>
              <a:spcBef>
                <a:spcPts val="0"/>
              </a:spcBef>
              <a:spcAft>
                <a:spcPts val="0"/>
              </a:spcAft>
              <a:buClr>
                <a:srgbClr val="CCCCCC"/>
              </a:buClr>
              <a:buSzPts val="2800"/>
              <a:buNone/>
              <a:defRPr sz="2800">
                <a:solidFill>
                  <a:srgbClr val="CCCCCC"/>
                </a:solidFill>
              </a:defRPr>
            </a:lvl7pPr>
            <a:lvl8pPr lvl="7" algn="ctr" rtl="0">
              <a:lnSpc>
                <a:spcPct val="100000"/>
              </a:lnSpc>
              <a:spcBef>
                <a:spcPts val="0"/>
              </a:spcBef>
              <a:spcAft>
                <a:spcPts val="0"/>
              </a:spcAft>
              <a:buClr>
                <a:srgbClr val="CCCCCC"/>
              </a:buClr>
              <a:buSzPts val="2800"/>
              <a:buNone/>
              <a:defRPr sz="2800">
                <a:solidFill>
                  <a:srgbClr val="CCCCCC"/>
                </a:solidFill>
              </a:defRPr>
            </a:lvl8pPr>
            <a:lvl9pPr lvl="8" algn="ctr" rtl="0">
              <a:lnSpc>
                <a:spcPct val="100000"/>
              </a:lnSpc>
              <a:spcBef>
                <a:spcPts val="0"/>
              </a:spcBef>
              <a:spcAft>
                <a:spcPts val="0"/>
              </a:spcAft>
              <a:buClr>
                <a:srgbClr val="CCCCCC"/>
              </a:buClr>
              <a:buSzPts val="2800"/>
              <a:buNone/>
              <a:defRPr sz="2800">
                <a:solidFill>
                  <a:srgbClr val="CCCCCC"/>
                </a:solidFill>
              </a:defRPr>
            </a:lvl9pPr>
          </a:lstStyle>
          <a:p>
            <a:endParaRPr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design 1">
  <p:cSld name="CUSTOM_7_2">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b="1" i="0">
                <a:solidFill>
                  <a:srgbClr val="CCCCCC"/>
                </a:solidFill>
                <a:latin typeface="Avenir Black" panose="02000503020000020003" pitchFamily="2" charset="0"/>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42" name="Google Shape;42;p6"/>
          <p:cNvSpPr txBox="1">
            <a:spLocks noGrp="1"/>
          </p:cNvSpPr>
          <p:nvPr>
            <p:ph type="title" idx="2" hasCustomPrompt="1"/>
          </p:nvPr>
        </p:nvSpPr>
        <p:spPr>
          <a:xfrm flipH="1">
            <a:off x="-746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b="1" i="0">
                <a:solidFill>
                  <a:srgbClr val="CCCCCC"/>
                </a:solidFill>
                <a:latin typeface="Avenir Black" panose="02000503020000020003" pitchFamily="2" charset="0"/>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rPr dirty="0"/>
              <a:t>xx%</a:t>
            </a:r>
          </a:p>
        </p:txBody>
      </p:sp>
      <p:sp>
        <p:nvSpPr>
          <p:cNvPr id="43" name="Google Shape;43;p6"/>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CCCCC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1">
  <p:cSld name="CUSTOM_16">
    <p:spTree>
      <p:nvGrpSpPr>
        <p:cNvPr id="1" name="Shape 47"/>
        <p:cNvGrpSpPr/>
        <p:nvPr/>
      </p:nvGrpSpPr>
      <p:grpSpPr>
        <a:xfrm>
          <a:off x="0" y="0"/>
          <a:ext cx="0" cy="0"/>
          <a:chOff x="0" y="0"/>
          <a:chExt cx="0" cy="0"/>
        </a:xfrm>
      </p:grpSpPr>
      <p:sp>
        <p:nvSpPr>
          <p:cNvPr id="48" name="Google Shape;48;p8"/>
          <p:cNvSpPr txBox="1">
            <a:spLocks noGrp="1"/>
          </p:cNvSpPr>
          <p:nvPr>
            <p:ph type="subTitle" idx="1"/>
          </p:nvPr>
        </p:nvSpPr>
        <p:spPr>
          <a:xfrm>
            <a:off x="934666"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b="1" i="0">
                <a:solidFill>
                  <a:srgbClr val="B7B7B7"/>
                </a:solidFill>
                <a:latin typeface="Avenir Black" panose="02000503020000020003" pitchFamily="2" charset="0"/>
                <a:ea typeface="Avenir Black" panose="02000503020000020003" pitchFamily="2" charset="0"/>
                <a:cs typeface="Avenir Black" panose="02000503020000020003" pitchFamily="2" charset="0"/>
                <a:sym typeface="DM Serif Display"/>
              </a:defRPr>
            </a:lvl1pPr>
            <a:lvl2pPr lvl="1" rtl="0">
              <a:spcBef>
                <a:spcPts val="1600"/>
              </a:spcBef>
              <a:spcAft>
                <a:spcPts val="0"/>
              </a:spcAft>
              <a:buNone/>
              <a:defRPr>
                <a:solidFill>
                  <a:srgbClr val="B7B7B7"/>
                </a:solidFill>
                <a:latin typeface="DM Serif Display"/>
                <a:ea typeface="DM Serif Display"/>
                <a:cs typeface="DM Serif Display"/>
                <a:sym typeface="DM Serif Display"/>
              </a:defRPr>
            </a:lvl2pPr>
            <a:lvl3pPr lvl="2" rtl="0">
              <a:spcBef>
                <a:spcPts val="1600"/>
              </a:spcBef>
              <a:spcAft>
                <a:spcPts val="0"/>
              </a:spcAft>
              <a:buNone/>
              <a:defRPr>
                <a:solidFill>
                  <a:srgbClr val="B7B7B7"/>
                </a:solidFill>
                <a:latin typeface="DM Serif Display"/>
                <a:ea typeface="DM Serif Display"/>
                <a:cs typeface="DM Serif Display"/>
                <a:sym typeface="DM Serif Display"/>
              </a:defRPr>
            </a:lvl3pPr>
            <a:lvl4pPr lvl="3" rtl="0">
              <a:spcBef>
                <a:spcPts val="1600"/>
              </a:spcBef>
              <a:spcAft>
                <a:spcPts val="0"/>
              </a:spcAft>
              <a:buNone/>
              <a:defRPr>
                <a:solidFill>
                  <a:srgbClr val="B7B7B7"/>
                </a:solidFill>
                <a:latin typeface="DM Serif Display"/>
                <a:ea typeface="DM Serif Display"/>
                <a:cs typeface="DM Serif Display"/>
                <a:sym typeface="DM Serif Display"/>
              </a:defRPr>
            </a:lvl4pPr>
            <a:lvl5pPr lvl="4" rtl="0">
              <a:spcBef>
                <a:spcPts val="1600"/>
              </a:spcBef>
              <a:spcAft>
                <a:spcPts val="0"/>
              </a:spcAft>
              <a:buNone/>
              <a:defRPr>
                <a:solidFill>
                  <a:srgbClr val="B7B7B7"/>
                </a:solidFill>
                <a:latin typeface="DM Serif Display"/>
                <a:ea typeface="DM Serif Display"/>
                <a:cs typeface="DM Serif Display"/>
                <a:sym typeface="DM Serif Display"/>
              </a:defRPr>
            </a:lvl5pPr>
            <a:lvl6pPr lvl="5" rtl="0">
              <a:spcBef>
                <a:spcPts val="1600"/>
              </a:spcBef>
              <a:spcAft>
                <a:spcPts val="0"/>
              </a:spcAft>
              <a:buNone/>
              <a:defRPr>
                <a:solidFill>
                  <a:srgbClr val="B7B7B7"/>
                </a:solidFill>
                <a:latin typeface="DM Serif Display"/>
                <a:ea typeface="DM Serif Display"/>
                <a:cs typeface="DM Serif Display"/>
                <a:sym typeface="DM Serif Display"/>
              </a:defRPr>
            </a:lvl6pPr>
            <a:lvl7pPr lvl="6" rtl="0">
              <a:spcBef>
                <a:spcPts val="1600"/>
              </a:spcBef>
              <a:spcAft>
                <a:spcPts val="0"/>
              </a:spcAft>
              <a:buNone/>
              <a:defRPr>
                <a:solidFill>
                  <a:srgbClr val="B7B7B7"/>
                </a:solidFill>
                <a:latin typeface="DM Serif Display"/>
                <a:ea typeface="DM Serif Display"/>
                <a:cs typeface="DM Serif Display"/>
                <a:sym typeface="DM Serif Display"/>
              </a:defRPr>
            </a:lvl7pPr>
            <a:lvl8pPr lvl="7" rtl="0">
              <a:spcBef>
                <a:spcPts val="1600"/>
              </a:spcBef>
              <a:spcAft>
                <a:spcPts val="0"/>
              </a:spcAft>
              <a:buNone/>
              <a:defRPr>
                <a:solidFill>
                  <a:srgbClr val="B7B7B7"/>
                </a:solidFill>
                <a:latin typeface="DM Serif Display"/>
                <a:ea typeface="DM Serif Display"/>
                <a:cs typeface="DM Serif Display"/>
                <a:sym typeface="DM Serif Display"/>
              </a:defRPr>
            </a:lvl8pPr>
            <a:lvl9pPr lvl="8" rtl="0">
              <a:spcBef>
                <a:spcPts val="1600"/>
              </a:spcBef>
              <a:spcAft>
                <a:spcPts val="1600"/>
              </a:spcAft>
              <a:buNone/>
              <a:defRPr>
                <a:solidFill>
                  <a:srgbClr val="B7B7B7"/>
                </a:solidFill>
                <a:latin typeface="DM Serif Display"/>
                <a:ea typeface="DM Serif Display"/>
                <a:cs typeface="DM Serif Display"/>
                <a:sym typeface="DM Serif Display"/>
              </a:defRPr>
            </a:lvl9pPr>
          </a:lstStyle>
          <a:p>
            <a:endParaRPr dirty="0"/>
          </a:p>
        </p:txBody>
      </p:sp>
      <p:sp>
        <p:nvSpPr>
          <p:cNvPr id="49" name="Google Shape;49;p8"/>
          <p:cNvSpPr txBox="1">
            <a:spLocks noGrp="1"/>
          </p:cNvSpPr>
          <p:nvPr>
            <p:ph type="subTitle" idx="2"/>
          </p:nvPr>
        </p:nvSpPr>
        <p:spPr>
          <a:xfrm>
            <a:off x="934666"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solidFill>
                  <a:srgbClr val="B7B7B7"/>
                </a:solidFill>
                <a:latin typeface="Avenir Book" panose="02000503020000020003" pitchFamily="2" charset="0"/>
              </a:defRPr>
            </a:lvl1pPr>
            <a:lvl2pPr lvl="1" rtl="0">
              <a:spcBef>
                <a:spcPts val="1600"/>
              </a:spcBef>
              <a:spcAft>
                <a:spcPts val="0"/>
              </a:spcAft>
              <a:buNone/>
              <a:defRPr>
                <a:solidFill>
                  <a:srgbClr val="B7B7B7"/>
                </a:solidFill>
              </a:defRPr>
            </a:lvl2pPr>
            <a:lvl3pPr lvl="2" rtl="0">
              <a:spcBef>
                <a:spcPts val="1600"/>
              </a:spcBef>
              <a:spcAft>
                <a:spcPts val="0"/>
              </a:spcAft>
              <a:buNone/>
              <a:defRPr>
                <a:solidFill>
                  <a:srgbClr val="B7B7B7"/>
                </a:solidFill>
              </a:defRPr>
            </a:lvl3pPr>
            <a:lvl4pPr lvl="3" rtl="0">
              <a:spcBef>
                <a:spcPts val="1600"/>
              </a:spcBef>
              <a:spcAft>
                <a:spcPts val="0"/>
              </a:spcAft>
              <a:buNone/>
              <a:defRPr>
                <a:solidFill>
                  <a:srgbClr val="B7B7B7"/>
                </a:solidFill>
              </a:defRPr>
            </a:lvl4pPr>
            <a:lvl5pPr lvl="4" rtl="0">
              <a:spcBef>
                <a:spcPts val="1600"/>
              </a:spcBef>
              <a:spcAft>
                <a:spcPts val="0"/>
              </a:spcAft>
              <a:buNone/>
              <a:defRPr>
                <a:solidFill>
                  <a:srgbClr val="B7B7B7"/>
                </a:solidFill>
              </a:defRPr>
            </a:lvl5pPr>
            <a:lvl6pPr lvl="5" rtl="0">
              <a:spcBef>
                <a:spcPts val="1600"/>
              </a:spcBef>
              <a:spcAft>
                <a:spcPts val="0"/>
              </a:spcAft>
              <a:buNone/>
              <a:defRPr>
                <a:solidFill>
                  <a:srgbClr val="B7B7B7"/>
                </a:solidFill>
              </a:defRPr>
            </a:lvl6pPr>
            <a:lvl7pPr lvl="6" rtl="0">
              <a:spcBef>
                <a:spcPts val="1600"/>
              </a:spcBef>
              <a:spcAft>
                <a:spcPts val="0"/>
              </a:spcAft>
              <a:buNone/>
              <a:defRPr>
                <a:solidFill>
                  <a:srgbClr val="B7B7B7"/>
                </a:solidFill>
              </a:defRPr>
            </a:lvl7pPr>
            <a:lvl8pPr lvl="7" rtl="0">
              <a:spcBef>
                <a:spcPts val="1600"/>
              </a:spcBef>
              <a:spcAft>
                <a:spcPts val="0"/>
              </a:spcAft>
              <a:buNone/>
              <a:defRPr>
                <a:solidFill>
                  <a:srgbClr val="B7B7B7"/>
                </a:solidFill>
              </a:defRPr>
            </a:lvl8pPr>
            <a:lvl9pPr lvl="8" rtl="0">
              <a:spcBef>
                <a:spcPts val="1600"/>
              </a:spcBef>
              <a:spcAft>
                <a:spcPts val="1600"/>
              </a:spcAft>
              <a:buNone/>
              <a:defRPr>
                <a:solidFill>
                  <a:srgbClr val="B7B7B7"/>
                </a:solidFill>
              </a:defRPr>
            </a:lvl9pPr>
          </a:lstStyle>
          <a:p>
            <a:endParaRPr/>
          </a:p>
        </p:txBody>
      </p:sp>
      <p:sp>
        <p:nvSpPr>
          <p:cNvPr id="50" name="Google Shape;50;p8"/>
          <p:cNvSpPr txBox="1">
            <a:spLocks noGrp="1"/>
          </p:cNvSpPr>
          <p:nvPr>
            <p:ph type="subTitle" idx="3"/>
          </p:nvPr>
        </p:nvSpPr>
        <p:spPr>
          <a:xfrm>
            <a:off x="5371290"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b="1" i="0">
                <a:latin typeface="Avenir Black" panose="02000503020000020003" pitchFamily="2" charset="0"/>
                <a:ea typeface="Avenir Black" panose="02000503020000020003" pitchFamily="2" charset="0"/>
                <a:cs typeface="Avenir Black" panose="02000503020000020003" pitchFamily="2" charset="0"/>
                <a:sym typeface="DM Serif Display"/>
              </a:defRPr>
            </a:lvl1pPr>
            <a:lvl2pPr lvl="1" rtl="0">
              <a:spcBef>
                <a:spcPts val="1600"/>
              </a:spcBef>
              <a:spcAft>
                <a:spcPts val="0"/>
              </a:spcAft>
              <a:buNone/>
              <a:defRPr>
                <a:latin typeface="DM Serif Display"/>
                <a:ea typeface="DM Serif Display"/>
                <a:cs typeface="DM Serif Display"/>
                <a:sym typeface="DM Serif Display"/>
              </a:defRPr>
            </a:lvl2pPr>
            <a:lvl3pPr lvl="2" rtl="0">
              <a:spcBef>
                <a:spcPts val="1600"/>
              </a:spcBef>
              <a:spcAft>
                <a:spcPts val="0"/>
              </a:spcAft>
              <a:buNone/>
              <a:defRPr>
                <a:latin typeface="DM Serif Display"/>
                <a:ea typeface="DM Serif Display"/>
                <a:cs typeface="DM Serif Display"/>
                <a:sym typeface="DM Serif Display"/>
              </a:defRPr>
            </a:lvl3pPr>
            <a:lvl4pPr lvl="3" rtl="0">
              <a:spcBef>
                <a:spcPts val="1600"/>
              </a:spcBef>
              <a:spcAft>
                <a:spcPts val="0"/>
              </a:spcAft>
              <a:buNone/>
              <a:defRPr>
                <a:latin typeface="DM Serif Display"/>
                <a:ea typeface="DM Serif Display"/>
                <a:cs typeface="DM Serif Display"/>
                <a:sym typeface="DM Serif Display"/>
              </a:defRPr>
            </a:lvl4pPr>
            <a:lvl5pPr lvl="4" rtl="0">
              <a:spcBef>
                <a:spcPts val="1600"/>
              </a:spcBef>
              <a:spcAft>
                <a:spcPts val="0"/>
              </a:spcAft>
              <a:buNone/>
              <a:defRPr>
                <a:latin typeface="DM Serif Display"/>
                <a:ea typeface="DM Serif Display"/>
                <a:cs typeface="DM Serif Display"/>
                <a:sym typeface="DM Serif Display"/>
              </a:defRPr>
            </a:lvl5pPr>
            <a:lvl6pPr lvl="5" rtl="0">
              <a:spcBef>
                <a:spcPts val="1600"/>
              </a:spcBef>
              <a:spcAft>
                <a:spcPts val="0"/>
              </a:spcAft>
              <a:buNone/>
              <a:defRPr>
                <a:latin typeface="DM Serif Display"/>
                <a:ea typeface="DM Serif Display"/>
                <a:cs typeface="DM Serif Display"/>
                <a:sym typeface="DM Serif Display"/>
              </a:defRPr>
            </a:lvl6pPr>
            <a:lvl7pPr lvl="6" rtl="0">
              <a:spcBef>
                <a:spcPts val="1600"/>
              </a:spcBef>
              <a:spcAft>
                <a:spcPts val="0"/>
              </a:spcAft>
              <a:buNone/>
              <a:defRPr>
                <a:latin typeface="DM Serif Display"/>
                <a:ea typeface="DM Serif Display"/>
                <a:cs typeface="DM Serif Display"/>
                <a:sym typeface="DM Serif Display"/>
              </a:defRPr>
            </a:lvl7pPr>
            <a:lvl8pPr lvl="7" rtl="0">
              <a:spcBef>
                <a:spcPts val="1600"/>
              </a:spcBef>
              <a:spcAft>
                <a:spcPts val="0"/>
              </a:spcAft>
              <a:buNone/>
              <a:defRPr>
                <a:latin typeface="DM Serif Display"/>
                <a:ea typeface="DM Serif Display"/>
                <a:cs typeface="DM Serif Display"/>
                <a:sym typeface="DM Serif Display"/>
              </a:defRPr>
            </a:lvl8pPr>
            <a:lvl9pPr lvl="8" rtl="0">
              <a:spcBef>
                <a:spcPts val="1600"/>
              </a:spcBef>
              <a:spcAft>
                <a:spcPts val="1600"/>
              </a:spcAft>
              <a:buNone/>
              <a:defRPr>
                <a:latin typeface="DM Serif Display"/>
                <a:ea typeface="DM Serif Display"/>
                <a:cs typeface="DM Serif Display"/>
                <a:sym typeface="DM Serif Display"/>
              </a:defRPr>
            </a:lvl9pPr>
          </a:lstStyle>
          <a:p>
            <a:endParaRPr/>
          </a:p>
        </p:txBody>
      </p:sp>
      <p:sp>
        <p:nvSpPr>
          <p:cNvPr id="51" name="Google Shape;51;p8"/>
          <p:cNvSpPr txBox="1">
            <a:spLocks noGrp="1"/>
          </p:cNvSpPr>
          <p:nvPr>
            <p:ph type="subTitle" idx="4"/>
          </p:nvPr>
        </p:nvSpPr>
        <p:spPr>
          <a:xfrm>
            <a:off x="5371290"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atin typeface="Avenir Book" panose="02000503020000020003" pitchFamily="2" charset="0"/>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1">
  <p:cSld name="CUSTOM_21">
    <p:spTree>
      <p:nvGrpSpPr>
        <p:cNvPr id="1" name="Shape 89"/>
        <p:cNvGrpSpPr/>
        <p:nvPr/>
      </p:nvGrpSpPr>
      <p:grpSpPr>
        <a:xfrm>
          <a:off x="0" y="0"/>
          <a:ext cx="0" cy="0"/>
          <a:chOff x="0" y="0"/>
          <a:chExt cx="0" cy="0"/>
        </a:xfrm>
      </p:grpSpPr>
      <p:sp>
        <p:nvSpPr>
          <p:cNvPr id="90" name="Google Shape;90;p15"/>
          <p:cNvSpPr txBox="1">
            <a:spLocks noGrp="1"/>
          </p:cNvSpPr>
          <p:nvPr>
            <p:ph type="subTitle" idx="1"/>
          </p:nvPr>
        </p:nvSpPr>
        <p:spPr>
          <a:xfrm>
            <a:off x="8652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latin typeface="Avenir Book" panose="02000503020000020003" pitchFamily="2" charset="0"/>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1" name="Google Shape;91;p15"/>
          <p:cNvSpPr txBox="1">
            <a:spLocks noGrp="1"/>
          </p:cNvSpPr>
          <p:nvPr>
            <p:ph type="subTitle" idx="2"/>
          </p:nvPr>
        </p:nvSpPr>
        <p:spPr>
          <a:xfrm>
            <a:off x="36630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latin typeface="Avenir Book" panose="02000503020000020003" pitchFamily="2" charset="0"/>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2" name="Google Shape;92;p15"/>
          <p:cNvSpPr txBox="1">
            <a:spLocks noGrp="1"/>
          </p:cNvSpPr>
          <p:nvPr>
            <p:ph type="ctrTitle"/>
          </p:nvPr>
        </p:nvSpPr>
        <p:spPr>
          <a:xfrm>
            <a:off x="4646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b="1" i="0">
                <a:solidFill>
                  <a:srgbClr val="000000"/>
                </a:solidFill>
                <a:latin typeface="Avenir Black" panose="02000503020000020003" pitchFamily="2" charset="0"/>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3" name="Google Shape;93;p15"/>
          <p:cNvSpPr txBox="1">
            <a:spLocks noGrp="1"/>
          </p:cNvSpPr>
          <p:nvPr>
            <p:ph type="ctrTitle" idx="3"/>
          </p:nvPr>
        </p:nvSpPr>
        <p:spPr>
          <a:xfrm>
            <a:off x="326235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b="1" i="0">
                <a:solidFill>
                  <a:srgbClr val="000000"/>
                </a:solidFill>
                <a:latin typeface="Avenir Black" panose="02000503020000020003" pitchFamily="2" charset="0"/>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4" name="Google Shape;94;p15"/>
          <p:cNvSpPr txBox="1">
            <a:spLocks noGrp="1"/>
          </p:cNvSpPr>
          <p:nvPr>
            <p:ph type="subTitle" idx="4"/>
          </p:nvPr>
        </p:nvSpPr>
        <p:spPr>
          <a:xfrm>
            <a:off x="646075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latin typeface="Avenir Book" panose="02000503020000020003" pitchFamily="2" charset="0"/>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5" name="Google Shape;95;p15"/>
          <p:cNvSpPr txBox="1">
            <a:spLocks noGrp="1"/>
          </p:cNvSpPr>
          <p:nvPr>
            <p:ph type="ctrTitle" idx="5"/>
          </p:nvPr>
        </p:nvSpPr>
        <p:spPr>
          <a:xfrm>
            <a:off x="60601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b="1" i="0">
                <a:solidFill>
                  <a:srgbClr val="000000"/>
                </a:solidFill>
                <a:latin typeface="Avenir Black" panose="02000503020000020003" pitchFamily="2" charset="0"/>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6" name="Google Shape;96;p15"/>
          <p:cNvSpPr txBox="1">
            <a:spLocks noGrp="1"/>
          </p:cNvSpPr>
          <p:nvPr>
            <p:ph type="ctrTitle" idx="6"/>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i="0">
                <a:latin typeface="Avenir Black" panose="02000503020000020003" pitchFamily="2"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26">
    <p:spTree>
      <p:nvGrpSpPr>
        <p:cNvPr id="1" name="Shape 13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1pPr>
            <a:lvl2pPr marL="914400" lvl="1"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2pPr>
            <a:lvl3pPr marL="1371600" lvl="2"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3pPr>
            <a:lvl4pPr marL="1828800" lvl="3"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4pPr>
            <a:lvl5pPr marL="2286000" lvl="4"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5pPr>
            <a:lvl6pPr marL="2743200" lvl="5"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6pPr>
            <a:lvl7pPr marL="3200400" lvl="6"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7pPr>
            <a:lvl8pPr marL="3657600" lvl="7"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8pPr>
            <a:lvl9pPr marL="4114800" lvl="8" indent="-304800" rtl="0">
              <a:lnSpc>
                <a:spcPct val="115000"/>
              </a:lnSpc>
              <a:spcBef>
                <a:spcPts val="1600"/>
              </a:spcBef>
              <a:spcAft>
                <a:spcPts val="160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61" r:id="rId4"/>
    <p:sldLayoutId id="214748366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mailto:granta.konkurss@mfa.gov.lv" TargetMode="Externa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mfa.gov.lv/lv/jaunums/arlietu-ministrija-izsludina-2025-gada-attistibas-sadarbibas-granta-projektu-konkursu-un-atklaj-attistibas-sadarbibas-politikas-zimolu-latde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mailto:pauls.gailitis@mfa.gov.lv" TargetMode="External"/><Relationship Id="rId4" Type="http://schemas.openxmlformats.org/officeDocument/2006/relationships/hyperlink" Target="mailto:AttistibasSadarbiba@mfa.gov.l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3"/>
        <p:cNvGrpSpPr/>
        <p:nvPr/>
      </p:nvGrpSpPr>
      <p:grpSpPr>
        <a:xfrm>
          <a:off x="0" y="0"/>
          <a:ext cx="0" cy="0"/>
          <a:chOff x="0" y="0"/>
          <a:chExt cx="0" cy="0"/>
        </a:xfrm>
      </p:grpSpPr>
      <p:pic>
        <p:nvPicPr>
          <p:cNvPr id="3" name="Picture 2">
            <a:extLst>
              <a:ext uri="{FF2B5EF4-FFF2-40B4-BE49-F238E27FC236}">
                <a16:creationId xmlns:a16="http://schemas.microsoft.com/office/drawing/2014/main" id="{5436E2D3-097E-42D6-A5C4-B8B24D8900CD}"/>
              </a:ext>
            </a:extLst>
          </p:cNvPr>
          <p:cNvPicPr>
            <a:picLocks noChangeAspect="1"/>
          </p:cNvPicPr>
          <p:nvPr/>
        </p:nvPicPr>
        <p:blipFill>
          <a:blip r:embed="rId4"/>
          <a:stretch>
            <a:fillRect/>
          </a:stretch>
        </p:blipFill>
        <p:spPr>
          <a:xfrm>
            <a:off x="1664039" y="1948642"/>
            <a:ext cx="5815921" cy="971896"/>
          </a:xfrm>
          <a:prstGeom prst="rect">
            <a:avLst/>
          </a:prstGeom>
        </p:spPr>
      </p:pic>
    </p:spTree>
    <p:extLst>
      <p:ext uri="{BB962C8B-B14F-4D97-AF65-F5344CB8AC3E}">
        <p14:creationId xmlns:p14="http://schemas.microsoft.com/office/powerpoint/2010/main" val="294328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sym typeface="Arial"/>
              </a:rPr>
              <a:t>Armēnija</a:t>
            </a:r>
          </a:p>
        </p:txBody>
      </p:sp>
      <p:sp>
        <p:nvSpPr>
          <p:cNvPr id="531" name="Google Shape;531;p48"/>
          <p:cNvSpPr txBox="1">
            <a:spLocks noGrp="1"/>
          </p:cNvSpPr>
          <p:nvPr>
            <p:ph type="subTitle" idx="2"/>
          </p:nvPr>
        </p:nvSpPr>
        <p:spPr>
          <a:xfrm>
            <a:off x="4263521" y="605461"/>
            <a:ext cx="4351834" cy="4104651"/>
          </a:xfrm>
          <a:prstGeom prst="rect">
            <a:avLst/>
          </a:prstGeom>
        </p:spPr>
        <p:txBody>
          <a:bodyPr spcFirstLastPara="1" wrap="square" lIns="91425" tIns="91425" rIns="91425" bIns="91425" anchor="t" anchorCtr="0">
            <a:noAutofit/>
          </a:bodyPr>
          <a:lstStyle/>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publiskās pārvaldes spēju stiprināšana, likuma vara un tiesiskums, cilvēktiesības</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pilsoniskās sabiedrības attīstība</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uzņēmējdarbības, attīstība un </a:t>
            </a:r>
            <a:r>
              <a:rPr lang="lv-LV" sz="1800" dirty="0" err="1">
                <a:latin typeface="Times New Roman" panose="02020603050405020304" pitchFamily="18" charset="0"/>
                <a:ea typeface="Calibri" panose="020F0502020204030204" pitchFamily="34" charset="0"/>
                <a:cs typeface="Times New Roman" panose="02020603050405020304" pitchFamily="18" charset="0"/>
              </a:rPr>
              <a:t>digitalizācija</a:t>
            </a: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pielāgošanās klimata pārmaiņām</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6000"/>
              </a:lnSpc>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cīņa pret dezinformāciju, </a:t>
            </a:r>
            <a:r>
              <a:rPr lang="lv-LV" sz="1800" dirty="0" err="1">
                <a:latin typeface="Times New Roman" panose="02020603050405020304" pitchFamily="18" charset="0"/>
                <a:ea typeface="Calibri" panose="020F0502020204030204" pitchFamily="34" charset="0"/>
                <a:cs typeface="Times New Roman" panose="02020603050405020304" pitchFamily="18" charset="0"/>
              </a:rPr>
              <a:t>medijpratība</a:t>
            </a: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6000"/>
              </a:lnSpc>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6000"/>
              </a:lnSpc>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pārtikas drošība</a:t>
            </a:r>
          </a:p>
          <a:p>
            <a:pPr marL="342900" marR="29210" indent="-342900" algn="just">
              <a:lnSpc>
                <a:spcPct val="107000"/>
              </a:lnSpc>
              <a:buFont typeface="Arial" panose="020B0604020202020204" pitchFamily="34" charset="0"/>
              <a:buChar char="•"/>
            </a:pPr>
            <a:endParaRPr lang="lv-LV"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29210" indent="-342900" algn="just">
              <a:lnSpc>
                <a:spcPct val="107000"/>
              </a:lnSpc>
              <a:buFont typeface="Arial" panose="020B0604020202020204" pitchFamily="34" charset="0"/>
              <a:buChar char="•"/>
            </a:pPr>
            <a:endParaRPr lang="lv-LV"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Bef>
                <a:spcPts val="0"/>
              </a:spcBef>
              <a:buFont typeface="Courier New" panose="02070309020205020404" pitchFamily="49" charset="0"/>
              <a:buChar char="o"/>
            </a:pPr>
            <a:endParaRPr lang="lv-LV"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89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sym typeface="Arial"/>
              </a:rPr>
              <a:t>Kirgizstāna</a:t>
            </a:r>
            <a:br>
              <a:rPr lang="lv-LV" sz="2800" dirty="0">
                <a:solidFill>
                  <a:schemeClr val="accent6"/>
                </a:solidFill>
                <a:latin typeface="Times New Roman" pitchFamily="18" charset="0"/>
                <a:cs typeface="Times New Roman" pitchFamily="18" charset="0"/>
                <a:sym typeface="Arial"/>
              </a:rPr>
            </a:br>
            <a:r>
              <a:rPr lang="lv-LV" sz="2800" dirty="0">
                <a:solidFill>
                  <a:schemeClr val="accent6"/>
                </a:solidFill>
                <a:latin typeface="Times New Roman" pitchFamily="18" charset="0"/>
                <a:cs typeface="Times New Roman" pitchFamily="18" charset="0"/>
                <a:sym typeface="Arial"/>
              </a:rPr>
              <a:t>Tadžikistāna</a:t>
            </a:r>
            <a:br>
              <a:rPr lang="lv-LV" sz="2800" dirty="0">
                <a:solidFill>
                  <a:schemeClr val="accent6"/>
                </a:solidFill>
                <a:latin typeface="Times New Roman" pitchFamily="18" charset="0"/>
                <a:cs typeface="Times New Roman" pitchFamily="18" charset="0"/>
                <a:sym typeface="Arial"/>
              </a:rPr>
            </a:br>
            <a:r>
              <a:rPr lang="lv-LV" sz="2800" dirty="0">
                <a:solidFill>
                  <a:schemeClr val="accent6"/>
                </a:solidFill>
                <a:latin typeface="Times New Roman" pitchFamily="18" charset="0"/>
                <a:cs typeface="Times New Roman" pitchFamily="18" charset="0"/>
                <a:sym typeface="Arial"/>
              </a:rPr>
              <a:t>Uzbekistāna</a:t>
            </a:r>
          </a:p>
        </p:txBody>
      </p:sp>
      <p:sp>
        <p:nvSpPr>
          <p:cNvPr id="531" name="Google Shape;531;p48"/>
          <p:cNvSpPr txBox="1">
            <a:spLocks noGrp="1"/>
          </p:cNvSpPr>
          <p:nvPr>
            <p:ph type="subTitle" idx="2"/>
          </p:nvPr>
        </p:nvSpPr>
        <p:spPr>
          <a:xfrm>
            <a:off x="4263521" y="605461"/>
            <a:ext cx="4351834" cy="3742701"/>
          </a:xfrm>
          <a:prstGeom prst="rect">
            <a:avLst/>
          </a:prstGeom>
        </p:spPr>
        <p:txBody>
          <a:bodyPr spcFirstLastPara="1" wrap="square" lIns="91425" tIns="91425" rIns="91425" bIns="91425" anchor="t" anchorCtr="0">
            <a:noAutofit/>
          </a:bodyPr>
          <a:lstStyle/>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publiskās pārvaldes spēju stiprināšana, likuma vara un tiesiskums</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dzimumu līdztiesības un sieviešu līdzdalības veicināšana</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uzņēmējdarbības, īpaši lauksaimniecības sektorā, attīstība un digitalizācija</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izglītības pieejamība un kvalitātes uzlabošana</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pielāgošanos klimata pārmaiņām</a:t>
            </a:r>
          </a:p>
          <a:p>
            <a:pPr marL="742950" lvl="1" indent="-285750" algn="just">
              <a:spcBef>
                <a:spcPts val="0"/>
              </a:spcBef>
              <a:buFont typeface="Courier New" panose="02070309020205020404" pitchFamily="49" charset="0"/>
              <a:buChar char="o"/>
            </a:pPr>
            <a:endParaRPr lang="lv-LV" sz="9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10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sym typeface="Arial"/>
              </a:rPr>
              <a:t>Āfrikas reģions</a:t>
            </a:r>
          </a:p>
        </p:txBody>
      </p:sp>
      <p:sp>
        <p:nvSpPr>
          <p:cNvPr id="531" name="Google Shape;531;p48"/>
          <p:cNvSpPr txBox="1">
            <a:spLocks noGrp="1"/>
          </p:cNvSpPr>
          <p:nvPr>
            <p:ph type="subTitle" idx="2"/>
          </p:nvPr>
        </p:nvSpPr>
        <p:spPr>
          <a:xfrm>
            <a:off x="4263521" y="605461"/>
            <a:ext cx="4351834" cy="3728413"/>
          </a:xfrm>
          <a:prstGeom prst="rect">
            <a:avLst/>
          </a:prstGeom>
        </p:spPr>
        <p:txBody>
          <a:bodyPr spcFirstLastPara="1" wrap="square" lIns="91425" tIns="91425" rIns="91425" bIns="91425" anchor="t" anchorCtr="0">
            <a:noAutofit/>
          </a:bodyPr>
          <a:lstStyle/>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pielāgošanos klimata pārmaiņām</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izglītības pieejamība un kvalitātes uzlabošana</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uzņēmējdarbības attīstība un digitalizācija</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dzimumu līdztiesības un sieviešu līdzdalības veicināšana</a:t>
            </a:r>
          </a:p>
          <a:p>
            <a:pPr marL="342900" lvl="0" indent="-342900" algn="just">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pilsoniskās sabiedrības attīstība</a:t>
            </a:r>
          </a:p>
          <a:p>
            <a:pPr marL="342900" lvl="0" indent="-342900" algn="just">
              <a:buFont typeface="Arial" panose="020B0604020202020204" pitchFamily="34" charset="0"/>
              <a:buChar char="•"/>
            </a:pPr>
            <a:endParaRPr lang="lv-LV" sz="1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Bef>
                <a:spcPts val="0"/>
              </a:spcBef>
              <a:buFont typeface="Courier New" panose="02070309020205020404" pitchFamily="49" charset="0"/>
              <a:buChar char="o"/>
            </a:pPr>
            <a:endParaRPr lang="lv-LV" sz="9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68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flipH="1">
            <a:off x="3605779" y="2120525"/>
            <a:ext cx="2755800"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LV" sz="3200" dirty="0">
                <a:solidFill>
                  <a:srgbClr val="000000"/>
                </a:solidFill>
                <a:latin typeface="Times New Roman" panose="02020603050405020304" pitchFamily="18" charset="0"/>
                <a:cs typeface="Times New Roman" panose="02020603050405020304" pitchFamily="18" charset="0"/>
              </a:rPr>
              <a:t>Svarīgi zināt</a:t>
            </a:r>
            <a:endParaRPr sz="3200" dirty="0">
              <a:solidFill>
                <a:srgbClr val="000000"/>
              </a:solidFill>
              <a:latin typeface="Times New Roman" panose="02020603050405020304" pitchFamily="18" charset="0"/>
              <a:cs typeface="Times New Roman" panose="02020603050405020304" pitchFamily="18" charset="0"/>
            </a:endParaRPr>
          </a:p>
        </p:txBody>
      </p:sp>
      <p:sp>
        <p:nvSpPr>
          <p:cNvPr id="194" name="Google Shape;194;p33"/>
          <p:cNvSpPr txBox="1">
            <a:spLocks noGrp="1"/>
          </p:cNvSpPr>
          <p:nvPr>
            <p:ph type="title" idx="2"/>
          </p:nvPr>
        </p:nvSpPr>
        <p:spPr>
          <a:xfrm flipH="1">
            <a:off x="-746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rgbClr val="8C080C"/>
                </a:solidFill>
                <a:latin typeface="Times New Roman" panose="02020603050405020304" pitchFamily="18" charset="0"/>
                <a:cs typeface="Times New Roman" panose="02020603050405020304" pitchFamily="18" charset="0"/>
              </a:rPr>
              <a:t>2</a:t>
            </a:r>
            <a:endParaRPr dirty="0">
              <a:solidFill>
                <a:srgbClr val="8C08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59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a:blip r:embed="rId3"/>
          <a:srcRect t="7867" b="7867"/>
          <a:stretch/>
        </p:blipFill>
        <p:spPr>
          <a:xfrm>
            <a:off x="-20221" y="12473"/>
            <a:ext cx="9164221" cy="5146176"/>
          </a:xfrm>
          <a:prstGeom prst="rect">
            <a:avLst/>
          </a:prstGeom>
          <a:noFill/>
          <a:ln>
            <a:noFill/>
          </a:ln>
        </p:spPr>
      </p:pic>
      <p:sp>
        <p:nvSpPr>
          <p:cNvPr id="6" name="Google Shape;211;p35">
            <a:extLst>
              <a:ext uri="{FF2B5EF4-FFF2-40B4-BE49-F238E27FC236}">
                <a16:creationId xmlns:a16="http://schemas.microsoft.com/office/drawing/2014/main" id="{52F627CC-6F3D-4FF0-AF86-25155928BEC6}"/>
              </a:ext>
            </a:extLst>
          </p:cNvPr>
          <p:cNvSpPr/>
          <p:nvPr/>
        </p:nvSpPr>
        <p:spPr>
          <a:xfrm>
            <a:off x="-20221" y="-15150"/>
            <a:ext cx="9185459" cy="5173800"/>
          </a:xfrm>
          <a:prstGeom prst="rect">
            <a:avLst/>
          </a:prstGeom>
          <a:solidFill>
            <a:srgbClr val="C0C375">
              <a:alpha val="721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1">
              <a:solidFill>
                <a:srgbClr val="BDD4A8"/>
              </a:solidFill>
            </a:endParaRPr>
          </a:p>
        </p:txBody>
      </p:sp>
      <p:graphicFrame>
        <p:nvGraphicFramePr>
          <p:cNvPr id="7" name="Content Placeholder 3">
            <a:extLst>
              <a:ext uri="{FF2B5EF4-FFF2-40B4-BE49-F238E27FC236}">
                <a16:creationId xmlns:a16="http://schemas.microsoft.com/office/drawing/2014/main" id="{945D5667-ECFF-4CDB-8840-E997773D1BA3}"/>
              </a:ext>
            </a:extLst>
          </p:cNvPr>
          <p:cNvGraphicFramePr>
            <a:graphicFrameLocks/>
          </p:cNvGraphicFramePr>
          <p:nvPr>
            <p:extLst>
              <p:ext uri="{D42A27DB-BD31-4B8C-83A1-F6EECF244321}">
                <p14:modId xmlns:p14="http://schemas.microsoft.com/office/powerpoint/2010/main" val="3892693873"/>
              </p:ext>
            </p:extLst>
          </p:nvPr>
        </p:nvGraphicFramePr>
        <p:xfrm>
          <a:off x="571500" y="328361"/>
          <a:ext cx="8001000" cy="4514400"/>
        </p:xfrm>
        <a:graphic>
          <a:graphicData uri="http://schemas.openxmlformats.org/drawingml/2006/table">
            <a:tbl>
              <a:tblPr firstRow="1" bandRow="1">
                <a:tableStyleId>{2D5ABB26-0587-4C30-8999-92F81FD0307C}</a:tableStyleId>
              </a:tblPr>
              <a:tblGrid>
                <a:gridCol w="879230">
                  <a:extLst>
                    <a:ext uri="{9D8B030D-6E8A-4147-A177-3AD203B41FA5}">
                      <a16:colId xmlns:a16="http://schemas.microsoft.com/office/drawing/2014/main" val="3983802292"/>
                    </a:ext>
                  </a:extLst>
                </a:gridCol>
                <a:gridCol w="7121770">
                  <a:extLst>
                    <a:ext uri="{9D8B030D-6E8A-4147-A177-3AD203B41FA5}">
                      <a16:colId xmlns:a16="http://schemas.microsoft.com/office/drawing/2014/main" val="1185629251"/>
                    </a:ext>
                  </a:extLst>
                </a:gridCol>
              </a:tblGrid>
              <a:tr h="720000">
                <a:tc>
                  <a:txBody>
                    <a:bodyPr/>
                    <a:lstStyle/>
                    <a:p>
                      <a:pPr algn="ctr"/>
                      <a:endParaRPr lang="lv-LV"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i="0" u="none" strike="noStrike" cap="none" dirty="0">
                          <a:solidFill>
                            <a:schemeClr val="accent6"/>
                          </a:solidFill>
                          <a:latin typeface="Times New Roman" pitchFamily="18" charset="0"/>
                          <a:ea typeface="Open Sans Light"/>
                          <a:cs typeface="Times New Roman" pitchFamily="18" charset="0"/>
                          <a:sym typeface="Open Sans Light"/>
                        </a:rPr>
                        <a:t>Iesniegšanas termiņš ir 04.04.2025. plkst. 23:59</a:t>
                      </a:r>
                    </a:p>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i="0" u="none" strike="noStrike" cap="none" dirty="0">
                          <a:solidFill>
                            <a:schemeClr val="accent6"/>
                          </a:solidFill>
                          <a:latin typeface="Times New Roman" pitchFamily="18" charset="0"/>
                          <a:ea typeface="Open Sans Light"/>
                          <a:cs typeface="Times New Roman" pitchFamily="18" charset="0"/>
                          <a:sym typeface="Open Sans Light"/>
                        </a:rPr>
                        <a:t>Elektroniski parakstītus iesniegumus sūtīt uz e-pasta adresi </a:t>
                      </a:r>
                      <a:r>
                        <a:rPr lang="lv-LV" sz="1800" b="1" i="0" u="none" strike="noStrike" cap="none" dirty="0">
                          <a:solidFill>
                            <a:schemeClr val="accent6"/>
                          </a:solidFill>
                          <a:latin typeface="Times New Roman" pitchFamily="18" charset="0"/>
                          <a:ea typeface="Open Sans Light"/>
                          <a:cs typeface="Times New Roman" pitchFamily="18" charset="0"/>
                          <a:sym typeface="Open Sans Light"/>
                          <a:hlinkClick r:id="rId4"/>
                        </a:rPr>
                        <a:t>granta.konkurss@mfa.gov.lv</a:t>
                      </a:r>
                      <a:endParaRPr lang="lv-LV" sz="1800" b="1" i="0" u="none" strike="noStrike" cap="none" dirty="0">
                        <a:solidFill>
                          <a:schemeClr val="accent6"/>
                        </a:solidFill>
                        <a:latin typeface="Times New Roman" pitchFamily="18" charset="0"/>
                        <a:ea typeface="Open Sans Light"/>
                        <a:cs typeface="Times New Roman" pitchFamily="18" charset="0"/>
                        <a:sym typeface="Open Sans Light"/>
                      </a:endParaRPr>
                    </a:p>
                  </a:txBody>
                  <a:tcPr anchor="ctr"/>
                </a:tc>
                <a:extLst>
                  <a:ext uri="{0D108BD9-81ED-4DB2-BD59-A6C34878D82A}">
                    <a16:rowId xmlns:a16="http://schemas.microsoft.com/office/drawing/2014/main" val="3129181194"/>
                  </a:ext>
                </a:extLst>
              </a:tr>
              <a:tr h="720000">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i="0" u="none" strike="noStrike" cap="none" dirty="0">
                          <a:solidFill>
                            <a:schemeClr val="accent6"/>
                          </a:solidFill>
                          <a:latin typeface="Times New Roman" pitchFamily="18" charset="0"/>
                          <a:ea typeface="Open Sans Light"/>
                          <a:cs typeface="Times New Roman" pitchFamily="18" charset="0"/>
                          <a:sym typeface="Open Sans Light"/>
                        </a:rPr>
                        <a:t>Tehniskā izvērtēšana – aptuveni nedēļu pēc konkursa beigām</a:t>
                      </a:r>
                    </a:p>
                  </a:txBody>
                  <a:tcPr anchor="ctr"/>
                </a:tc>
                <a:extLst>
                  <a:ext uri="{0D108BD9-81ED-4DB2-BD59-A6C34878D82A}">
                    <a16:rowId xmlns:a16="http://schemas.microsoft.com/office/drawing/2014/main" val="771255892"/>
                  </a:ext>
                </a:extLst>
              </a:tr>
              <a:tr h="720000">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i="0" u="none" strike="noStrike" cap="none" dirty="0">
                          <a:solidFill>
                            <a:schemeClr val="accent6"/>
                          </a:solidFill>
                          <a:latin typeface="Times New Roman" pitchFamily="18" charset="0"/>
                          <a:ea typeface="Open Sans Light"/>
                          <a:cs typeface="Times New Roman" pitchFamily="18" charset="0"/>
                          <a:sym typeface="Open Sans Light"/>
                        </a:rPr>
                        <a:t>Saturiskā izvērtēšana – līdz 30 darbdienām pēc tehniskās izvērtēšanas</a:t>
                      </a:r>
                    </a:p>
                  </a:txBody>
                  <a:tcPr anchor="ctr"/>
                </a:tc>
                <a:extLst>
                  <a:ext uri="{0D108BD9-81ED-4DB2-BD59-A6C34878D82A}">
                    <a16:rowId xmlns:a16="http://schemas.microsoft.com/office/drawing/2014/main" val="8471040"/>
                  </a:ext>
                </a:extLst>
              </a:tr>
              <a:tr h="720000">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i="0" u="none" strike="noStrike" cap="none" dirty="0">
                          <a:solidFill>
                            <a:schemeClr val="accent6"/>
                          </a:solidFill>
                          <a:latin typeface="Times New Roman" pitchFamily="18" charset="0"/>
                          <a:ea typeface="Open Sans Light"/>
                          <a:cs typeface="Times New Roman" pitchFamily="18" charset="0"/>
                          <a:sym typeface="Open Sans Light"/>
                        </a:rPr>
                        <a:t>Līgumu slēgšana pēc lēmumu pieņemšanas</a:t>
                      </a:r>
                    </a:p>
                  </a:txBody>
                  <a:tcPr anchor="ctr"/>
                </a:tc>
                <a:extLst>
                  <a:ext uri="{0D108BD9-81ED-4DB2-BD59-A6C34878D82A}">
                    <a16:rowId xmlns:a16="http://schemas.microsoft.com/office/drawing/2014/main" val="3835729080"/>
                  </a:ext>
                </a:extLst>
              </a:tr>
              <a:tr h="720000">
                <a:tc>
                  <a:txBody>
                    <a:bodyPr/>
                    <a:lstStyle/>
                    <a:p>
                      <a:pPr algn="ctr"/>
                      <a:endParaRPr lang="lv-LV"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i="0" u="none" strike="noStrike" cap="none" dirty="0">
                          <a:solidFill>
                            <a:schemeClr val="accent6"/>
                          </a:solidFill>
                          <a:latin typeface="Times New Roman" pitchFamily="18" charset="0"/>
                          <a:ea typeface="Open Sans Light"/>
                          <a:cs typeface="Times New Roman" pitchFamily="18" charset="0"/>
                          <a:sym typeface="Open Sans Light"/>
                        </a:rPr>
                        <a:t>Projektu īstenošanas termiņš – 01.05.2025. līdz 13.11.2026.</a:t>
                      </a:r>
                    </a:p>
                  </a:txBody>
                  <a:tcPr anchor="ctr"/>
                </a:tc>
                <a:extLst>
                  <a:ext uri="{0D108BD9-81ED-4DB2-BD59-A6C34878D82A}">
                    <a16:rowId xmlns:a16="http://schemas.microsoft.com/office/drawing/2014/main" val="931728042"/>
                  </a:ext>
                </a:extLst>
              </a:tr>
              <a:tr h="720000">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800" b="1" i="0" u="none" strike="noStrike" cap="none" dirty="0">
                          <a:solidFill>
                            <a:schemeClr val="accent6"/>
                          </a:solidFill>
                          <a:latin typeface="Times New Roman" pitchFamily="18" charset="0"/>
                          <a:ea typeface="Open Sans Light"/>
                          <a:cs typeface="Times New Roman" pitchFamily="18" charset="0"/>
                          <a:sym typeface="Open Sans Light"/>
                        </a:rPr>
                        <a:t>Atskaites iesniegšanas termiņi – 21.11.2025. un 20.11.2026.</a:t>
                      </a:r>
                    </a:p>
                  </a:txBody>
                  <a:tcPr anchor="ctr"/>
                </a:tc>
                <a:extLst>
                  <a:ext uri="{0D108BD9-81ED-4DB2-BD59-A6C34878D82A}">
                    <a16:rowId xmlns:a16="http://schemas.microsoft.com/office/drawing/2014/main" val="3193422524"/>
                  </a:ext>
                </a:extLst>
              </a:tr>
            </a:tbl>
          </a:graphicData>
        </a:graphic>
      </p:graphicFrame>
      <p:pic>
        <p:nvPicPr>
          <p:cNvPr id="10" name="Picture 9">
            <a:extLst>
              <a:ext uri="{FF2B5EF4-FFF2-40B4-BE49-F238E27FC236}">
                <a16:creationId xmlns:a16="http://schemas.microsoft.com/office/drawing/2014/main" id="{5D85DFF7-7E3E-4ED8-9883-BF495C399547}"/>
              </a:ext>
            </a:extLst>
          </p:cNvPr>
          <p:cNvPicPr>
            <a:picLocks noChangeAspect="1"/>
          </p:cNvPicPr>
          <p:nvPr/>
        </p:nvPicPr>
        <p:blipFill>
          <a:blip r:embed="rId5"/>
          <a:stretch>
            <a:fillRect/>
          </a:stretch>
        </p:blipFill>
        <p:spPr>
          <a:xfrm>
            <a:off x="860557" y="536322"/>
            <a:ext cx="347502" cy="341406"/>
          </a:xfrm>
          <a:prstGeom prst="rect">
            <a:avLst/>
          </a:prstGeom>
        </p:spPr>
      </p:pic>
      <p:pic>
        <p:nvPicPr>
          <p:cNvPr id="12" name="Picture 11">
            <a:extLst>
              <a:ext uri="{FF2B5EF4-FFF2-40B4-BE49-F238E27FC236}">
                <a16:creationId xmlns:a16="http://schemas.microsoft.com/office/drawing/2014/main" id="{281B4E9C-E6CC-43BE-9639-844FFD81E0AA}"/>
              </a:ext>
            </a:extLst>
          </p:cNvPr>
          <p:cNvPicPr>
            <a:picLocks noChangeAspect="1"/>
          </p:cNvPicPr>
          <p:nvPr/>
        </p:nvPicPr>
        <p:blipFill>
          <a:blip r:embed="rId6"/>
          <a:stretch>
            <a:fillRect/>
          </a:stretch>
        </p:blipFill>
        <p:spPr>
          <a:xfrm>
            <a:off x="818963" y="1438952"/>
            <a:ext cx="426757" cy="341406"/>
          </a:xfrm>
          <a:prstGeom prst="rect">
            <a:avLst/>
          </a:prstGeom>
        </p:spPr>
      </p:pic>
      <p:pic>
        <p:nvPicPr>
          <p:cNvPr id="13" name="Picture 12">
            <a:extLst>
              <a:ext uri="{FF2B5EF4-FFF2-40B4-BE49-F238E27FC236}">
                <a16:creationId xmlns:a16="http://schemas.microsoft.com/office/drawing/2014/main" id="{D33A765E-62EB-4590-864E-95AB3551BCE5}"/>
              </a:ext>
            </a:extLst>
          </p:cNvPr>
          <p:cNvPicPr>
            <a:picLocks noChangeAspect="1"/>
          </p:cNvPicPr>
          <p:nvPr/>
        </p:nvPicPr>
        <p:blipFill>
          <a:blip r:embed="rId7"/>
          <a:stretch>
            <a:fillRect/>
          </a:stretch>
        </p:blipFill>
        <p:spPr>
          <a:xfrm>
            <a:off x="886582" y="2143346"/>
            <a:ext cx="262151" cy="365792"/>
          </a:xfrm>
          <a:prstGeom prst="rect">
            <a:avLst/>
          </a:prstGeom>
        </p:spPr>
      </p:pic>
      <p:pic>
        <p:nvPicPr>
          <p:cNvPr id="14" name="Picture 13">
            <a:extLst>
              <a:ext uri="{FF2B5EF4-FFF2-40B4-BE49-F238E27FC236}">
                <a16:creationId xmlns:a16="http://schemas.microsoft.com/office/drawing/2014/main" id="{45579E34-8519-44E0-A877-84C34A4B1362}"/>
              </a:ext>
            </a:extLst>
          </p:cNvPr>
          <p:cNvPicPr>
            <a:picLocks noChangeAspect="1"/>
          </p:cNvPicPr>
          <p:nvPr/>
        </p:nvPicPr>
        <p:blipFill>
          <a:blip r:embed="rId8"/>
          <a:stretch>
            <a:fillRect/>
          </a:stretch>
        </p:blipFill>
        <p:spPr>
          <a:xfrm>
            <a:off x="861267" y="2909189"/>
            <a:ext cx="317019" cy="268247"/>
          </a:xfrm>
          <a:prstGeom prst="rect">
            <a:avLst/>
          </a:prstGeom>
        </p:spPr>
      </p:pic>
      <p:pic>
        <p:nvPicPr>
          <p:cNvPr id="15" name="Picture 14">
            <a:extLst>
              <a:ext uri="{FF2B5EF4-FFF2-40B4-BE49-F238E27FC236}">
                <a16:creationId xmlns:a16="http://schemas.microsoft.com/office/drawing/2014/main" id="{F9EA1920-8D8E-4E8F-9FC9-7D836CE6C052}"/>
              </a:ext>
            </a:extLst>
          </p:cNvPr>
          <p:cNvPicPr>
            <a:picLocks noChangeAspect="1"/>
          </p:cNvPicPr>
          <p:nvPr/>
        </p:nvPicPr>
        <p:blipFill>
          <a:blip r:embed="rId9"/>
          <a:stretch>
            <a:fillRect/>
          </a:stretch>
        </p:blipFill>
        <p:spPr>
          <a:xfrm>
            <a:off x="860557" y="3637969"/>
            <a:ext cx="347502" cy="347502"/>
          </a:xfrm>
          <a:prstGeom prst="rect">
            <a:avLst/>
          </a:prstGeom>
        </p:spPr>
      </p:pic>
      <p:pic>
        <p:nvPicPr>
          <p:cNvPr id="16" name="Picture 15">
            <a:extLst>
              <a:ext uri="{FF2B5EF4-FFF2-40B4-BE49-F238E27FC236}">
                <a16:creationId xmlns:a16="http://schemas.microsoft.com/office/drawing/2014/main" id="{09026DE0-85AE-4BE7-8A6D-A92985330A36}"/>
              </a:ext>
            </a:extLst>
          </p:cNvPr>
          <p:cNvPicPr>
            <a:picLocks noChangeAspect="1"/>
          </p:cNvPicPr>
          <p:nvPr/>
        </p:nvPicPr>
        <p:blipFill>
          <a:blip r:embed="rId10"/>
          <a:stretch>
            <a:fillRect/>
          </a:stretch>
        </p:blipFill>
        <p:spPr>
          <a:xfrm>
            <a:off x="842751" y="4301359"/>
            <a:ext cx="414564" cy="3779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Projekta iesniedzēji,</a:t>
            </a:r>
            <a:br>
              <a:rPr lang="lv-LV" sz="2800" dirty="0">
                <a:solidFill>
                  <a:schemeClr val="accent6"/>
                </a:solidFill>
                <a:latin typeface="Times New Roman" pitchFamily="18" charset="0"/>
                <a:cs typeface="Times New Roman" pitchFamily="18" charset="0"/>
              </a:rPr>
            </a:br>
            <a:r>
              <a:rPr lang="lv-LV" sz="2800" dirty="0">
                <a:solidFill>
                  <a:schemeClr val="accent6"/>
                </a:solidFill>
                <a:latin typeface="Times New Roman" pitchFamily="18" charset="0"/>
                <a:cs typeface="Times New Roman" pitchFamily="18" charset="0"/>
              </a:rPr>
              <a:t>sadarbības partneri un līdzfinansētāji</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251798" y="640631"/>
            <a:ext cx="4351834" cy="3262394"/>
          </a:xfrm>
          <a:prstGeom prst="rect">
            <a:avLst/>
          </a:prstGeom>
        </p:spPr>
        <p:txBody>
          <a:bodyPr spcFirstLastPara="1" wrap="square" lIns="91425" tIns="91425" rIns="91425" bIns="91425" anchor="t" anchorCtr="0">
            <a:noAutofit/>
          </a:bodyPr>
          <a:lstStyle/>
          <a:p>
            <a:pPr marL="342900" indent="-342900" algn="l">
              <a:spcAft>
                <a:spcPts val="1000"/>
              </a:spcAft>
              <a:buFont typeface="Arial" panose="020B0604020202020204" pitchFamily="34" charset="0"/>
              <a:buChar char="•"/>
            </a:pPr>
            <a:r>
              <a:rPr lang="lv-LV" sz="2000" u="sng" dirty="0">
                <a:latin typeface="Times New Roman" panose="02020603050405020304" pitchFamily="18" charset="0"/>
                <a:ea typeface="Calibri" panose="020F0502020204030204" pitchFamily="34" charset="0"/>
                <a:cs typeface="Times New Roman" panose="02020603050405020304" pitchFamily="18" charset="0"/>
              </a:rPr>
              <a:t>Projekta iesniedzējs </a:t>
            </a:r>
            <a:r>
              <a:rPr lang="lv-LV" sz="2000" dirty="0">
                <a:latin typeface="Times New Roman" panose="02020603050405020304" pitchFamily="18" charset="0"/>
                <a:ea typeface="Calibri" panose="020F0502020204030204" pitchFamily="34" charset="0"/>
                <a:cs typeface="Times New Roman" panose="02020603050405020304" pitchFamily="18" charset="0"/>
              </a:rPr>
              <a:t>var būt Latvijas valsts pārvaldes iestādes, pašvaldības, kā arī PSO un privātais sektors</a:t>
            </a:r>
          </a:p>
          <a:p>
            <a:pPr marL="342900" indent="-342900" algn="l">
              <a:spcAft>
                <a:spcPts val="1000"/>
              </a:spcAft>
              <a:buFont typeface="Arial" panose="020B0604020202020204" pitchFamily="34" charset="0"/>
              <a:buChar char="•"/>
            </a:pPr>
            <a:r>
              <a:rPr lang="lv-LV" sz="2000" u="sng" dirty="0">
                <a:latin typeface="Times New Roman" panose="02020603050405020304" pitchFamily="18" charset="0"/>
                <a:ea typeface="Calibri" panose="020F0502020204030204" pitchFamily="34" charset="0"/>
                <a:cs typeface="Times New Roman" panose="02020603050405020304" pitchFamily="18" charset="0"/>
              </a:rPr>
              <a:t>Obligāti jābūt sadarbības partnerim partnervalstī</a:t>
            </a:r>
          </a:p>
          <a:p>
            <a:pPr marL="0" indent="0" algn="l">
              <a:spcAft>
                <a:spcPts val="1000"/>
              </a:spcAft>
            </a:pPr>
            <a:endParaRPr lang="lv-LV" sz="2000" u="sng"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592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Iesniedzamie dokumenti</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251797" y="640631"/>
            <a:ext cx="4730277" cy="4188544"/>
          </a:xfrm>
          <a:prstGeom prst="rect">
            <a:avLst/>
          </a:prstGeom>
        </p:spPr>
        <p:txBody>
          <a:bodyPr spcFirstLastPara="1" wrap="square" lIns="91425" tIns="91425" rIns="91425" bIns="91425" anchor="t" anchorCtr="0">
            <a:noAutofit/>
          </a:bodyPr>
          <a:lstStyle/>
          <a:p>
            <a:pPr marL="342900" indent="-34290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Iesniedzamo dokumentu uzskaitījums ir konkursa nolikuma 3.1. punktā</a:t>
            </a:r>
          </a:p>
          <a:p>
            <a:pPr marL="342900" indent="-342900" algn="l">
              <a:buFont typeface="Arial" panose="020B0604020202020204" pitchFamily="34" charset="0"/>
              <a:buChar char="•"/>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Obligātie – projekta iesniegums, budžeta tāme, projekta iesniedzēja apliecinājums, sadarbības partneru apliecinājuma vēstules no katra partnera, CV</a:t>
            </a:r>
          </a:p>
          <a:p>
            <a:pPr marL="342900" indent="-342900" algn="l">
              <a:buFont typeface="Arial" panose="020B0604020202020204" pitchFamily="34" charset="0"/>
              <a:buChar char="•"/>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Aicinām iesniegumos nepārsniegt 15 000 rakstu zīmes (līdz 10 lapām)</a:t>
            </a:r>
          </a:p>
          <a:p>
            <a:pPr marL="0" indent="0" algn="l"/>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l">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28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flipH="1">
            <a:off x="3605779" y="2120525"/>
            <a:ext cx="2755800"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LV" sz="3200" dirty="0">
                <a:solidFill>
                  <a:srgbClr val="000000"/>
                </a:solidFill>
                <a:latin typeface="Times New Roman" panose="02020603050405020304" pitchFamily="18" charset="0"/>
                <a:cs typeface="Times New Roman" panose="02020603050405020304" pitchFamily="18" charset="0"/>
              </a:rPr>
              <a:t>Budžeta plānošana</a:t>
            </a:r>
            <a:endParaRPr sz="3200" dirty="0">
              <a:solidFill>
                <a:srgbClr val="000000"/>
              </a:solidFill>
              <a:latin typeface="Times New Roman" panose="02020603050405020304" pitchFamily="18" charset="0"/>
              <a:cs typeface="Times New Roman" panose="02020603050405020304" pitchFamily="18" charset="0"/>
            </a:endParaRPr>
          </a:p>
        </p:txBody>
      </p:sp>
      <p:sp>
        <p:nvSpPr>
          <p:cNvPr id="194" name="Google Shape;194;p33"/>
          <p:cNvSpPr txBox="1">
            <a:spLocks noGrp="1"/>
          </p:cNvSpPr>
          <p:nvPr>
            <p:ph type="title" idx="2"/>
          </p:nvPr>
        </p:nvSpPr>
        <p:spPr>
          <a:xfrm flipH="1">
            <a:off x="-746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lv-LV" dirty="0">
                <a:solidFill>
                  <a:srgbClr val="8C080C"/>
                </a:solidFill>
                <a:latin typeface="Times New Roman" panose="02020603050405020304" pitchFamily="18" charset="0"/>
                <a:cs typeface="Times New Roman" panose="02020603050405020304" pitchFamily="18" charset="0"/>
              </a:rPr>
              <a:t>3</a:t>
            </a:r>
            <a:endParaRPr dirty="0">
              <a:solidFill>
                <a:srgbClr val="8C08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83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Ieteikumi budžeta tāmes plānošanai</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242272" y="386990"/>
            <a:ext cx="4351834" cy="4502870"/>
          </a:xfrm>
          <a:prstGeom prst="rect">
            <a:avLst/>
          </a:prstGeom>
        </p:spPr>
        <p:txBody>
          <a:bodyPr spcFirstLastPara="1" wrap="square" lIns="91425" tIns="91425" rIns="91425" bIns="91425" anchor="t" anchorCtr="0">
            <a:noAutofit/>
          </a:bodyPr>
          <a:lstStyle/>
          <a:p>
            <a:pPr marL="342900" indent="-342900" algn="just">
              <a:buFont typeface="Arial" panose="020B0604020202020204" pitchFamily="34" charset="0"/>
              <a:buChar char="•"/>
            </a:pPr>
            <a:r>
              <a:rPr lang="lv-LV" sz="1600" dirty="0">
                <a:latin typeface="Times New Roman" panose="02020603050405020304" pitchFamily="18" charset="0"/>
                <a:ea typeface="Calibri" panose="020F0502020204030204" pitchFamily="34" charset="0"/>
                <a:cs typeface="Times New Roman" panose="02020603050405020304" pitchFamily="18" charset="0"/>
              </a:rPr>
              <a:t>Jāņem vērā attiecināmās izmaksas (nolikuma 1. pielikums)</a:t>
            </a:r>
          </a:p>
          <a:p>
            <a:pPr marL="342900" indent="-342900" algn="just">
              <a:buFont typeface="Arial" panose="020B0604020202020204" pitchFamily="34" charset="0"/>
              <a:buChar char="•"/>
            </a:pPr>
            <a:endParaRPr lang="lv-LV"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v-LV" sz="1600" dirty="0">
                <a:latin typeface="Times New Roman" panose="02020603050405020304" pitchFamily="18" charset="0"/>
                <a:ea typeface="Calibri" panose="020F0502020204030204" pitchFamily="34" charset="0"/>
                <a:cs typeface="Times New Roman" panose="02020603050405020304" pitchFamily="18" charset="0"/>
              </a:rPr>
              <a:t>Izmaksās jābūt iekļautiem visiem attiecināmajiem nodokļiem un nepieciešamajām sociālajām apdrošināšanas iemaksām</a:t>
            </a:r>
          </a:p>
          <a:p>
            <a:pPr marL="342900" indent="-342900" algn="just">
              <a:buFont typeface="Arial" panose="020B0604020202020204" pitchFamily="34" charset="0"/>
              <a:buChar char="•"/>
            </a:pPr>
            <a:endParaRPr lang="lv-LV"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v-LV" sz="1600" dirty="0">
                <a:latin typeface="Times New Roman" panose="02020603050405020304" pitchFamily="18" charset="0"/>
                <a:ea typeface="Calibri" panose="020F0502020204030204" pitchFamily="34" charset="0"/>
                <a:cs typeface="Times New Roman" panose="02020603050405020304" pitchFamily="18" charset="0"/>
              </a:rPr>
              <a:t>Komandējuma izdevumi un atlīdzības atbilstoši Ministru kabineta 2010. gada 27. jūlija noteikumi Nr. 672 “Noteikumi par attīstības sadarbības projekta īstenošanā iesaistītās personas maksimālo atlīdzību, dienas naudu un viesnīcas (naktsmītnes) izdevumu apmēru” regulējumu attiecībā uz projektā iesaistītā personāla atalgojumu, dienas naudas apmēru un izdevumiem par naktsmītni</a:t>
            </a:r>
          </a:p>
          <a:p>
            <a:pPr marL="742950" lvl="1" indent="-285750" algn="just">
              <a:spcBef>
                <a:spcPts val="0"/>
              </a:spcBef>
              <a:buFont typeface="Courier New" panose="02070309020205020404" pitchFamily="49" charset="0"/>
              <a:buChar char="o"/>
            </a:pPr>
            <a:endParaRPr lang="lv-LV"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568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Projektā iesaistītais personāls</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3652837" y="640631"/>
            <a:ext cx="5229225" cy="3262394"/>
          </a:xfrm>
          <a:prstGeom prst="rect">
            <a:avLst/>
          </a:prstGeom>
        </p:spPr>
        <p:txBody>
          <a:bodyPr spcFirstLastPara="1" wrap="square" lIns="91425" tIns="91425" rIns="91425" bIns="91425" anchor="t" anchorCtr="0">
            <a:noAutofit/>
          </a:bodyPr>
          <a:lstStyle/>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Nacionālie un ārvalstu eksperti iekļaujami pie projekta īstenošanas izmaksām</a:t>
            </a:r>
          </a:p>
          <a:p>
            <a:pPr lvl="1" algn="just"/>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Projekta administratīvais personāls iekļaujami pie administratīvajām izmaksām - projekta vadītājs, koordinators, grāmatvedis</a:t>
            </a:r>
          </a:p>
          <a:p>
            <a:pPr marL="742950" lvl="1" indent="-285750" algn="just">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55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3"/>
        <p:cNvGrpSpPr/>
        <p:nvPr/>
      </p:nvGrpSpPr>
      <p:grpSpPr>
        <a:xfrm>
          <a:off x="0" y="0"/>
          <a:ext cx="0" cy="0"/>
          <a:chOff x="0" y="0"/>
          <a:chExt cx="0" cy="0"/>
        </a:xfrm>
      </p:grpSpPr>
      <p:pic>
        <p:nvPicPr>
          <p:cNvPr id="3" name="Picture 2">
            <a:extLst>
              <a:ext uri="{FF2B5EF4-FFF2-40B4-BE49-F238E27FC236}">
                <a16:creationId xmlns:a16="http://schemas.microsoft.com/office/drawing/2014/main" id="{5436E2D3-097E-42D6-A5C4-B8B24D8900CD}"/>
              </a:ext>
            </a:extLst>
          </p:cNvPr>
          <p:cNvPicPr>
            <a:picLocks noChangeAspect="1"/>
          </p:cNvPicPr>
          <p:nvPr/>
        </p:nvPicPr>
        <p:blipFill>
          <a:blip r:embed="rId4"/>
          <a:stretch>
            <a:fillRect/>
          </a:stretch>
        </p:blipFill>
        <p:spPr>
          <a:xfrm>
            <a:off x="2700714" y="880350"/>
            <a:ext cx="3545279" cy="592450"/>
          </a:xfrm>
          <a:prstGeom prst="rect">
            <a:avLst/>
          </a:prstGeom>
        </p:spPr>
      </p:pic>
      <p:sp>
        <p:nvSpPr>
          <p:cNvPr id="146" name="Google Shape;146;p29"/>
          <p:cNvSpPr txBox="1">
            <a:spLocks noGrp="1"/>
          </p:cNvSpPr>
          <p:nvPr>
            <p:ph type="subTitle" idx="1"/>
          </p:nvPr>
        </p:nvSpPr>
        <p:spPr>
          <a:xfrm>
            <a:off x="1360876" y="3809999"/>
            <a:ext cx="6224954" cy="891149"/>
          </a:xfrm>
          <a:prstGeom prst="rect">
            <a:avLst/>
          </a:prstGeom>
        </p:spPr>
        <p:txBody>
          <a:bodyPr spcFirstLastPara="1" wrap="square" lIns="91425" tIns="91425" rIns="91425" bIns="91425" anchor="b" anchorCtr="0">
            <a:noAutofit/>
          </a:bodyPr>
          <a:lstStyle/>
          <a:p>
            <a:r>
              <a:rPr lang="lv-LV" sz="1600" b="1" dirty="0">
                <a:latin typeface="Times New Roman" panose="02020603050405020304" pitchFamily="18" charset="0"/>
                <a:cs typeface="Times New Roman" panose="02020603050405020304" pitchFamily="18" charset="0"/>
              </a:rPr>
              <a:t>Līga Renkmane, Pauls Gailītis</a:t>
            </a:r>
          </a:p>
          <a:p>
            <a:r>
              <a:rPr lang="lv-LV" sz="1600" b="1" dirty="0">
                <a:latin typeface="Times New Roman" panose="02020603050405020304" pitchFamily="18" charset="0"/>
                <a:cs typeface="Times New Roman" panose="02020603050405020304" pitchFamily="18" charset="0"/>
              </a:rPr>
              <a:t>Attīstības sadarbības politikas nodaļa</a:t>
            </a:r>
          </a:p>
          <a:p>
            <a:endParaRPr lang="lv-LV" sz="1600" b="1" dirty="0">
              <a:latin typeface="Times New Roman" panose="02020603050405020304" pitchFamily="18" charset="0"/>
              <a:cs typeface="Times New Roman" panose="02020603050405020304" pitchFamily="18" charset="0"/>
            </a:endParaRPr>
          </a:p>
        </p:txBody>
      </p:sp>
      <p:sp>
        <p:nvSpPr>
          <p:cNvPr id="147" name="Google Shape;147;p29"/>
          <p:cNvSpPr txBox="1">
            <a:spLocks noGrp="1"/>
          </p:cNvSpPr>
          <p:nvPr>
            <p:ph type="ctrTitle"/>
          </p:nvPr>
        </p:nvSpPr>
        <p:spPr>
          <a:xfrm>
            <a:off x="490035" y="2772224"/>
            <a:ext cx="8163929" cy="8911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v-LV" sz="2800" dirty="0">
                <a:solidFill>
                  <a:srgbClr val="8C080C"/>
                </a:solidFill>
                <a:latin typeface="Times New Roman" panose="02020603050405020304" pitchFamily="18" charset="0"/>
                <a:cs typeface="Times New Roman" panose="02020603050405020304" pitchFamily="18" charset="0"/>
              </a:rPr>
              <a:t>GRANTA PROJEKTU KONKURSS</a:t>
            </a:r>
            <a:br>
              <a:rPr lang="lv-LV" sz="2800" dirty="0">
                <a:solidFill>
                  <a:srgbClr val="8C080C"/>
                </a:solidFill>
                <a:latin typeface="Times New Roman" panose="02020603050405020304" pitchFamily="18" charset="0"/>
                <a:cs typeface="Times New Roman" panose="02020603050405020304" pitchFamily="18" charset="0"/>
              </a:rPr>
            </a:br>
            <a:br>
              <a:rPr lang="lv-LV" sz="2800" dirty="0">
                <a:solidFill>
                  <a:srgbClr val="8C080C"/>
                </a:solidFill>
                <a:latin typeface="Times New Roman" panose="02020603050405020304" pitchFamily="18" charset="0"/>
                <a:cs typeface="Times New Roman" panose="02020603050405020304" pitchFamily="18" charset="0"/>
              </a:rPr>
            </a:br>
            <a:r>
              <a:rPr lang="lv-LV" sz="2800" dirty="0">
                <a:solidFill>
                  <a:srgbClr val="8C080C"/>
                </a:solidFill>
                <a:latin typeface="Times New Roman" panose="02020603050405020304" pitchFamily="18" charset="0"/>
                <a:cs typeface="Times New Roman" panose="02020603050405020304" pitchFamily="18" charset="0"/>
              </a:rPr>
              <a:t>«Atbalsts attīstības sadarbības projektiem </a:t>
            </a:r>
            <a:br>
              <a:rPr lang="lv-LV" sz="2800" dirty="0">
                <a:solidFill>
                  <a:srgbClr val="8C080C"/>
                </a:solidFill>
                <a:latin typeface="Times New Roman" panose="02020603050405020304" pitchFamily="18" charset="0"/>
                <a:cs typeface="Times New Roman" panose="02020603050405020304" pitchFamily="18" charset="0"/>
              </a:rPr>
            </a:br>
            <a:r>
              <a:rPr lang="lv-LV" sz="2800" dirty="0">
                <a:solidFill>
                  <a:srgbClr val="8C080C"/>
                </a:solidFill>
                <a:latin typeface="Times New Roman" panose="02020603050405020304" pitchFamily="18" charset="0"/>
                <a:cs typeface="Times New Roman" panose="02020603050405020304" pitchFamily="18" charset="0"/>
              </a:rPr>
              <a:t>Latvijas Republikas noteiktajās saņēmējvalstīs» </a:t>
            </a:r>
            <a:endParaRPr lang="en-US" sz="2800" dirty="0">
              <a:solidFill>
                <a:srgbClr val="8C080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Ieteikumi budžeta tāmes plānošanai</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251798" y="640631"/>
            <a:ext cx="4351834" cy="3574182"/>
          </a:xfrm>
          <a:prstGeom prst="rect">
            <a:avLst/>
          </a:prstGeom>
        </p:spPr>
        <p:txBody>
          <a:bodyPr spcFirstLastPara="1" wrap="square" lIns="91425" tIns="91425" rIns="91425" bIns="91425" anchor="t" anchorCtr="0">
            <a:noAutofit/>
          </a:bodyPr>
          <a:lstStyle/>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Projekta administrēšanas izmaksas nedrīkst pārsniegt 20% no kopējā projekta budžeta līguma slēgšanas brīdī</a:t>
            </a:r>
          </a:p>
          <a:p>
            <a:pPr marL="0" indent="0" algn="just"/>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Pie administratīvajām izmaksām iespējams iekļaut citus ar projekta administrēšanu  saistītos izdevumus, piemēram, kancelejas preces, bankas komisijas, programmu abonementi u.c. izmaksas</a:t>
            </a:r>
          </a:p>
          <a:p>
            <a:pPr marL="742950" lvl="1" indent="-285750" algn="just">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56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Ieteikumi budžeta tāmes plānošanai</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251798" y="640631"/>
            <a:ext cx="4351834" cy="3262394"/>
          </a:xfrm>
          <a:prstGeom prst="rect">
            <a:avLst/>
          </a:prstGeom>
        </p:spPr>
        <p:txBody>
          <a:bodyPr spcFirstLastPara="1" wrap="square" lIns="91425" tIns="91425" rIns="91425" bIns="91425" anchor="t" anchorCtr="0">
            <a:noAutofit/>
          </a:bodyPr>
          <a:lstStyle/>
          <a:p>
            <a:pPr marL="342900" lvl="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Projekta īstenošanas laikā izdevumu palielinājumu aktivitātes ietvaros, kas pārsniedz 20% nepieciešams saskaņot ar ministriju</a:t>
            </a:r>
          </a:p>
          <a:p>
            <a:pPr marL="0" lvl="0" indent="0" algn="just"/>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Izdevumu palielinājumu aktivitātes ietvaros, kas pārsniedz 40% no sākotnēji plānotā nepieciešams noformēt kā papildu vienošanos pie līguma</a:t>
            </a:r>
          </a:p>
          <a:p>
            <a:pPr marL="742950" lvl="1" indent="-285750" algn="just">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20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flipH="1">
            <a:off x="3605779" y="2120525"/>
            <a:ext cx="2755800"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LV" sz="3200" dirty="0">
                <a:solidFill>
                  <a:srgbClr val="000000"/>
                </a:solidFill>
                <a:latin typeface="Times New Roman" panose="02020603050405020304" pitchFamily="18" charset="0"/>
                <a:cs typeface="Times New Roman" panose="02020603050405020304" pitchFamily="18" charset="0"/>
              </a:rPr>
              <a:t>Iesniegumu tehniskā atlase un izvērtēšana</a:t>
            </a:r>
            <a:endParaRPr sz="3200" dirty="0">
              <a:solidFill>
                <a:srgbClr val="000000"/>
              </a:solidFill>
              <a:latin typeface="Times New Roman" panose="02020603050405020304" pitchFamily="18" charset="0"/>
              <a:cs typeface="Times New Roman" panose="02020603050405020304" pitchFamily="18" charset="0"/>
            </a:endParaRPr>
          </a:p>
        </p:txBody>
      </p:sp>
      <p:sp>
        <p:nvSpPr>
          <p:cNvPr id="194" name="Google Shape;194;p33"/>
          <p:cNvSpPr txBox="1">
            <a:spLocks noGrp="1"/>
          </p:cNvSpPr>
          <p:nvPr>
            <p:ph type="title" idx="2"/>
          </p:nvPr>
        </p:nvSpPr>
        <p:spPr>
          <a:xfrm flipH="1">
            <a:off x="-746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lv-LV" dirty="0">
                <a:solidFill>
                  <a:srgbClr val="8C080C"/>
                </a:solidFill>
                <a:latin typeface="Times New Roman" panose="02020603050405020304" pitchFamily="18" charset="0"/>
                <a:cs typeface="Times New Roman" panose="02020603050405020304" pitchFamily="18" charset="0"/>
              </a:rPr>
              <a:t>4</a:t>
            </a:r>
            <a:endParaRPr dirty="0">
              <a:solidFill>
                <a:srgbClr val="8C08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866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Projekta iesniegumu tehniskā atlase</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251798" y="640631"/>
            <a:ext cx="4351834" cy="3262394"/>
          </a:xfrm>
          <a:prstGeom prst="rect">
            <a:avLst/>
          </a:prstGeom>
        </p:spPr>
        <p:txBody>
          <a:bodyPr spcFirstLastPara="1" wrap="square" lIns="91425" tIns="91425" rIns="91425" bIns="91425" anchor="t" anchorCtr="0">
            <a:noAutofit/>
          </a:bodyPr>
          <a:lstStyle/>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Projekts iesniegts termiņā</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Parakstījusi paraksta tiesīgā persona</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4.2. punktā minētie ierobežojumi (sankcijas, nodokļu parādi, maksātnespēja, sanācijas vai likvidācijas process, apturēta saimnieciskā darbība, kukuļdošana, sodāmība utt.)</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Iesniegti visi nepieciešamie dokumenti</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Parakstīts ar drošu elektronisko parakstu un laika zīmogu</a:t>
            </a:r>
          </a:p>
          <a:p>
            <a:pPr marL="742950" lvl="1" indent="-285750" algn="just">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2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sym typeface="Arial"/>
              </a:rPr>
              <a:t>Izvērtēšanas komisija</a:t>
            </a:r>
          </a:p>
        </p:txBody>
      </p:sp>
      <p:sp>
        <p:nvSpPr>
          <p:cNvPr id="531" name="Google Shape;531;p48"/>
          <p:cNvSpPr txBox="1">
            <a:spLocks noGrp="1"/>
          </p:cNvSpPr>
          <p:nvPr>
            <p:ph type="subTitle" idx="2"/>
          </p:nvPr>
        </p:nvSpPr>
        <p:spPr>
          <a:xfrm>
            <a:off x="4251798" y="640630"/>
            <a:ext cx="4351834" cy="3759919"/>
          </a:xfrm>
          <a:prstGeom prst="rect">
            <a:avLst/>
          </a:prstGeom>
        </p:spPr>
        <p:txBody>
          <a:bodyPr spcFirstLastPara="1" wrap="square" lIns="91425" tIns="91425" rIns="91425" bIns="91425" anchor="t" anchorCtr="0">
            <a:noAutofit/>
          </a:bodyPr>
          <a:lstStyle/>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Komisijā ietilps pārstāvji no PSO, Centrālās finanšu un līgumu aģentūras, kā arī Ārlietu ministrijas</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Sastāvā ir ne mazāk kā 5 locekļi</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Katru projekta iesniegumu izvērtē vismaz četri komisijas locekļi. Visiem projektiem ir vienāds vērtētāju skaits</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Komisijā nevar piedalīties personas, kuru organizācijas pašas iesniegušas projektu</a:t>
            </a:r>
          </a:p>
        </p:txBody>
      </p:sp>
    </p:spTree>
    <p:extLst>
      <p:ext uri="{BB962C8B-B14F-4D97-AF65-F5344CB8AC3E}">
        <p14:creationId xmlns:p14="http://schemas.microsoft.com/office/powerpoint/2010/main" val="253478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Projekta iesniegumu izvērtēšana </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251798" y="316523"/>
            <a:ext cx="4351834" cy="4679339"/>
          </a:xfrm>
          <a:prstGeom prst="rect">
            <a:avLst/>
          </a:prstGeom>
        </p:spPr>
        <p:txBody>
          <a:bodyPr spcFirstLastPara="1" wrap="square" lIns="91425" tIns="91425" rIns="91425" bIns="91425" anchor="t" anchorCtr="0">
            <a:noAutofit/>
          </a:bodyPr>
          <a:lstStyle/>
          <a:p>
            <a:pPr algn="just"/>
            <a:r>
              <a:rPr lang="lv-LV" sz="2000" dirty="0">
                <a:latin typeface="Times New Roman" panose="02020603050405020304" pitchFamily="18" charset="0"/>
                <a:ea typeface="Calibri" panose="020F0502020204030204" pitchFamily="34" charset="0"/>
                <a:cs typeface="Times New Roman" panose="02020603050405020304" pitchFamily="18" charset="0"/>
              </a:rPr>
              <a:t>Saturiskie kritēriji:</a:t>
            </a:r>
          </a:p>
          <a:p>
            <a:pPr algn="just"/>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Ideja un mērķis</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Atbilstība partnervalsts situācijai un vajadzībām</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Projekta uzbūve</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Projekta rezultātu ilgtspēja</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Budžeta novērtējums (izmaksu pamatotība, samērība, detalizācijas pakāpe)</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Iesniedzēja un partneru kompetence</a:t>
            </a:r>
          </a:p>
          <a:p>
            <a:pPr marL="742950" lvl="1" indent="-285750" algn="just">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2941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Projekta iesniegumu izvērtēšana </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322137" y="781308"/>
            <a:ext cx="4351834" cy="3262394"/>
          </a:xfrm>
          <a:prstGeom prst="rect">
            <a:avLst/>
          </a:prstGeom>
        </p:spPr>
        <p:txBody>
          <a:bodyPr spcFirstLastPara="1" wrap="square" lIns="91425" tIns="91425" rIns="91425" bIns="91425" anchor="t" anchorCtr="0">
            <a:noAutofit/>
          </a:bodyPr>
          <a:lstStyle/>
          <a:p>
            <a:pPr algn="just"/>
            <a:r>
              <a:rPr lang="lv-LV" sz="2000" dirty="0">
                <a:latin typeface="Times New Roman" panose="02020603050405020304" pitchFamily="18" charset="0"/>
                <a:ea typeface="Calibri" panose="020F0502020204030204" pitchFamily="34" charset="0"/>
                <a:cs typeface="Times New Roman" panose="02020603050405020304" pitchFamily="18" charset="0"/>
              </a:rPr>
              <a:t>Papildu kritēriji:</a:t>
            </a:r>
          </a:p>
          <a:p>
            <a:pPr algn="just"/>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812686" lvl="1" indent="-342900" algn="just">
              <a:buFont typeface="Arial" panose="020B0604020202020204" pitchFamily="34" charset="0"/>
              <a:buChar char="•"/>
            </a:pPr>
            <a:r>
              <a:rPr lang="lv-LV" sz="2000" dirty="0" err="1">
                <a:latin typeface="Times New Roman" panose="02020603050405020304" pitchFamily="18" charset="0"/>
                <a:ea typeface="Calibri" panose="020F0502020204030204" pitchFamily="34" charset="0"/>
                <a:cs typeface="Times New Roman" panose="02020603050405020304" pitchFamily="18" charset="0"/>
              </a:rPr>
              <a:t>Digitalizācija</a:t>
            </a: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Iesniedzējs ir NVO</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Sadarbības partneris ir NVO</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Plānota publicitāte </a:t>
            </a:r>
          </a:p>
          <a:p>
            <a:pPr marL="812686" lvl="1"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Līdzfinansējums</a:t>
            </a:r>
          </a:p>
        </p:txBody>
      </p:sp>
    </p:spTree>
    <p:extLst>
      <p:ext uri="{BB962C8B-B14F-4D97-AF65-F5344CB8AC3E}">
        <p14:creationId xmlns:p14="http://schemas.microsoft.com/office/powerpoint/2010/main" val="55549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Projekta iesniegumu izvērtēšana </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322137" y="781308"/>
            <a:ext cx="4351834" cy="3262394"/>
          </a:xfrm>
          <a:prstGeom prst="rect">
            <a:avLst/>
          </a:prstGeom>
        </p:spPr>
        <p:txBody>
          <a:bodyPr spcFirstLastPara="1" wrap="square" lIns="91425" tIns="91425" rIns="91425" bIns="91425" anchor="t" anchorCtr="0">
            <a:noAutofit/>
          </a:bodyPr>
          <a:lstStyle/>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Maksimālais punktu skaits ir 50 punkti</a:t>
            </a:r>
          </a:p>
          <a:p>
            <a:pPr marL="0" indent="0" algn="just"/>
            <a:r>
              <a:rPr lang="lv-LV"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Projekta iesniegumu uzskata par atbilstošu izvērtēšanas kritērijiem, ja tas ir novērtēts ar kopsummā vismaz 35 punktiem</a:t>
            </a:r>
          </a:p>
        </p:txBody>
      </p:sp>
    </p:spTree>
    <p:extLst>
      <p:ext uri="{BB962C8B-B14F-4D97-AF65-F5344CB8AC3E}">
        <p14:creationId xmlns:p14="http://schemas.microsoft.com/office/powerpoint/2010/main" val="3263213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rPr>
              <a:t>Pēc rezultātu paziņošanas</a:t>
            </a:r>
            <a:endParaRPr lang="lv-LV" sz="2800" dirty="0">
              <a:solidFill>
                <a:schemeClr val="accent6"/>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4317008" y="218234"/>
            <a:ext cx="4351834" cy="4701429"/>
          </a:xfrm>
          <a:prstGeom prst="rect">
            <a:avLst/>
          </a:prstGeom>
        </p:spPr>
        <p:txBody>
          <a:bodyPr spcFirstLastPara="1" wrap="square" lIns="91425" tIns="91425" rIns="91425" bIns="91425" anchor="t" anchorCtr="0">
            <a:noAutofit/>
          </a:bodyPr>
          <a:lstStyle/>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Konkursa rezultāti tiks publicēti ministrijas mājaslapā, informēsim arī e-pastā uz iesniedzēja adresi latvija.lv</a:t>
            </a:r>
          </a:p>
          <a:p>
            <a:pPr marL="342900" indent="-342900" algn="just">
              <a:buFont typeface="Arial" panose="020B0604020202020204" pitchFamily="34" charset="0"/>
              <a:buChar char="•"/>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Pēc tam tiks gatavoti lēmumi par granta piešķiršanu, piešķiršanu ar nosacījumiem (norādīti lēmumā) vai nepiešķiršanu un izsūtīti elektroniski</a:t>
            </a:r>
          </a:p>
          <a:p>
            <a:pPr marL="342900" indent="-342900" algn="just">
              <a:buFont typeface="Arial" panose="020B0604020202020204" pitchFamily="34" charset="0"/>
              <a:buChar char="•"/>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Grantu saņēmējiem tiks organizēta sanāksme, kurā izskaidrosim projekta atskaišu sagatavošanas, publicitātes u.c. prasības projektu īstenošanai</a:t>
            </a:r>
          </a:p>
        </p:txBody>
      </p:sp>
    </p:spTree>
    <p:extLst>
      <p:ext uri="{BB962C8B-B14F-4D97-AF65-F5344CB8AC3E}">
        <p14:creationId xmlns:p14="http://schemas.microsoft.com/office/powerpoint/2010/main" val="374570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a:blip r:embed="rId3"/>
          <a:srcRect t="7867" b="7867"/>
          <a:stretch/>
        </p:blipFill>
        <p:spPr>
          <a:xfrm>
            <a:off x="-20221" y="12473"/>
            <a:ext cx="9164221" cy="5146176"/>
          </a:xfrm>
          <a:prstGeom prst="rect">
            <a:avLst/>
          </a:prstGeom>
          <a:noFill/>
          <a:ln>
            <a:noFill/>
          </a:ln>
        </p:spPr>
      </p:pic>
      <p:sp>
        <p:nvSpPr>
          <p:cNvPr id="6" name="Google Shape;211;p35">
            <a:extLst>
              <a:ext uri="{FF2B5EF4-FFF2-40B4-BE49-F238E27FC236}">
                <a16:creationId xmlns:a16="http://schemas.microsoft.com/office/drawing/2014/main" id="{52F627CC-6F3D-4FF0-AF86-25155928BEC6}"/>
              </a:ext>
            </a:extLst>
          </p:cNvPr>
          <p:cNvSpPr/>
          <p:nvPr/>
        </p:nvSpPr>
        <p:spPr>
          <a:xfrm>
            <a:off x="-20221" y="-15150"/>
            <a:ext cx="9185459" cy="5173800"/>
          </a:xfrm>
          <a:prstGeom prst="rect">
            <a:avLst/>
          </a:prstGeom>
          <a:solidFill>
            <a:srgbClr val="C0C375">
              <a:alpha val="721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1">
              <a:solidFill>
                <a:srgbClr val="BDD4A8"/>
              </a:solidFill>
              <a:latin typeface="Times New Roman" panose="02020603050405020304" pitchFamily="18" charset="0"/>
              <a:cs typeface="Times New Roman" panose="02020603050405020304" pitchFamily="18" charset="0"/>
            </a:endParaRPr>
          </a:p>
        </p:txBody>
      </p:sp>
      <p:sp>
        <p:nvSpPr>
          <p:cNvPr id="11" name="Google Shape;528;p48">
            <a:extLst>
              <a:ext uri="{FF2B5EF4-FFF2-40B4-BE49-F238E27FC236}">
                <a16:creationId xmlns:a16="http://schemas.microsoft.com/office/drawing/2014/main" id="{57C977BC-48E4-47CE-8B81-1F9FC03271B1}"/>
              </a:ext>
            </a:extLst>
          </p:cNvPr>
          <p:cNvSpPr txBox="1">
            <a:spLocks/>
          </p:cNvSpPr>
          <p:nvPr/>
        </p:nvSpPr>
        <p:spPr>
          <a:xfrm>
            <a:off x="351689" y="1266747"/>
            <a:ext cx="8420400" cy="23328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lv-LV" sz="2800" dirty="0">
                <a:solidFill>
                  <a:schemeClr val="accent6"/>
                </a:solidFill>
                <a:latin typeface="Times New Roman" pitchFamily="18" charset="0"/>
                <a:ea typeface="Open Sans Light"/>
                <a:cs typeface="Times New Roman" pitchFamily="18" charset="0"/>
              </a:rPr>
              <a:t>Konkursa nolikums ar pielikumiem </a:t>
            </a:r>
            <a:r>
              <a:rPr lang="lv-LV" sz="2800" b="1" dirty="0">
                <a:solidFill>
                  <a:schemeClr val="accent6"/>
                </a:solidFill>
                <a:latin typeface="Times New Roman" pitchFamily="18" charset="0"/>
                <a:ea typeface="Open Sans Light"/>
                <a:cs typeface="Times New Roman" pitchFamily="18" charset="0"/>
              </a:rPr>
              <a:t>pieejams Ārlietu ministrijas mājas lapā:</a:t>
            </a:r>
          </a:p>
          <a:p>
            <a:pPr marL="0" lvl="0" indent="0" algn="ctr" rtl="0">
              <a:spcBef>
                <a:spcPts val="0"/>
              </a:spcBef>
              <a:spcAft>
                <a:spcPts val="0"/>
              </a:spcAft>
              <a:buNone/>
            </a:pPr>
            <a:endParaRPr lang="lv-LV" sz="2800" dirty="0">
              <a:solidFill>
                <a:schemeClr val="accent6"/>
              </a:solidFill>
              <a:latin typeface="Times New Roman" pitchFamily="18" charset="0"/>
              <a:ea typeface="Open Sans Light"/>
              <a:cs typeface="Times New Roman" pitchFamily="18" charset="0"/>
            </a:endParaRPr>
          </a:p>
          <a:p>
            <a:pPr marL="0" lvl="0" indent="0" algn="ctr" rtl="0">
              <a:spcBef>
                <a:spcPts val="0"/>
              </a:spcBef>
              <a:spcAft>
                <a:spcPts val="0"/>
              </a:spcAft>
              <a:buNone/>
            </a:pPr>
            <a:r>
              <a:rPr lang="lv-LV" sz="2800" b="1" dirty="0">
                <a:solidFill>
                  <a:schemeClr val="accent6"/>
                </a:solidFill>
                <a:latin typeface="Times New Roman" pitchFamily="18" charset="0"/>
                <a:ea typeface="Open Sans Light"/>
                <a:cs typeface="Times New Roman" pitchFamily="18" charset="0"/>
              </a:rPr>
              <a:t> </a:t>
            </a:r>
            <a:r>
              <a:rPr lang="lv-LV" sz="2800" b="1" dirty="0">
                <a:solidFill>
                  <a:schemeClr val="accent6"/>
                </a:solidFill>
                <a:latin typeface="Times New Roman" pitchFamily="18" charset="0"/>
                <a:ea typeface="Open Sans Light"/>
                <a:cs typeface="Times New Roman" pitchFamily="18" charset="0"/>
                <a:hlinkClick r:id="rId4"/>
              </a:rPr>
              <a:t>https://www.mfa.gov.lv/lv/jaunums/arlietu-ministrija-izsludina-2025-gada-attistibas-sadarbibas-granta-projektu-konkursu-un-atklaj-attistibas-sadarbibas-politikas-zimolu-latdev</a:t>
            </a:r>
            <a:endParaRPr lang="lv-LV" sz="2800" b="1" dirty="0">
              <a:solidFill>
                <a:schemeClr val="accent6"/>
              </a:solidFill>
              <a:latin typeface="Times New Roman" pitchFamily="18" charset="0"/>
              <a:ea typeface="Open Sans Light"/>
              <a:cs typeface="Times New Roman" pitchFamily="18" charset="0"/>
            </a:endParaRPr>
          </a:p>
          <a:p>
            <a:pPr marL="0" lvl="0" indent="0" algn="ctr" rtl="0">
              <a:spcBef>
                <a:spcPts val="0"/>
              </a:spcBef>
              <a:spcAft>
                <a:spcPts val="0"/>
              </a:spcAft>
              <a:buNone/>
            </a:pPr>
            <a:endParaRPr lang="en-US" sz="2800" noProof="1">
              <a:solidFill>
                <a:srgbClr val="BDD4A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68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a:blip r:embed="rId3"/>
          <a:srcRect t="7867" b="7867"/>
          <a:stretch/>
        </p:blipFill>
        <p:spPr>
          <a:xfrm>
            <a:off x="-20223" y="-2676"/>
            <a:ext cx="9164221" cy="5146176"/>
          </a:xfrm>
          <a:prstGeom prst="rect">
            <a:avLst/>
          </a:prstGeom>
          <a:noFill/>
          <a:ln>
            <a:noFill/>
          </a:ln>
        </p:spPr>
      </p:pic>
      <p:sp>
        <p:nvSpPr>
          <p:cNvPr id="214" name="Google Shape;214;p35"/>
          <p:cNvSpPr txBox="1">
            <a:spLocks noGrp="1"/>
          </p:cNvSpPr>
          <p:nvPr>
            <p:ph type="subTitle" idx="3"/>
          </p:nvPr>
        </p:nvSpPr>
        <p:spPr>
          <a:xfrm>
            <a:off x="927148" y="738236"/>
            <a:ext cx="6433839" cy="894595"/>
          </a:xfrm>
          <a:prstGeom prst="rect">
            <a:avLst/>
          </a:prstGeom>
        </p:spPr>
        <p:txBody>
          <a:bodyPr spcFirstLastPara="1" wrap="square" lIns="91425" tIns="91425" rIns="91425" bIns="91425" anchor="b" anchorCtr="0">
            <a:noAutofit/>
          </a:bodyPr>
          <a:lstStyle/>
          <a:p>
            <a:pPr marL="0" lvl="1" indent="0">
              <a:spcBef>
                <a:spcPts val="0"/>
              </a:spcBef>
              <a:spcAft>
                <a:spcPts val="1600"/>
              </a:spcAft>
            </a:pPr>
            <a:r>
              <a:rPr lang="lv-LV" sz="2800" b="1" dirty="0">
                <a:solidFill>
                  <a:schemeClr val="accent6"/>
                </a:solidFill>
                <a:latin typeface="Times New Roman" pitchFamily="18" charset="0"/>
                <a:cs typeface="Times New Roman" pitchFamily="18" charset="0"/>
              </a:rPr>
              <a:t>Kas ir attīstības sadarbība? </a:t>
            </a:r>
            <a:endParaRPr lang="en-US" sz="2800" b="1" dirty="0">
              <a:solidFill>
                <a:schemeClr val="accent6"/>
              </a:solidFill>
              <a:latin typeface="Times New Roman" pitchFamily="18" charset="0"/>
              <a:cs typeface="Times New Roman" pitchFamily="18" charset="0"/>
            </a:endParaRPr>
          </a:p>
        </p:txBody>
      </p:sp>
      <p:sp>
        <p:nvSpPr>
          <p:cNvPr id="5" name="Google Shape;214;p35">
            <a:extLst>
              <a:ext uri="{FF2B5EF4-FFF2-40B4-BE49-F238E27FC236}">
                <a16:creationId xmlns:a16="http://schemas.microsoft.com/office/drawing/2014/main" id="{C9D8E0F9-474D-4439-AC43-DA7F6AA9CC8E}"/>
              </a:ext>
            </a:extLst>
          </p:cNvPr>
          <p:cNvSpPr txBox="1">
            <a:spLocks/>
          </p:cNvSpPr>
          <p:nvPr/>
        </p:nvSpPr>
        <p:spPr>
          <a:xfrm>
            <a:off x="927148" y="1480431"/>
            <a:ext cx="7269480" cy="22782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indent="-304800">
              <a:lnSpc>
                <a:spcPct val="115000"/>
              </a:lnSpc>
              <a:buClr>
                <a:schemeClr val="dk1"/>
              </a:buClr>
              <a:buSzPts val="1200"/>
              <a:buFont typeface="Open Sans Light"/>
              <a:buNone/>
              <a:defRPr sz="2800" b="1">
                <a:solidFill>
                  <a:schemeClr val="dk1"/>
                </a:solidFill>
                <a:latin typeface="Avenir Black" panose="02000503020000020003" pitchFamily="2" charset="0"/>
                <a:ea typeface="Avenir Black" panose="02000503020000020003" pitchFamily="2" charset="0"/>
                <a:cs typeface="Avenir Black" panose="02000503020000020003" pitchFamily="2" charset="0"/>
                <a:sym typeface="DM Serif Display"/>
              </a:defRPr>
            </a:lvl1pPr>
            <a:lvl2pPr marL="0" indent="0">
              <a:lnSpc>
                <a:spcPct val="115000"/>
              </a:lnSpc>
              <a:spcAft>
                <a:spcPts val="1600"/>
              </a:spcAft>
              <a:buClr>
                <a:schemeClr val="dk1"/>
              </a:buClr>
              <a:buSzPts val="1200"/>
              <a:buFont typeface="Open Sans Light"/>
              <a:buNone/>
              <a:defRPr sz="2400" b="1">
                <a:solidFill>
                  <a:schemeClr val="accent6"/>
                </a:solidFill>
                <a:latin typeface="Times New Roman" pitchFamily="18" charset="0"/>
                <a:ea typeface="DM Serif Display"/>
                <a:cs typeface="Times New Roman" pitchFamily="18" charset="0"/>
                <a:sym typeface="DM Serif Display"/>
              </a:defRPr>
            </a:lvl2pPr>
            <a:lvl3pPr marL="1371600" indent="-304800">
              <a:lnSpc>
                <a:spcPct val="115000"/>
              </a:lnSpc>
              <a:spcBef>
                <a:spcPts val="1600"/>
              </a:spcBef>
              <a:buClr>
                <a:schemeClr val="dk1"/>
              </a:buClr>
              <a:buSzPts val="1200"/>
              <a:buFont typeface="Open Sans Light"/>
              <a:buNone/>
              <a:defRPr sz="1200">
                <a:solidFill>
                  <a:schemeClr val="dk1"/>
                </a:solidFill>
                <a:latin typeface="DM Serif Display"/>
                <a:ea typeface="DM Serif Display"/>
                <a:cs typeface="DM Serif Display"/>
                <a:sym typeface="DM Serif Display"/>
              </a:defRPr>
            </a:lvl3pPr>
            <a:lvl4pPr marL="1828800" indent="-304800">
              <a:lnSpc>
                <a:spcPct val="115000"/>
              </a:lnSpc>
              <a:spcBef>
                <a:spcPts val="1600"/>
              </a:spcBef>
              <a:buClr>
                <a:schemeClr val="dk1"/>
              </a:buClr>
              <a:buSzPts val="1200"/>
              <a:buFont typeface="Open Sans Light"/>
              <a:buNone/>
              <a:defRPr sz="1200">
                <a:solidFill>
                  <a:schemeClr val="dk1"/>
                </a:solidFill>
                <a:latin typeface="DM Serif Display"/>
                <a:ea typeface="DM Serif Display"/>
                <a:cs typeface="DM Serif Display"/>
                <a:sym typeface="DM Serif Display"/>
              </a:defRPr>
            </a:lvl4pPr>
            <a:lvl5pPr marL="2286000" indent="-304800">
              <a:lnSpc>
                <a:spcPct val="115000"/>
              </a:lnSpc>
              <a:spcBef>
                <a:spcPts val="1600"/>
              </a:spcBef>
              <a:buClr>
                <a:schemeClr val="dk1"/>
              </a:buClr>
              <a:buSzPts val="1200"/>
              <a:buFont typeface="Open Sans Light"/>
              <a:buNone/>
              <a:defRPr sz="1200">
                <a:solidFill>
                  <a:schemeClr val="dk1"/>
                </a:solidFill>
                <a:latin typeface="DM Serif Display"/>
                <a:ea typeface="DM Serif Display"/>
                <a:cs typeface="DM Serif Display"/>
                <a:sym typeface="DM Serif Display"/>
              </a:defRPr>
            </a:lvl5pPr>
            <a:lvl6pPr marL="2743200" indent="-304800">
              <a:lnSpc>
                <a:spcPct val="115000"/>
              </a:lnSpc>
              <a:spcBef>
                <a:spcPts val="1600"/>
              </a:spcBef>
              <a:buClr>
                <a:schemeClr val="dk1"/>
              </a:buClr>
              <a:buSzPts val="1200"/>
              <a:buFont typeface="Open Sans Light"/>
              <a:buNone/>
              <a:defRPr sz="1200">
                <a:solidFill>
                  <a:schemeClr val="dk1"/>
                </a:solidFill>
                <a:latin typeface="DM Serif Display"/>
                <a:ea typeface="DM Serif Display"/>
                <a:cs typeface="DM Serif Display"/>
                <a:sym typeface="DM Serif Display"/>
              </a:defRPr>
            </a:lvl6pPr>
            <a:lvl7pPr marL="3200400" indent="-304800">
              <a:lnSpc>
                <a:spcPct val="115000"/>
              </a:lnSpc>
              <a:spcBef>
                <a:spcPts val="1600"/>
              </a:spcBef>
              <a:buClr>
                <a:schemeClr val="dk1"/>
              </a:buClr>
              <a:buSzPts val="1200"/>
              <a:buFont typeface="Open Sans Light"/>
              <a:buNone/>
              <a:defRPr sz="1200">
                <a:solidFill>
                  <a:schemeClr val="dk1"/>
                </a:solidFill>
                <a:latin typeface="DM Serif Display"/>
                <a:ea typeface="DM Serif Display"/>
                <a:cs typeface="DM Serif Display"/>
                <a:sym typeface="DM Serif Display"/>
              </a:defRPr>
            </a:lvl7pPr>
            <a:lvl8pPr marL="3657600" indent="-304800">
              <a:lnSpc>
                <a:spcPct val="115000"/>
              </a:lnSpc>
              <a:spcBef>
                <a:spcPts val="1600"/>
              </a:spcBef>
              <a:buClr>
                <a:schemeClr val="dk1"/>
              </a:buClr>
              <a:buSzPts val="1200"/>
              <a:buFont typeface="Open Sans Light"/>
              <a:buNone/>
              <a:defRPr sz="1200">
                <a:solidFill>
                  <a:schemeClr val="dk1"/>
                </a:solidFill>
                <a:latin typeface="DM Serif Display"/>
                <a:ea typeface="DM Serif Display"/>
                <a:cs typeface="DM Serif Display"/>
                <a:sym typeface="DM Serif Display"/>
              </a:defRPr>
            </a:lvl8pPr>
            <a:lvl9pPr marL="4114800" indent="-304800">
              <a:lnSpc>
                <a:spcPct val="115000"/>
              </a:lnSpc>
              <a:spcBef>
                <a:spcPts val="1600"/>
              </a:spcBef>
              <a:spcAft>
                <a:spcPts val="1600"/>
              </a:spcAft>
              <a:buClr>
                <a:schemeClr val="dk1"/>
              </a:buClr>
              <a:buSzPts val="1200"/>
              <a:buFont typeface="Open Sans Light"/>
              <a:buNone/>
              <a:defRPr sz="1200">
                <a:solidFill>
                  <a:schemeClr val="dk1"/>
                </a:solidFill>
                <a:latin typeface="DM Serif Display"/>
                <a:ea typeface="DM Serif Display"/>
                <a:cs typeface="DM Serif Display"/>
                <a:sym typeface="DM Serif Display"/>
              </a:defRPr>
            </a:lvl9pPr>
          </a:lstStyle>
          <a:p>
            <a:pPr lvl="1" algn="just"/>
            <a:r>
              <a:rPr lang="lv-LV" sz="2000" dirty="0"/>
              <a:t>Attīstības sadarbība </a:t>
            </a:r>
            <a:r>
              <a:rPr lang="lv-LV" sz="2000" b="0" dirty="0"/>
              <a:t>ir palīdzības sniegšana mazāk attīstītām valstīm, lai veicinātu šo valstu un to sabiedrību ilgtermiņa sociālo un ekonomisko attīstību</a:t>
            </a:r>
          </a:p>
          <a:p>
            <a:pPr lvl="1" algn="just"/>
            <a:endParaRPr lang="en-US" sz="2000" dirty="0"/>
          </a:p>
        </p:txBody>
      </p:sp>
    </p:spTree>
    <p:extLst>
      <p:ext uri="{BB962C8B-B14F-4D97-AF65-F5344CB8AC3E}">
        <p14:creationId xmlns:p14="http://schemas.microsoft.com/office/powerpoint/2010/main" val="1592522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a:blip r:embed="rId3"/>
          <a:srcRect t="7867" b="7867"/>
          <a:stretch/>
        </p:blipFill>
        <p:spPr>
          <a:xfrm>
            <a:off x="-20221" y="12473"/>
            <a:ext cx="9164221" cy="5146176"/>
          </a:xfrm>
          <a:prstGeom prst="rect">
            <a:avLst/>
          </a:prstGeom>
          <a:noFill/>
          <a:ln>
            <a:noFill/>
          </a:ln>
        </p:spPr>
      </p:pic>
      <p:sp>
        <p:nvSpPr>
          <p:cNvPr id="6" name="Google Shape;211;p35">
            <a:extLst>
              <a:ext uri="{FF2B5EF4-FFF2-40B4-BE49-F238E27FC236}">
                <a16:creationId xmlns:a16="http://schemas.microsoft.com/office/drawing/2014/main" id="{52F627CC-6F3D-4FF0-AF86-25155928BEC6}"/>
              </a:ext>
            </a:extLst>
          </p:cNvPr>
          <p:cNvSpPr/>
          <p:nvPr/>
        </p:nvSpPr>
        <p:spPr>
          <a:xfrm>
            <a:off x="-20221" y="-15150"/>
            <a:ext cx="9185459" cy="5173800"/>
          </a:xfrm>
          <a:prstGeom prst="rect">
            <a:avLst/>
          </a:prstGeom>
          <a:solidFill>
            <a:srgbClr val="C0C375">
              <a:alpha val="721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1">
              <a:solidFill>
                <a:srgbClr val="BDD4A8"/>
              </a:solidFill>
              <a:latin typeface="Times New Roman" panose="02020603050405020304" pitchFamily="18" charset="0"/>
              <a:cs typeface="Times New Roman" panose="02020603050405020304" pitchFamily="18" charset="0"/>
            </a:endParaRPr>
          </a:p>
        </p:txBody>
      </p:sp>
      <p:sp>
        <p:nvSpPr>
          <p:cNvPr id="11" name="Google Shape;528;p48">
            <a:extLst>
              <a:ext uri="{FF2B5EF4-FFF2-40B4-BE49-F238E27FC236}">
                <a16:creationId xmlns:a16="http://schemas.microsoft.com/office/drawing/2014/main" id="{57C977BC-48E4-47CE-8B81-1F9FC03271B1}"/>
              </a:ext>
            </a:extLst>
          </p:cNvPr>
          <p:cNvSpPr txBox="1">
            <a:spLocks/>
          </p:cNvSpPr>
          <p:nvPr/>
        </p:nvSpPr>
        <p:spPr>
          <a:xfrm>
            <a:off x="351689" y="1419147"/>
            <a:ext cx="8420400" cy="23328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None/>
              <a:defRPr sz="2800" b="1">
                <a:solidFill>
                  <a:schemeClr val="accent6"/>
                </a:solidFill>
                <a:latin typeface="Times New Roman" pitchFamily="18" charset="0"/>
                <a:ea typeface="Open Sans Light"/>
                <a:cs typeface="Times New Roman" pitchFamily="18"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lv-LV" dirty="0"/>
              <a:t>Jautājumu gadījumā varat vērsties pie mums, </a:t>
            </a:r>
            <a:br>
              <a:rPr lang="lv-LV" dirty="0"/>
            </a:br>
            <a:r>
              <a:rPr lang="lv-LV" dirty="0"/>
              <a:t>zvanot uz tālruni 67016417 vai </a:t>
            </a:r>
            <a:br>
              <a:rPr lang="lv-LV" dirty="0"/>
            </a:br>
            <a:r>
              <a:rPr lang="lv-LV" dirty="0"/>
              <a:t>rakstot uz e-pasta adresi</a:t>
            </a:r>
            <a:br>
              <a:rPr lang="lv-LV" dirty="0"/>
            </a:br>
            <a:r>
              <a:rPr lang="lv-LV" dirty="0">
                <a:hlinkClick r:id="rId4">
                  <a:extLst>
                    <a:ext uri="{A12FA001-AC4F-418D-AE19-62706E023703}">
                      <ahyp:hlinkClr xmlns:ahyp="http://schemas.microsoft.com/office/drawing/2018/hyperlinkcolor" val="tx"/>
                    </a:ext>
                  </a:extLst>
                </a:hlinkClick>
              </a:rPr>
              <a:t>AttistibasSadarbiba@mfa.gov.lv</a:t>
            </a:r>
            <a:r>
              <a:rPr lang="lv-LV" dirty="0"/>
              <a:t> </a:t>
            </a:r>
            <a:endParaRPr lang="en-US" noProof="1"/>
          </a:p>
        </p:txBody>
      </p:sp>
      <p:sp>
        <p:nvSpPr>
          <p:cNvPr id="5" name="Google Shape;146;p29">
            <a:extLst>
              <a:ext uri="{FF2B5EF4-FFF2-40B4-BE49-F238E27FC236}">
                <a16:creationId xmlns:a16="http://schemas.microsoft.com/office/drawing/2014/main" id="{A7D10E28-A971-4026-8952-C4C0D40221D0}"/>
              </a:ext>
            </a:extLst>
          </p:cNvPr>
          <p:cNvSpPr txBox="1">
            <a:spLocks noGrp="1"/>
          </p:cNvSpPr>
          <p:nvPr>
            <p:ph type="subTitle" idx="1"/>
          </p:nvPr>
        </p:nvSpPr>
        <p:spPr>
          <a:xfrm>
            <a:off x="1449412" y="3916373"/>
            <a:ext cx="6224954" cy="717000"/>
          </a:xfrm>
          <a:prstGeom prst="rect">
            <a:avLst/>
          </a:prstGeom>
        </p:spPr>
        <p:txBody>
          <a:bodyPr spcFirstLastPara="1" wrap="square" lIns="91425" tIns="91425" rIns="91425" bIns="91425" anchor="b" anchorCtr="0">
            <a:noAutofit/>
          </a:bodyPr>
          <a:lstStyle/>
          <a:p>
            <a:pPr algn="ctr"/>
            <a:r>
              <a:rPr lang="lv-LV" sz="1600" dirty="0">
                <a:solidFill>
                  <a:schemeClr val="accent6"/>
                </a:solidFill>
                <a:latin typeface="Times New Roman" pitchFamily="18" charset="0"/>
                <a:ea typeface="Open Sans Light"/>
                <a:cs typeface="Times New Roman" pitchFamily="18" charset="0"/>
                <a:sym typeface="Arial"/>
              </a:rPr>
              <a:t>Pauls Gailītis</a:t>
            </a:r>
          </a:p>
          <a:p>
            <a:pPr algn="ctr"/>
            <a:r>
              <a:rPr lang="lv-LV" sz="1600" dirty="0">
                <a:solidFill>
                  <a:schemeClr val="accent6"/>
                </a:solidFill>
                <a:latin typeface="Times New Roman" pitchFamily="18" charset="0"/>
                <a:ea typeface="Open Sans Light"/>
                <a:cs typeface="Times New Roman" pitchFamily="18" charset="0"/>
                <a:sym typeface="Arial"/>
              </a:rPr>
              <a:t>Attīstības sadarbības politikas nodaļas trešais sekretārs</a:t>
            </a:r>
          </a:p>
          <a:p>
            <a:pPr algn="ctr"/>
            <a:r>
              <a:rPr lang="lv-LV" sz="1600" b="1" dirty="0">
                <a:latin typeface="Times New Roman" panose="02020603050405020304" pitchFamily="18" charset="0"/>
                <a:cs typeface="Times New Roman" panose="02020603050405020304" pitchFamily="18" charset="0"/>
                <a:hlinkClick r:id="rId5"/>
              </a:rPr>
              <a:t>pauls.gailitis@mfa.gov.lv</a:t>
            </a:r>
            <a:r>
              <a:rPr lang="lv-LV" sz="1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61836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flipH="1">
            <a:off x="2785670" y="385646"/>
            <a:ext cx="3572659" cy="2707660"/>
          </a:xfrm>
          <a:prstGeom prst="rect">
            <a:avLst/>
          </a:prstGeom>
        </p:spPr>
        <p:txBody>
          <a:bodyPr spcFirstLastPara="1" wrap="square" lIns="91425" tIns="91425" rIns="91425" bIns="91425" anchor="b" anchorCtr="0">
            <a:noAutofit/>
          </a:bodyPr>
          <a:lstStyle/>
          <a:p>
            <a:pPr algn="ctr"/>
            <a:r>
              <a:rPr lang="lv-LV" dirty="0">
                <a:solidFill>
                  <a:srgbClr val="8C080C"/>
                </a:solidFill>
                <a:latin typeface="Times New Roman" panose="02020603050405020304" pitchFamily="18" charset="0"/>
                <a:cs typeface="Times New Roman" panose="02020603050405020304" pitchFamily="18" charset="0"/>
              </a:rPr>
              <a:t>Paldies par uzmanību!</a:t>
            </a:r>
            <a:endParaRPr sz="6000" dirty="0">
              <a:solidFill>
                <a:srgbClr val="000000"/>
              </a:solidFill>
            </a:endParaRPr>
          </a:p>
        </p:txBody>
      </p:sp>
    </p:spTree>
    <p:extLst>
      <p:ext uri="{BB962C8B-B14F-4D97-AF65-F5344CB8AC3E}">
        <p14:creationId xmlns:p14="http://schemas.microsoft.com/office/powerpoint/2010/main" val="427667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31" name="Google Shape;531;p48"/>
          <p:cNvSpPr txBox="1">
            <a:spLocks noGrp="1"/>
          </p:cNvSpPr>
          <p:nvPr>
            <p:ph type="subTitle" idx="2"/>
          </p:nvPr>
        </p:nvSpPr>
        <p:spPr>
          <a:xfrm>
            <a:off x="3752849" y="756558"/>
            <a:ext cx="5243513" cy="3262394"/>
          </a:xfrm>
          <a:prstGeom prst="rect">
            <a:avLst/>
          </a:prstGeom>
        </p:spPr>
        <p:txBody>
          <a:bodyPr spcFirstLastPara="1" wrap="square" lIns="91425" tIns="91425" rIns="91425" bIns="91425" anchor="t" anchorCtr="0">
            <a:noAutofit/>
          </a:bodyPr>
          <a:lstStyle/>
          <a:p>
            <a:pPr marL="742950" lvl="1" indent="-28575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Mērķis ir atbalstīt attīstības sadarbības projektu īstenošanu attīstības valstīs</a:t>
            </a:r>
          </a:p>
          <a:p>
            <a:pPr marL="742950" lvl="1" indent="-285750" algn="l">
              <a:buFont typeface="Arial" panose="020B0604020202020204" pitchFamily="34" charset="0"/>
              <a:buChar char="•"/>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Prioritārās valstis ir:</a:t>
            </a:r>
          </a:p>
          <a:p>
            <a:pPr lvl="1" algn="l">
              <a:buFont typeface="Courier New" panose="02070309020205020404" pitchFamily="49" charset="0"/>
              <a:buChar char="o"/>
            </a:pPr>
            <a:r>
              <a:rPr lang="lv-LV" sz="2000" dirty="0">
                <a:latin typeface="Times New Roman" panose="02020603050405020304" pitchFamily="18" charset="0"/>
                <a:ea typeface="Calibri" panose="020F0502020204030204" pitchFamily="34" charset="0"/>
                <a:cs typeface="Times New Roman" panose="02020603050405020304" pitchFamily="18" charset="0"/>
              </a:rPr>
              <a:t>Ukraina, Moldova, Armēnija </a:t>
            </a:r>
          </a:p>
          <a:p>
            <a:pPr lvl="1" algn="l">
              <a:buFont typeface="Courier New" panose="02070309020205020404" pitchFamily="49" charset="0"/>
              <a:buChar char="o"/>
            </a:pPr>
            <a:r>
              <a:rPr lang="lv-LV" sz="2000" dirty="0">
                <a:latin typeface="Times New Roman" panose="02020603050405020304" pitchFamily="18" charset="0"/>
                <a:ea typeface="Calibri" panose="020F0502020204030204" pitchFamily="34" charset="0"/>
                <a:cs typeface="Times New Roman" panose="02020603050405020304" pitchFamily="18" charset="0"/>
              </a:rPr>
              <a:t>Uzbekistāna, Kirgizstāna, Tadžikistāna</a:t>
            </a:r>
          </a:p>
          <a:p>
            <a:pPr lvl="1" algn="l">
              <a:buFont typeface="Courier New" panose="02070309020205020404" pitchFamily="49" charset="0"/>
              <a:buChar char="o"/>
            </a:pPr>
            <a:r>
              <a:rPr lang="lv-LV" sz="2000" dirty="0">
                <a:latin typeface="Times New Roman" panose="02020603050405020304" pitchFamily="18" charset="0"/>
                <a:ea typeface="Calibri" panose="020F0502020204030204" pitchFamily="34" charset="0"/>
                <a:cs typeface="Times New Roman" panose="02020603050405020304" pitchFamily="18" charset="0"/>
              </a:rPr>
              <a:t>Atbalsts Baltkrievijas un Gruzijas pilsoniskajai sabiedrībai</a:t>
            </a:r>
          </a:p>
          <a:p>
            <a:pPr lvl="1" algn="l">
              <a:buFont typeface="Courier New" panose="02070309020205020404" pitchFamily="49" charset="0"/>
              <a:buChar char="o"/>
            </a:pPr>
            <a:r>
              <a:rPr lang="lv-LV" sz="2000" dirty="0">
                <a:latin typeface="Times New Roman" panose="02020603050405020304" pitchFamily="18" charset="0"/>
                <a:ea typeface="Calibri" panose="020F0502020204030204" pitchFamily="34" charset="0"/>
                <a:cs typeface="Times New Roman" panose="02020603050405020304" pitchFamily="18" charset="0"/>
              </a:rPr>
              <a:t>Āfrikas reģiona valstis</a:t>
            </a:r>
          </a:p>
          <a:p>
            <a:pPr marL="742950" lvl="1" indent="-285750" algn="just">
              <a:buFont typeface="Courier New" panose="02070309020205020404" pitchFamily="49" charset="0"/>
              <a:buChar char="o"/>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Google Shape;528;p48">
            <a:extLst>
              <a:ext uri="{FF2B5EF4-FFF2-40B4-BE49-F238E27FC236}">
                <a16:creationId xmlns:a16="http://schemas.microsoft.com/office/drawing/2014/main" id="{40C612B6-D40B-48CD-9F68-A68FDDE3C31E}"/>
              </a:ext>
            </a:extLst>
          </p:cNvPr>
          <p:cNvSpPr txBox="1">
            <a:spLocks/>
          </p:cNvSpPr>
          <p:nvPr/>
        </p:nvSpPr>
        <p:spPr>
          <a:xfrm>
            <a:off x="701865" y="756558"/>
            <a:ext cx="2465370" cy="96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DM Serif Display"/>
              <a:buNone/>
              <a:defRPr sz="1800" b="1" i="0" u="none" strike="noStrike" cap="none">
                <a:solidFill>
                  <a:schemeClr val="dk1"/>
                </a:solidFill>
                <a:latin typeface="Avenir Black" panose="02000503020000020003" pitchFamily="2" charset="0"/>
                <a:ea typeface="DM Serif Display"/>
                <a:cs typeface="DM Serif Display"/>
                <a:sym typeface="DM Serif Display"/>
              </a:defRPr>
            </a:lvl1pPr>
            <a:lvl2pPr marR="0" lvl="1"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dk1"/>
              </a:buClr>
              <a:buSzPts val="1800"/>
              <a:buFont typeface="DM Serif Display"/>
              <a:buNone/>
              <a:defRPr sz="1800" b="0" i="0" u="none" strike="noStrike" cap="none">
                <a:solidFill>
                  <a:schemeClr val="dk1"/>
                </a:solidFill>
                <a:latin typeface="DM Serif Display"/>
                <a:ea typeface="DM Serif Display"/>
                <a:cs typeface="DM Serif Display"/>
                <a:sym typeface="DM Serif Display"/>
              </a:defRPr>
            </a:lvl9pPr>
          </a:lstStyle>
          <a:p>
            <a:r>
              <a:rPr lang="lv-LV" sz="2800" dirty="0">
                <a:solidFill>
                  <a:schemeClr val="accent6"/>
                </a:solidFill>
                <a:latin typeface="Times New Roman" pitchFamily="18" charset="0"/>
                <a:cs typeface="Times New Roman" pitchFamily="18" charset="0"/>
              </a:rPr>
              <a:t>Konkursa mērķis </a:t>
            </a:r>
          </a:p>
        </p:txBody>
      </p:sp>
    </p:spTree>
    <p:extLst>
      <p:ext uri="{BB962C8B-B14F-4D97-AF65-F5344CB8AC3E}">
        <p14:creationId xmlns:p14="http://schemas.microsoft.com/office/powerpoint/2010/main" val="24095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024188" cy="5143500"/>
          </a:xfrm>
          <a:prstGeom prst="rect">
            <a:avLst/>
          </a:prstGeom>
          <a:noFill/>
          <a:ln>
            <a:noFill/>
          </a:ln>
        </p:spPr>
      </p:pic>
      <p:sp>
        <p:nvSpPr>
          <p:cNvPr id="531" name="Google Shape;531;p48"/>
          <p:cNvSpPr txBox="1">
            <a:spLocks noGrp="1"/>
          </p:cNvSpPr>
          <p:nvPr>
            <p:ph type="subTitle" idx="2"/>
          </p:nvPr>
        </p:nvSpPr>
        <p:spPr>
          <a:xfrm>
            <a:off x="2700338" y="756558"/>
            <a:ext cx="6400800" cy="3986892"/>
          </a:xfrm>
          <a:prstGeom prst="rect">
            <a:avLst/>
          </a:prstGeom>
        </p:spPr>
        <p:txBody>
          <a:bodyPr spcFirstLastPara="1" wrap="square" lIns="91425" tIns="91425" rIns="91425" bIns="91425" anchor="t" anchorCtr="0">
            <a:noAutofit/>
          </a:bodyPr>
          <a:lstStyle/>
          <a:p>
            <a:pPr marL="742950" lvl="1" indent="-28575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Projektu realizēšanai kopējais pieejamais finansējums 2025. gadā ir </a:t>
            </a:r>
            <a:r>
              <a:rPr lang="lv-LV" sz="2000" b="1" dirty="0">
                <a:latin typeface="Times New Roman" panose="02020603050405020304" pitchFamily="18" charset="0"/>
                <a:ea typeface="Calibri" panose="020F0502020204030204" pitchFamily="34" charset="0"/>
                <a:cs typeface="Times New Roman" panose="02020603050405020304" pitchFamily="18" charset="0"/>
              </a:rPr>
              <a:t>1 202 537,57 eiro</a:t>
            </a:r>
            <a:r>
              <a:rPr lang="lv-LV" sz="2000" dirty="0">
                <a:latin typeface="Times New Roman" panose="02020603050405020304" pitchFamily="18" charset="0"/>
                <a:ea typeface="Calibri" panose="020F0502020204030204" pitchFamily="34" charset="0"/>
                <a:cs typeface="Times New Roman" panose="02020603050405020304" pitchFamily="18" charset="0"/>
              </a:rPr>
              <a:t>. No tiem:</a:t>
            </a:r>
          </a:p>
          <a:p>
            <a:pPr marL="742950" lvl="1" indent="-285750" algn="l">
              <a:buFont typeface="Arial" panose="020B0604020202020204" pitchFamily="34" charset="0"/>
              <a:buChar char="•"/>
            </a:pPr>
            <a:endParaRPr lang="lv-LV" sz="8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l"/>
            <a:r>
              <a:rPr lang="lv-LV" sz="2000" dirty="0">
                <a:latin typeface="Times New Roman" panose="02020603050405020304" pitchFamily="18" charset="0"/>
                <a:ea typeface="Calibri" panose="020F0502020204030204" pitchFamily="34" charset="0"/>
                <a:cs typeface="Times New Roman" panose="02020603050405020304" pitchFamily="18" charset="0"/>
              </a:rPr>
              <a:t>- </a:t>
            </a:r>
            <a:r>
              <a:rPr lang="lv-LV" sz="2000" b="1" dirty="0">
                <a:latin typeface="Times New Roman" panose="02020603050405020304" pitchFamily="18" charset="0"/>
                <a:ea typeface="Calibri" panose="020F0502020204030204" pitchFamily="34" charset="0"/>
                <a:cs typeface="Times New Roman" panose="02020603050405020304" pitchFamily="18" charset="0"/>
              </a:rPr>
              <a:t>700 000,00 eiro</a:t>
            </a:r>
            <a:r>
              <a:rPr lang="lv-LV" sz="2000" dirty="0">
                <a:latin typeface="Times New Roman" panose="02020603050405020304" pitchFamily="18" charset="0"/>
                <a:ea typeface="Calibri" panose="020F0502020204030204" pitchFamily="34" charset="0"/>
                <a:cs typeface="Times New Roman" panose="02020603050405020304" pitchFamily="18" charset="0"/>
              </a:rPr>
              <a:t> apmērā projektu īstenošanai Ukrainā</a:t>
            </a:r>
          </a:p>
          <a:p>
            <a:pPr marL="457200" lvl="1" indent="0" algn="l"/>
            <a:r>
              <a:rPr lang="lv-LV" sz="2000" dirty="0">
                <a:latin typeface="Times New Roman" panose="02020603050405020304" pitchFamily="18" charset="0"/>
                <a:ea typeface="Calibri" panose="020F0502020204030204" pitchFamily="34" charset="0"/>
                <a:cs typeface="Times New Roman" panose="02020603050405020304" pitchFamily="18" charset="0"/>
              </a:rPr>
              <a:t>- </a:t>
            </a:r>
            <a:r>
              <a:rPr lang="lv-LV" sz="2000" b="1" dirty="0">
                <a:latin typeface="Times New Roman" panose="02020603050405020304" pitchFamily="18" charset="0"/>
                <a:ea typeface="Calibri" panose="020F0502020204030204" pitchFamily="34" charset="0"/>
                <a:cs typeface="Times New Roman" panose="02020603050405020304" pitchFamily="18" charset="0"/>
              </a:rPr>
              <a:t>502 537,57 eiro</a:t>
            </a:r>
            <a:r>
              <a:rPr lang="lv-LV" sz="2000" dirty="0">
                <a:latin typeface="Times New Roman" panose="02020603050405020304" pitchFamily="18" charset="0"/>
                <a:ea typeface="Calibri" panose="020F0502020204030204" pitchFamily="34" charset="0"/>
                <a:cs typeface="Times New Roman" panose="02020603050405020304" pitchFamily="18" charset="0"/>
              </a:rPr>
              <a:t> apmērā paredzēts projektu       īstenošanai pārējās prioritārajās valstīs un reģionos</a:t>
            </a:r>
          </a:p>
          <a:p>
            <a:pPr marL="457200" lvl="1" indent="0" algn="l"/>
            <a:r>
              <a:rPr lang="lv-LV" sz="2000" dirty="0">
                <a:latin typeface="Times New Roman" panose="02020603050405020304" pitchFamily="18" charset="0"/>
                <a:ea typeface="Calibri" panose="020F0502020204030204" pitchFamily="34" charset="0"/>
                <a:cs typeface="Times New Roman" panose="02020603050405020304" pitchFamily="18" charset="0"/>
              </a:rPr>
              <a:t> </a:t>
            </a:r>
          </a:p>
          <a:p>
            <a:pPr marL="742950" lvl="1" indent="-28575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Viena attīstības sadarbības granta projekta apjoms ir no </a:t>
            </a:r>
            <a:r>
              <a:rPr lang="lv-LV" sz="2000" b="1" dirty="0">
                <a:latin typeface="Times New Roman" panose="02020603050405020304" pitchFamily="18" charset="0"/>
                <a:ea typeface="Calibri" panose="020F0502020204030204" pitchFamily="34" charset="0"/>
                <a:cs typeface="Times New Roman" panose="02020603050405020304" pitchFamily="18" charset="0"/>
              </a:rPr>
              <a:t>40 000 līdz 90 000 eiro kalendārajā gadā</a:t>
            </a: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l"/>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l">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Projekti īstenojami 2 gadu periodā</a:t>
            </a:r>
          </a:p>
          <a:p>
            <a:pPr marL="742950" lvl="1" indent="-285750" algn="just">
              <a:buFont typeface="Courier New" panose="02070309020205020404" pitchFamily="49" charset="0"/>
              <a:buChar char="o"/>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Google Shape;528;p48">
            <a:extLst>
              <a:ext uri="{FF2B5EF4-FFF2-40B4-BE49-F238E27FC236}">
                <a16:creationId xmlns:a16="http://schemas.microsoft.com/office/drawing/2014/main" id="{40C612B6-D40B-48CD-9F68-A68FDDE3C31E}"/>
              </a:ext>
            </a:extLst>
          </p:cNvPr>
          <p:cNvSpPr txBox="1">
            <a:spLocks/>
          </p:cNvSpPr>
          <p:nvPr/>
        </p:nvSpPr>
        <p:spPr>
          <a:xfrm>
            <a:off x="701865" y="756558"/>
            <a:ext cx="2465370" cy="96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buClr>
                <a:schemeClr val="dk1"/>
              </a:buClr>
              <a:buSzPts val="1800"/>
              <a:buFont typeface="DM Serif Display"/>
              <a:buNone/>
              <a:defRPr sz="2800" b="1">
                <a:solidFill>
                  <a:schemeClr val="accent6"/>
                </a:solidFill>
                <a:latin typeface="Times New Roman" pitchFamily="18" charset="0"/>
                <a:ea typeface="DM Serif Display"/>
                <a:cs typeface="Times New Roman" pitchFamily="18" charset="0"/>
              </a:defRPr>
            </a:lvl1pPr>
            <a:lvl2pPr>
              <a:buClr>
                <a:schemeClr val="dk1"/>
              </a:buClr>
              <a:buSzPts val="1800"/>
              <a:buFont typeface="DM Serif Display"/>
              <a:buNone/>
              <a:defRPr sz="1800">
                <a:solidFill>
                  <a:schemeClr val="dk1"/>
                </a:solidFill>
                <a:latin typeface="DM Serif Display"/>
                <a:ea typeface="DM Serif Display"/>
                <a:cs typeface="DM Serif Display"/>
              </a:defRPr>
            </a:lvl2pPr>
            <a:lvl3pPr>
              <a:buClr>
                <a:schemeClr val="dk1"/>
              </a:buClr>
              <a:buSzPts val="1800"/>
              <a:buFont typeface="DM Serif Display"/>
              <a:buNone/>
              <a:defRPr sz="1800">
                <a:solidFill>
                  <a:schemeClr val="dk1"/>
                </a:solidFill>
                <a:latin typeface="DM Serif Display"/>
                <a:ea typeface="DM Serif Display"/>
                <a:cs typeface="DM Serif Display"/>
              </a:defRPr>
            </a:lvl3pPr>
            <a:lvl4pPr>
              <a:buClr>
                <a:schemeClr val="dk1"/>
              </a:buClr>
              <a:buSzPts val="1800"/>
              <a:buFont typeface="DM Serif Display"/>
              <a:buNone/>
              <a:defRPr sz="1800">
                <a:solidFill>
                  <a:schemeClr val="dk1"/>
                </a:solidFill>
                <a:latin typeface="DM Serif Display"/>
                <a:ea typeface="DM Serif Display"/>
                <a:cs typeface="DM Serif Display"/>
              </a:defRPr>
            </a:lvl4pPr>
            <a:lvl5pPr>
              <a:buClr>
                <a:schemeClr val="dk1"/>
              </a:buClr>
              <a:buSzPts val="1800"/>
              <a:buFont typeface="DM Serif Display"/>
              <a:buNone/>
              <a:defRPr sz="1800">
                <a:solidFill>
                  <a:schemeClr val="dk1"/>
                </a:solidFill>
                <a:latin typeface="DM Serif Display"/>
                <a:ea typeface="DM Serif Display"/>
                <a:cs typeface="DM Serif Display"/>
              </a:defRPr>
            </a:lvl5pPr>
            <a:lvl6pPr>
              <a:buClr>
                <a:schemeClr val="dk1"/>
              </a:buClr>
              <a:buSzPts val="1800"/>
              <a:buFont typeface="DM Serif Display"/>
              <a:buNone/>
              <a:defRPr sz="1800">
                <a:solidFill>
                  <a:schemeClr val="dk1"/>
                </a:solidFill>
                <a:latin typeface="DM Serif Display"/>
                <a:ea typeface="DM Serif Display"/>
                <a:cs typeface="DM Serif Display"/>
              </a:defRPr>
            </a:lvl6pPr>
            <a:lvl7pPr>
              <a:buClr>
                <a:schemeClr val="dk1"/>
              </a:buClr>
              <a:buSzPts val="1800"/>
              <a:buFont typeface="DM Serif Display"/>
              <a:buNone/>
              <a:defRPr sz="1800">
                <a:solidFill>
                  <a:schemeClr val="dk1"/>
                </a:solidFill>
                <a:latin typeface="DM Serif Display"/>
                <a:ea typeface="DM Serif Display"/>
                <a:cs typeface="DM Serif Display"/>
              </a:defRPr>
            </a:lvl7pPr>
            <a:lvl8pPr>
              <a:buClr>
                <a:schemeClr val="dk1"/>
              </a:buClr>
              <a:buSzPts val="1800"/>
              <a:buFont typeface="DM Serif Display"/>
              <a:buNone/>
              <a:defRPr sz="1800">
                <a:solidFill>
                  <a:schemeClr val="dk1"/>
                </a:solidFill>
                <a:latin typeface="DM Serif Display"/>
                <a:ea typeface="DM Serif Display"/>
                <a:cs typeface="DM Serif Display"/>
              </a:defRPr>
            </a:lvl8pPr>
            <a:lvl9pPr>
              <a:buClr>
                <a:schemeClr val="dk1"/>
              </a:buClr>
              <a:buSzPts val="1800"/>
              <a:buFont typeface="DM Serif Display"/>
              <a:buNone/>
              <a:defRPr sz="1800">
                <a:solidFill>
                  <a:schemeClr val="dk1"/>
                </a:solidFill>
                <a:latin typeface="DM Serif Display"/>
                <a:ea typeface="DM Serif Display"/>
                <a:cs typeface="DM Serif Display"/>
              </a:defRPr>
            </a:lvl9pPr>
          </a:lstStyle>
          <a:p>
            <a:r>
              <a:rPr lang="lv-LV" dirty="0">
                <a:sym typeface="Open Sans Light"/>
              </a:rPr>
              <a:t>Finansējums 2025. gadā</a:t>
            </a:r>
          </a:p>
        </p:txBody>
      </p:sp>
    </p:spTree>
    <p:extLst>
      <p:ext uri="{BB962C8B-B14F-4D97-AF65-F5344CB8AC3E}">
        <p14:creationId xmlns:p14="http://schemas.microsoft.com/office/powerpoint/2010/main" val="22681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flipH="1">
            <a:off x="3605778" y="2120525"/>
            <a:ext cx="2748129"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LV" sz="3200" dirty="0">
                <a:solidFill>
                  <a:srgbClr val="000000"/>
                </a:solidFill>
                <a:latin typeface="Times New Roman" panose="02020603050405020304" pitchFamily="18" charset="0"/>
                <a:cs typeface="Times New Roman" panose="02020603050405020304" pitchFamily="18" charset="0"/>
              </a:rPr>
              <a:t>Prioritātes partnervalstīs</a:t>
            </a:r>
            <a:endParaRPr sz="3200" dirty="0">
              <a:solidFill>
                <a:srgbClr val="000000"/>
              </a:solidFill>
              <a:latin typeface="Times New Roman" panose="02020603050405020304" pitchFamily="18" charset="0"/>
              <a:cs typeface="Times New Roman" panose="02020603050405020304" pitchFamily="18" charset="0"/>
            </a:endParaRPr>
          </a:p>
        </p:txBody>
      </p:sp>
      <p:sp>
        <p:nvSpPr>
          <p:cNvPr id="194" name="Google Shape;194;p33"/>
          <p:cNvSpPr txBox="1">
            <a:spLocks noGrp="1"/>
          </p:cNvSpPr>
          <p:nvPr>
            <p:ph type="title" idx="2"/>
          </p:nvPr>
        </p:nvSpPr>
        <p:spPr>
          <a:xfrm flipH="1">
            <a:off x="-746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rgbClr val="8C080C"/>
                </a:solidFill>
                <a:latin typeface="Times New Roman" panose="02020603050405020304" pitchFamily="18" charset="0"/>
                <a:cs typeface="Times New Roman" panose="02020603050405020304" pitchFamily="18" charset="0"/>
              </a:rPr>
              <a:t>1</a:t>
            </a:r>
            <a:endParaRPr dirty="0">
              <a:solidFill>
                <a:srgbClr val="8C08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64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sym typeface="Arial"/>
              </a:rPr>
              <a:t>Tematiskās prioritātes</a:t>
            </a:r>
            <a:endParaRPr lang="lv-LV" sz="2800" dirty="0">
              <a:solidFill>
                <a:srgbClr val="FF0000"/>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3657600" y="319087"/>
            <a:ext cx="5076826" cy="4448175"/>
          </a:xfrm>
          <a:prstGeom prst="rect">
            <a:avLst/>
          </a:prstGeom>
        </p:spPr>
        <p:txBody>
          <a:bodyPr spcFirstLastPara="1" wrap="square" lIns="91425" tIns="91425" rIns="91425" bIns="91425" anchor="t" anchorCtr="0">
            <a:noAutofit/>
          </a:bodyPr>
          <a:lstStyle/>
          <a:p>
            <a:pPr marL="457200" lvl="1" indent="0" algn="just">
              <a:spcBef>
                <a:spcPts val="0"/>
              </a:spcBef>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Bef>
                <a:spcPts val="0"/>
              </a:spcBef>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a:p>
            <a:pPr marL="628650" lvl="1" indent="-171450" algn="just">
              <a:spcBef>
                <a:spcPts val="0"/>
              </a:spcBef>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Pamatnostādnēs noteiktie ANO Ilgtspējīgas attīstības mērķi</a:t>
            </a:r>
          </a:p>
          <a:p>
            <a:pPr marL="457200" lvl="1" indent="0" algn="just">
              <a:spcBef>
                <a:spcPts val="0"/>
              </a:spcBef>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628650" lvl="1" indent="-171450" algn="just">
              <a:spcBef>
                <a:spcPts val="0"/>
              </a:spcBef>
              <a:buFont typeface="Arial" panose="020B0604020202020204" pitchFamily="34" charset="0"/>
              <a:buChar char="•"/>
            </a:pPr>
            <a:r>
              <a:rPr lang="lv-LV" sz="2000" dirty="0">
                <a:latin typeface="Times New Roman" panose="02020603050405020304" pitchFamily="18" charset="0"/>
                <a:ea typeface="Calibri" panose="020F0502020204030204" pitchFamily="34" charset="0"/>
                <a:cs typeface="Times New Roman" panose="02020603050405020304" pitchFamily="18" charset="0"/>
              </a:rPr>
              <a:t>Aicinām iepazīties ar nolikumā norādītajām prioritārajām jomām attiecīgajās valstīs un reģionos</a:t>
            </a:r>
          </a:p>
          <a:p>
            <a:pPr marL="628650" lvl="1" indent="-171450" algn="just">
              <a:spcBef>
                <a:spcPts val="0"/>
              </a:spcBef>
              <a:buFont typeface="Arial" panose="020B0604020202020204" pitchFamily="34" charset="0"/>
              <a:buChar char="•"/>
            </a:pPr>
            <a:endParaRPr lang="lv-LV" sz="2000" dirty="0">
              <a:latin typeface="Times New Roman" panose="02020603050405020304" pitchFamily="18" charset="0"/>
              <a:ea typeface="Calibri" panose="020F0502020204030204" pitchFamily="34" charset="0"/>
              <a:cs typeface="Times New Roman" panose="02020603050405020304" pitchFamily="18" charset="0"/>
            </a:endParaRPr>
          </a:p>
          <a:p>
            <a:pPr marL="628650" lvl="1" indent="-171450" algn="just">
              <a:spcBef>
                <a:spcPts val="0"/>
              </a:spcBef>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Netiks atbalstīti projekti jomās, kas skar: militāro nozari vai paredz militārpersonu iesaisti, individuālu personu rehabilitācija, bērnu un jauniešu nometnes, kultūras projekti, sadraudzības vizītes, vienreizējas humānās palīdzības aktivitātes</a:t>
            </a:r>
          </a:p>
          <a:p>
            <a:pPr marL="457200" lvl="1" indent="0" algn="just">
              <a:spcBef>
                <a:spcPts val="0"/>
              </a:spcBef>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Bef>
                <a:spcPts val="0"/>
              </a:spcBef>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Bef>
                <a:spcPts val="0"/>
              </a:spcBef>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Bef>
                <a:spcPts val="0"/>
              </a:spcBef>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sym typeface="Arial"/>
              </a:rPr>
              <a:t>Ukraina</a:t>
            </a:r>
            <a:br>
              <a:rPr lang="lv-LV" sz="2800" dirty="0">
                <a:solidFill>
                  <a:schemeClr val="accent6"/>
                </a:solidFill>
                <a:latin typeface="Times New Roman" pitchFamily="18" charset="0"/>
                <a:cs typeface="Times New Roman" pitchFamily="18" charset="0"/>
                <a:sym typeface="Arial"/>
              </a:rPr>
            </a:br>
            <a:r>
              <a:rPr lang="lv-LV" sz="2800" dirty="0">
                <a:solidFill>
                  <a:schemeClr val="accent6"/>
                </a:solidFill>
                <a:latin typeface="Times New Roman" pitchFamily="18" charset="0"/>
                <a:cs typeface="Times New Roman" pitchFamily="18" charset="0"/>
                <a:sym typeface="Arial"/>
              </a:rPr>
              <a:t>Moldova</a:t>
            </a:r>
            <a:endParaRPr lang="lv-LV" sz="2800" dirty="0">
              <a:solidFill>
                <a:srgbClr val="FF0000"/>
              </a:solidFill>
              <a:latin typeface="Times New Roman" pitchFamily="18" charset="0"/>
              <a:cs typeface="Times New Roman" pitchFamily="18" charset="0"/>
              <a:sym typeface="Arial"/>
            </a:endParaRPr>
          </a:p>
        </p:txBody>
      </p:sp>
      <p:sp>
        <p:nvSpPr>
          <p:cNvPr id="531" name="Google Shape;531;p48"/>
          <p:cNvSpPr txBox="1">
            <a:spLocks noGrp="1"/>
          </p:cNvSpPr>
          <p:nvPr>
            <p:ph type="subTitle" idx="2"/>
          </p:nvPr>
        </p:nvSpPr>
        <p:spPr>
          <a:xfrm>
            <a:off x="3810000" y="233363"/>
            <a:ext cx="5081587" cy="4562475"/>
          </a:xfrm>
          <a:prstGeom prst="rect">
            <a:avLst/>
          </a:prstGeom>
        </p:spPr>
        <p:txBody>
          <a:bodyPr spcFirstLastPara="1" wrap="square" lIns="91425" tIns="91425" rIns="91425" bIns="91425" anchor="t" anchorCtr="0">
            <a:noAutofit/>
          </a:bodyPr>
          <a:lstStyle/>
          <a:p>
            <a:pPr marL="742950" lvl="1" indent="-285750" algn="just">
              <a:spcBef>
                <a:spcPts val="0"/>
              </a:spcBef>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Ukrainā un Moldovā koncentrējamies uz atbalstu reformām, kas nepieciešams integrācijai Eiropas Savienībā</a:t>
            </a:r>
          </a:p>
          <a:p>
            <a:pPr marL="457200" lvl="1" indent="0" algn="just">
              <a:spcBef>
                <a:spcPts val="0"/>
              </a:spcBef>
            </a:pPr>
            <a:endParaRPr lang="lv-LV" sz="1800" dirty="0">
              <a:latin typeface="Times New Roman" panose="02020603050405020304" pitchFamily="18" charset="0"/>
              <a:ea typeface="Calibri" panose="020F0502020204030204" pitchFamily="34" charset="0"/>
            </a:endParaRPr>
          </a:p>
          <a:p>
            <a:pPr marL="742950" lvl="1" indent="-285750" algn="just">
              <a:buFont typeface="Arial" panose="020B0604020202020204" pitchFamily="34" charset="0"/>
              <a:buChar char="•"/>
            </a:pPr>
            <a:r>
              <a:rPr lang="lv-LV" sz="1800" dirty="0">
                <a:latin typeface="Times New Roman" panose="02020603050405020304" pitchFamily="18" charset="0"/>
                <a:ea typeface="Times New Roman" panose="02020603050405020304" pitchFamily="18" charset="0"/>
                <a:cs typeface="Times New Roman" panose="02020603050405020304" pitchFamily="18" charset="0"/>
              </a:rPr>
              <a:t>publiskās pārvaldes spēju stiprināšana</a:t>
            </a:r>
          </a:p>
          <a:p>
            <a:pPr marL="457200" lvl="1" indent="0" algn="just"/>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lv-LV" sz="1800" dirty="0">
                <a:latin typeface="Times New Roman" panose="02020603050405020304" pitchFamily="18" charset="0"/>
                <a:ea typeface="Times New Roman" panose="02020603050405020304" pitchFamily="18" charset="0"/>
                <a:cs typeface="Times New Roman" panose="02020603050405020304" pitchFamily="18" charset="0"/>
              </a:rPr>
              <a:t>teritoriāli administratīvās reformas</a:t>
            </a: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lv-LV" sz="1800" dirty="0">
                <a:latin typeface="Times New Roman" panose="02020603050405020304" pitchFamily="18" charset="0"/>
                <a:ea typeface="Times New Roman" panose="02020603050405020304" pitchFamily="18" charset="0"/>
                <a:cs typeface="Times New Roman" panose="02020603050405020304" pitchFamily="18" charset="0"/>
              </a:rPr>
              <a:t>sabiedrības noturības stiprināšana pret dezinformāciju un medijpratība</a:t>
            </a: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Bef>
                <a:spcPts val="0"/>
              </a:spcBef>
            </a:pPr>
            <a:r>
              <a:rPr lang="lv-LV" sz="1800" dirty="0">
                <a:effectLst/>
                <a:latin typeface="Times New Roman" panose="02020603050405020304" pitchFamily="18" charset="0"/>
                <a:ea typeface="Calibri" panose="020F0502020204030204" pitchFamily="34" charset="0"/>
              </a:rPr>
              <a:t> </a:t>
            </a:r>
          </a:p>
          <a:p>
            <a:pPr marL="742950" lvl="1" indent="-285750" algn="just">
              <a:spcBef>
                <a:spcPts val="0"/>
              </a:spcBef>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Ukrainā papildus arī palīdzības sniegšanas un atbalsta sistēmas attīstība (medicīna, rehabilitācija, psiholoģiskais atbalsts, u.c.) un kara noziegumu pierādījumu dokumentēšana</a:t>
            </a:r>
          </a:p>
          <a:p>
            <a:pPr marL="457200" lvl="1" indent="0" algn="just">
              <a:spcBef>
                <a:spcPts val="0"/>
              </a:spcBef>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Bef>
                <a:spcPts val="0"/>
              </a:spcBef>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84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a:blip r:embed="rId3"/>
          <a:srcRect l="24936" r="24936"/>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723600" y="781308"/>
            <a:ext cx="2465370" cy="2332827"/>
          </a:xfrm>
          <a:prstGeom prst="rect">
            <a:avLst/>
          </a:prstGeom>
          <a:noFill/>
          <a:ln>
            <a:noFill/>
          </a:ln>
        </p:spPr>
        <p:txBody>
          <a:bodyPr spcFirstLastPara="1" wrap="square" lIns="91425" tIns="91425" rIns="91425" bIns="91425" anchor="t" anchorCtr="0">
            <a:noAutofit/>
          </a:bodyPr>
          <a:lstStyle/>
          <a:p>
            <a:r>
              <a:rPr lang="lv-LV" sz="2800" dirty="0">
                <a:solidFill>
                  <a:schemeClr val="accent6"/>
                </a:solidFill>
                <a:latin typeface="Times New Roman" pitchFamily="18" charset="0"/>
                <a:cs typeface="Times New Roman" pitchFamily="18" charset="0"/>
                <a:sym typeface="Arial"/>
              </a:rPr>
              <a:t>Baltkrievija</a:t>
            </a:r>
            <a:br>
              <a:rPr lang="lv-LV" sz="2800" dirty="0">
                <a:solidFill>
                  <a:schemeClr val="accent6"/>
                </a:solidFill>
                <a:latin typeface="Times New Roman" pitchFamily="18" charset="0"/>
                <a:cs typeface="Times New Roman" pitchFamily="18" charset="0"/>
                <a:sym typeface="Arial"/>
              </a:rPr>
            </a:br>
            <a:r>
              <a:rPr lang="lv-LV" sz="2800" dirty="0">
                <a:solidFill>
                  <a:schemeClr val="accent6"/>
                </a:solidFill>
                <a:latin typeface="Times New Roman" pitchFamily="18" charset="0"/>
                <a:cs typeface="Times New Roman" pitchFamily="18" charset="0"/>
                <a:sym typeface="Arial"/>
              </a:rPr>
              <a:t>Gruzija</a:t>
            </a:r>
          </a:p>
        </p:txBody>
      </p:sp>
      <p:sp>
        <p:nvSpPr>
          <p:cNvPr id="531" name="Google Shape;531;p48"/>
          <p:cNvSpPr txBox="1">
            <a:spLocks noGrp="1"/>
          </p:cNvSpPr>
          <p:nvPr>
            <p:ph type="subTitle" idx="2"/>
          </p:nvPr>
        </p:nvSpPr>
        <p:spPr>
          <a:xfrm>
            <a:off x="4120646" y="376549"/>
            <a:ext cx="4351834" cy="4390401"/>
          </a:xfrm>
          <a:prstGeom prst="rect">
            <a:avLst/>
          </a:prstGeom>
        </p:spPr>
        <p:txBody>
          <a:bodyPr spcFirstLastPara="1" wrap="square" lIns="91425" tIns="91425" rIns="91425" bIns="91425" anchor="t" anchorCtr="0">
            <a:noAutofit/>
          </a:bodyPr>
          <a:lstStyle/>
          <a:p>
            <a:pPr marL="0" marR="29210" indent="0" algn="just">
              <a:lnSpc>
                <a:spcPct val="107000"/>
              </a:lnSpc>
            </a:pPr>
            <a:r>
              <a:rPr lang="lv-LV" sz="1800" dirty="0">
                <a:latin typeface="Times New Roman" panose="02020603050405020304" pitchFamily="18" charset="0"/>
                <a:ea typeface="Calibri" panose="020F0502020204030204" pitchFamily="34" charset="0"/>
                <a:cs typeface="Times New Roman" panose="02020603050405020304" pitchFamily="18" charset="0"/>
              </a:rPr>
              <a:t>Gruzijā</a:t>
            </a:r>
          </a:p>
          <a:p>
            <a:pPr marL="342900" marR="29210" indent="-342900" algn="just">
              <a:lnSpc>
                <a:spcPct val="107000"/>
              </a:lnSpc>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atbalsts neatkarīgajiem medijiem; sabiedrības noturības stiprināšana pret dezinformāciju, medijpratība</a:t>
            </a:r>
          </a:p>
          <a:p>
            <a:pPr marL="342900" marR="29210" indent="-342900" algn="just">
              <a:lnSpc>
                <a:spcPct val="107000"/>
              </a:lnSpc>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pilsoniskās sabiedrības attīstība un atbalsts jaunatnei</a:t>
            </a:r>
          </a:p>
          <a:p>
            <a:pPr marL="342900" marR="29210" indent="-342900" algn="just">
              <a:lnSpc>
                <a:spcPct val="107000"/>
              </a:lnSpc>
              <a:buFont typeface="Arial" panose="020B0604020202020204" pitchFamily="34" charset="0"/>
              <a:buChar char="•"/>
            </a:pPr>
            <a:endParaRPr lang="lv-LV" sz="1800" dirty="0">
              <a:latin typeface="Times New Roman" panose="02020603050405020304" pitchFamily="18" charset="0"/>
              <a:ea typeface="Calibri" panose="020F0502020204030204" pitchFamily="34" charset="0"/>
              <a:cs typeface="Times New Roman" panose="02020603050405020304" pitchFamily="18" charset="0"/>
            </a:endParaRPr>
          </a:p>
          <a:p>
            <a:pPr marL="0" marR="29210" indent="0" algn="just">
              <a:lnSpc>
                <a:spcPct val="107000"/>
              </a:lnSpc>
            </a:pPr>
            <a:r>
              <a:rPr lang="lv-LV" sz="1800" dirty="0">
                <a:latin typeface="Times New Roman" panose="02020603050405020304" pitchFamily="18" charset="0"/>
                <a:ea typeface="Calibri" panose="020F0502020204030204" pitchFamily="34" charset="0"/>
                <a:cs typeface="Times New Roman" panose="02020603050405020304" pitchFamily="18" charset="0"/>
              </a:rPr>
              <a:t>Baltkrievijā</a:t>
            </a:r>
          </a:p>
          <a:p>
            <a:pPr marL="342900" marR="29210" indent="-342900" algn="just">
              <a:lnSpc>
                <a:spcPct val="107000"/>
              </a:lnSpc>
              <a:buFont typeface="Arial" panose="020B0604020202020204" pitchFamily="34" charset="0"/>
              <a:buChar char="•"/>
            </a:pPr>
            <a:r>
              <a:rPr lang="lv-LV" sz="1800" dirty="0">
                <a:latin typeface="Times New Roman" panose="02020603050405020304" pitchFamily="18" charset="0"/>
                <a:ea typeface="Calibri" panose="020F0502020204030204" pitchFamily="34" charset="0"/>
                <a:cs typeface="Times New Roman" panose="02020603050405020304" pitchFamily="18" charset="0"/>
              </a:rPr>
              <a:t>atbalsts pilsoniskās sabiedrības attīstībai trimdā, demokrātiskas līdzdalības veicināšanai un mediju brīvības stiprināšanai</a:t>
            </a:r>
          </a:p>
          <a:p>
            <a:pPr marL="0" marR="29210" indent="0" algn="just">
              <a:lnSpc>
                <a:spcPct val="107000"/>
              </a:lnSpc>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Bef>
                <a:spcPts val="0"/>
              </a:spcBef>
              <a:buFont typeface="Courier New" panose="02070309020205020404" pitchFamily="49" charset="0"/>
              <a:buChar char="o"/>
            </a:pPr>
            <a:endParaRPr lang="lv-LV"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8514546"/>
      </p:ext>
    </p:extLst>
  </p:cSld>
  <p:clrMapOvr>
    <a:masterClrMapping/>
  </p:clrMapOvr>
</p:sld>
</file>

<file path=ppt/theme/theme1.xml><?xml version="1.0" encoding="utf-8"?>
<a:theme xmlns:a="http://schemas.openxmlformats.org/drawingml/2006/main" name="Invesment Business Plan by Slidego">
  <a:themeElements>
    <a:clrScheme name="Simple Light">
      <a:dk1>
        <a:srgbClr val="3E2525"/>
      </a:dk1>
      <a:lt1>
        <a:srgbClr val="F3F3F3"/>
      </a:lt1>
      <a:dk2>
        <a:srgbClr val="3E2525"/>
      </a:dk2>
      <a:lt2>
        <a:srgbClr val="EEEEEE"/>
      </a:lt2>
      <a:accent1>
        <a:srgbClr val="3E2525"/>
      </a:accent1>
      <a:accent2>
        <a:srgbClr val="3E2525"/>
      </a:accent2>
      <a:accent3>
        <a:srgbClr val="3E2525"/>
      </a:accent3>
      <a:accent4>
        <a:srgbClr val="3E2525"/>
      </a:accent4>
      <a:accent5>
        <a:srgbClr val="3E2525"/>
      </a:accent5>
      <a:accent6>
        <a:srgbClr val="3E2525"/>
      </a:accent6>
      <a:hlink>
        <a:srgbClr val="3E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TotalTime>
  <Words>1037</Words>
  <Application>Microsoft Office PowerPoint</Application>
  <PresentationFormat>On-screen Show (16:9)</PresentationFormat>
  <Paragraphs>171</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Times New Roman</vt:lpstr>
      <vt:lpstr>Arial</vt:lpstr>
      <vt:lpstr>Avenir Black</vt:lpstr>
      <vt:lpstr>Open Sans Light</vt:lpstr>
      <vt:lpstr>DM Serif Display</vt:lpstr>
      <vt:lpstr>Courier New</vt:lpstr>
      <vt:lpstr>Fira Sans Extra Condensed Medium</vt:lpstr>
      <vt:lpstr>Avenir Book</vt:lpstr>
      <vt:lpstr>Invesment Business Plan by Slidego</vt:lpstr>
      <vt:lpstr>PowerPoint Presentation</vt:lpstr>
      <vt:lpstr>GRANTA PROJEKTU KONKURSS  «Atbalsts attīstības sadarbības projektiem  Latvijas Republikas noteiktajās saņēmējvalstīs» </vt:lpstr>
      <vt:lpstr>PowerPoint Presentation</vt:lpstr>
      <vt:lpstr>PowerPoint Presentation</vt:lpstr>
      <vt:lpstr>PowerPoint Presentation</vt:lpstr>
      <vt:lpstr>Prioritātes partnervalstīs</vt:lpstr>
      <vt:lpstr>Tematiskās prioritātes</vt:lpstr>
      <vt:lpstr>Ukraina Moldova</vt:lpstr>
      <vt:lpstr>Baltkrievija Gruzija</vt:lpstr>
      <vt:lpstr>Armēnija</vt:lpstr>
      <vt:lpstr>Kirgizstāna Tadžikistāna Uzbekistāna</vt:lpstr>
      <vt:lpstr>Āfrikas reģions</vt:lpstr>
      <vt:lpstr>Svarīgi zināt</vt:lpstr>
      <vt:lpstr>PowerPoint Presentation</vt:lpstr>
      <vt:lpstr>Projekta iesniedzēji, sadarbības partneri un līdzfinansētāji</vt:lpstr>
      <vt:lpstr>Iesniedzamie dokumenti</vt:lpstr>
      <vt:lpstr>Budžeta plānošana</vt:lpstr>
      <vt:lpstr>Ieteikumi budžeta tāmes plānošanai</vt:lpstr>
      <vt:lpstr>Projektā iesaistītais personāls</vt:lpstr>
      <vt:lpstr>Ieteikumi budžeta tāmes plānošanai</vt:lpstr>
      <vt:lpstr>Ieteikumi budžeta tāmes plānošanai</vt:lpstr>
      <vt:lpstr>Iesniegumu tehniskā atlase un izvērtēšana</vt:lpstr>
      <vt:lpstr>Projekta iesniegumu tehniskā atlase</vt:lpstr>
      <vt:lpstr>Izvērtēšanas komisija</vt:lpstr>
      <vt:lpstr>Projekta iesniegumu izvērtēšana </vt:lpstr>
      <vt:lpstr>Projekta iesniegumu izvērtēšana </vt:lpstr>
      <vt:lpstr>Projekta iesniegumu izvērtēšana </vt:lpstr>
      <vt:lpstr>Pēc rezultātu paziņošanas</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Business Plan</dc:title>
  <cp:lastModifiedBy>Ilze Kocina-Gavrilova</cp:lastModifiedBy>
  <cp:revision>191</cp:revision>
  <cp:lastPrinted>2025-02-18T15:28:08Z</cp:lastPrinted>
  <dcterms:modified xsi:type="dcterms:W3CDTF">2025-03-06T07:51:10Z</dcterms:modified>
</cp:coreProperties>
</file>